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363" r:id="rId2"/>
    <p:sldId id="322" r:id="rId3"/>
    <p:sldId id="315" r:id="rId4"/>
    <p:sldId id="257" r:id="rId5"/>
    <p:sldId id="334" r:id="rId6"/>
    <p:sldId id="333" r:id="rId7"/>
    <p:sldId id="326" r:id="rId8"/>
    <p:sldId id="330" r:id="rId9"/>
    <p:sldId id="405" r:id="rId10"/>
    <p:sldId id="406" r:id="rId11"/>
    <p:sldId id="390" r:id="rId12"/>
    <p:sldId id="392" r:id="rId13"/>
    <p:sldId id="393" r:id="rId14"/>
    <p:sldId id="391" r:id="rId15"/>
    <p:sldId id="402" r:id="rId16"/>
    <p:sldId id="294" r:id="rId17"/>
    <p:sldId id="368" r:id="rId18"/>
    <p:sldId id="287" r:id="rId19"/>
    <p:sldId id="403" r:id="rId20"/>
    <p:sldId id="389" r:id="rId21"/>
    <p:sldId id="394" r:id="rId22"/>
    <p:sldId id="312" r:id="rId23"/>
    <p:sldId id="313" r:id="rId24"/>
    <p:sldId id="314" r:id="rId25"/>
    <p:sldId id="399" r:id="rId26"/>
    <p:sldId id="400" r:id="rId27"/>
    <p:sldId id="401" r:id="rId28"/>
    <p:sldId id="266" r:id="rId29"/>
    <p:sldId id="395" r:id="rId30"/>
    <p:sldId id="328" r:id="rId31"/>
    <p:sldId id="319" r:id="rId32"/>
    <p:sldId id="327" r:id="rId33"/>
    <p:sldId id="341" r:id="rId34"/>
    <p:sldId id="342" r:id="rId35"/>
    <p:sldId id="343" r:id="rId36"/>
    <p:sldId id="344" r:id="rId37"/>
    <p:sldId id="346" r:id="rId38"/>
    <p:sldId id="359" r:id="rId39"/>
    <p:sldId id="398" r:id="rId40"/>
    <p:sldId id="396" r:id="rId41"/>
    <p:sldId id="362" r:id="rId42"/>
    <p:sldId id="374" r:id="rId43"/>
    <p:sldId id="408" r:id="rId44"/>
    <p:sldId id="409" r:id="rId45"/>
    <p:sldId id="271" r:id="rId46"/>
    <p:sldId id="407" r:id="rId47"/>
    <p:sldId id="283" r:id="rId48"/>
    <p:sldId id="307" r:id="rId49"/>
    <p:sldId id="308" r:id="rId50"/>
    <p:sldId id="284" r:id="rId51"/>
    <p:sldId id="404" r:id="rId52"/>
    <p:sldId id="285" r:id="rId53"/>
    <p:sldId id="268" r:id="rId54"/>
    <p:sldId id="311" r:id="rId55"/>
    <p:sldId id="262" r:id="rId56"/>
    <p:sldId id="373" r:id="rId57"/>
    <p:sldId id="371" r:id="rId58"/>
    <p:sldId id="361" r:id="rId59"/>
    <p:sldId id="365" r:id="rId60"/>
    <p:sldId id="318" r:id="rId61"/>
    <p:sldId id="354" r:id="rId62"/>
    <p:sldId id="377" r:id="rId63"/>
    <p:sldId id="379" r:id="rId64"/>
    <p:sldId id="378" r:id="rId65"/>
    <p:sldId id="380" r:id="rId66"/>
    <p:sldId id="381" r:id="rId67"/>
    <p:sldId id="383" r:id="rId68"/>
    <p:sldId id="386" r:id="rId69"/>
    <p:sldId id="387" r:id="rId70"/>
    <p:sldId id="388" r:id="rId71"/>
    <p:sldId id="397" r:id="rId72"/>
    <p:sldId id="335" r:id="rId73"/>
  </p:sldIdLst>
  <p:sldSz cx="50406300" cy="36004500"/>
  <p:notesSz cx="6858000" cy="9144000"/>
  <p:defaultTextStyle>
    <a:defPPr>
      <a:defRPr lang="en-US"/>
    </a:defPPr>
    <a:lvl1pPr marL="0" algn="l" defTabSz="4937760" rtl="0" eaLnBrk="1" latinLnBrk="0" hangingPunct="1">
      <a:defRPr sz="9700" kern="1200">
        <a:solidFill>
          <a:schemeClr val="tx1"/>
        </a:solidFill>
        <a:latin typeface="+mn-lt"/>
        <a:ea typeface="+mn-ea"/>
        <a:cs typeface="+mn-cs"/>
      </a:defRPr>
    </a:lvl1pPr>
    <a:lvl2pPr marL="2468880" algn="l" defTabSz="4937760" rtl="0" eaLnBrk="1" latinLnBrk="0" hangingPunct="1">
      <a:defRPr sz="9700" kern="1200">
        <a:solidFill>
          <a:schemeClr val="tx1"/>
        </a:solidFill>
        <a:latin typeface="+mn-lt"/>
        <a:ea typeface="+mn-ea"/>
        <a:cs typeface="+mn-cs"/>
      </a:defRPr>
    </a:lvl2pPr>
    <a:lvl3pPr marL="4937760" algn="l" defTabSz="4937760" rtl="0" eaLnBrk="1" latinLnBrk="0" hangingPunct="1">
      <a:defRPr sz="9700" kern="1200">
        <a:solidFill>
          <a:schemeClr val="tx1"/>
        </a:solidFill>
        <a:latin typeface="+mn-lt"/>
        <a:ea typeface="+mn-ea"/>
        <a:cs typeface="+mn-cs"/>
      </a:defRPr>
    </a:lvl3pPr>
    <a:lvl4pPr marL="7406640" algn="l" defTabSz="4937760" rtl="0" eaLnBrk="1" latinLnBrk="0" hangingPunct="1">
      <a:defRPr sz="9700" kern="1200">
        <a:solidFill>
          <a:schemeClr val="tx1"/>
        </a:solidFill>
        <a:latin typeface="+mn-lt"/>
        <a:ea typeface="+mn-ea"/>
        <a:cs typeface="+mn-cs"/>
      </a:defRPr>
    </a:lvl4pPr>
    <a:lvl5pPr marL="9875520" algn="l" defTabSz="4937760" rtl="0" eaLnBrk="1" latinLnBrk="0" hangingPunct="1">
      <a:defRPr sz="9700" kern="1200">
        <a:solidFill>
          <a:schemeClr val="tx1"/>
        </a:solidFill>
        <a:latin typeface="+mn-lt"/>
        <a:ea typeface="+mn-ea"/>
        <a:cs typeface="+mn-cs"/>
      </a:defRPr>
    </a:lvl5pPr>
    <a:lvl6pPr marL="12344400" algn="l" defTabSz="4937760" rtl="0" eaLnBrk="1" latinLnBrk="0" hangingPunct="1">
      <a:defRPr sz="9700" kern="1200">
        <a:solidFill>
          <a:schemeClr val="tx1"/>
        </a:solidFill>
        <a:latin typeface="+mn-lt"/>
        <a:ea typeface="+mn-ea"/>
        <a:cs typeface="+mn-cs"/>
      </a:defRPr>
    </a:lvl6pPr>
    <a:lvl7pPr marL="14813280" algn="l" defTabSz="4937760" rtl="0" eaLnBrk="1" latinLnBrk="0" hangingPunct="1">
      <a:defRPr sz="9700" kern="1200">
        <a:solidFill>
          <a:schemeClr val="tx1"/>
        </a:solidFill>
        <a:latin typeface="+mn-lt"/>
        <a:ea typeface="+mn-ea"/>
        <a:cs typeface="+mn-cs"/>
      </a:defRPr>
    </a:lvl7pPr>
    <a:lvl8pPr marL="17282160" algn="l" defTabSz="4937760" rtl="0" eaLnBrk="1" latinLnBrk="0" hangingPunct="1">
      <a:defRPr sz="9700" kern="1200">
        <a:solidFill>
          <a:schemeClr val="tx1"/>
        </a:solidFill>
        <a:latin typeface="+mn-lt"/>
        <a:ea typeface="+mn-ea"/>
        <a:cs typeface="+mn-cs"/>
      </a:defRPr>
    </a:lvl8pPr>
    <a:lvl9pPr marL="19751040" algn="l" defTabSz="4937760" rtl="0" eaLnBrk="1" latinLnBrk="0" hangingPunct="1">
      <a:defRPr sz="9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0000FF"/>
    <a:srgbClr val="00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60" autoAdjust="0"/>
    <p:restoredTop sz="61413" autoAdjust="0"/>
  </p:normalViewPr>
  <p:slideViewPr>
    <p:cSldViewPr>
      <p:cViewPr varScale="1">
        <p:scale>
          <a:sx n="10" d="100"/>
          <a:sy n="10" d="100"/>
        </p:scale>
        <p:origin x="-3150" y="-1326"/>
      </p:cViewPr>
      <p:guideLst>
        <p:guide orient="horz" pos="11340"/>
        <p:guide pos="15876"/>
      </p:guideLst>
    </p:cSldViewPr>
  </p:slideViewPr>
  <p:outlineViewPr>
    <p:cViewPr>
      <p:scale>
        <a:sx n="33" d="100"/>
        <a:sy n="33" d="100"/>
      </p:scale>
      <p:origin x="48" y="3265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8FABB-63EA-4F2E-BAE5-F8887CB10022}" type="datetimeFigureOut">
              <a:rPr lang="en-US" smtClean="0"/>
              <a:pPr/>
              <a:t>3/31/2014</a:t>
            </a:fld>
            <a:endParaRPr lang="en-GB"/>
          </a:p>
        </p:txBody>
      </p:sp>
      <p:sp>
        <p:nvSpPr>
          <p:cNvPr id="4" name="Slide Image Placeholder 3"/>
          <p:cNvSpPr>
            <a:spLocks noGrp="1" noRot="1" noChangeAspect="1"/>
          </p:cNvSpPr>
          <p:nvPr>
            <p:ph type="sldImg" idx="2"/>
          </p:nvPr>
        </p:nvSpPr>
        <p:spPr>
          <a:xfrm>
            <a:off x="1028700" y="685800"/>
            <a:ext cx="48006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196593-A10E-4683-A868-793213C7D8BB}"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4937760" rtl="0" eaLnBrk="1" latinLnBrk="0" hangingPunct="1">
      <a:defRPr sz="6500" kern="1200">
        <a:solidFill>
          <a:schemeClr val="tx1"/>
        </a:solidFill>
        <a:latin typeface="+mn-lt"/>
        <a:ea typeface="+mn-ea"/>
        <a:cs typeface="+mn-cs"/>
      </a:defRPr>
    </a:lvl1pPr>
    <a:lvl2pPr marL="2468880" algn="l" defTabSz="4937760" rtl="0" eaLnBrk="1" latinLnBrk="0" hangingPunct="1">
      <a:defRPr sz="6500" kern="1200">
        <a:solidFill>
          <a:schemeClr val="tx1"/>
        </a:solidFill>
        <a:latin typeface="+mn-lt"/>
        <a:ea typeface="+mn-ea"/>
        <a:cs typeface="+mn-cs"/>
      </a:defRPr>
    </a:lvl2pPr>
    <a:lvl3pPr marL="4937760" algn="l" defTabSz="4937760" rtl="0" eaLnBrk="1" latinLnBrk="0" hangingPunct="1">
      <a:defRPr sz="6500" kern="1200">
        <a:solidFill>
          <a:schemeClr val="tx1"/>
        </a:solidFill>
        <a:latin typeface="+mn-lt"/>
        <a:ea typeface="+mn-ea"/>
        <a:cs typeface="+mn-cs"/>
      </a:defRPr>
    </a:lvl3pPr>
    <a:lvl4pPr marL="7406640" algn="l" defTabSz="4937760" rtl="0" eaLnBrk="1" latinLnBrk="0" hangingPunct="1">
      <a:defRPr sz="6500" kern="1200">
        <a:solidFill>
          <a:schemeClr val="tx1"/>
        </a:solidFill>
        <a:latin typeface="+mn-lt"/>
        <a:ea typeface="+mn-ea"/>
        <a:cs typeface="+mn-cs"/>
      </a:defRPr>
    </a:lvl4pPr>
    <a:lvl5pPr marL="9875520" algn="l" defTabSz="4937760" rtl="0" eaLnBrk="1" latinLnBrk="0" hangingPunct="1">
      <a:defRPr sz="6500" kern="1200">
        <a:solidFill>
          <a:schemeClr val="tx1"/>
        </a:solidFill>
        <a:latin typeface="+mn-lt"/>
        <a:ea typeface="+mn-ea"/>
        <a:cs typeface="+mn-cs"/>
      </a:defRPr>
    </a:lvl5pPr>
    <a:lvl6pPr marL="12344400" algn="l" defTabSz="4937760" rtl="0" eaLnBrk="1" latinLnBrk="0" hangingPunct="1">
      <a:defRPr sz="6500" kern="1200">
        <a:solidFill>
          <a:schemeClr val="tx1"/>
        </a:solidFill>
        <a:latin typeface="+mn-lt"/>
        <a:ea typeface="+mn-ea"/>
        <a:cs typeface="+mn-cs"/>
      </a:defRPr>
    </a:lvl6pPr>
    <a:lvl7pPr marL="14813280" algn="l" defTabSz="4937760" rtl="0" eaLnBrk="1" latinLnBrk="0" hangingPunct="1">
      <a:defRPr sz="6500" kern="1200">
        <a:solidFill>
          <a:schemeClr val="tx1"/>
        </a:solidFill>
        <a:latin typeface="+mn-lt"/>
        <a:ea typeface="+mn-ea"/>
        <a:cs typeface="+mn-cs"/>
      </a:defRPr>
    </a:lvl7pPr>
    <a:lvl8pPr marL="17282160" algn="l" defTabSz="4937760" rtl="0" eaLnBrk="1" latinLnBrk="0" hangingPunct="1">
      <a:defRPr sz="6500" kern="1200">
        <a:solidFill>
          <a:schemeClr val="tx1"/>
        </a:solidFill>
        <a:latin typeface="+mn-lt"/>
        <a:ea typeface="+mn-ea"/>
        <a:cs typeface="+mn-cs"/>
      </a:defRPr>
    </a:lvl8pPr>
    <a:lvl9pPr marL="19751040" algn="l" defTabSz="4937760" rtl="0" eaLnBrk="1" latinLnBrk="0" hangingPunct="1">
      <a:defRPr sz="6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6500" kern="1200" baseline="0" dirty="0" smtClean="0">
                <a:solidFill>
                  <a:schemeClr val="tx1"/>
                </a:solidFill>
                <a:latin typeface="+mn-lt"/>
                <a:ea typeface="+mn-ea"/>
                <a:cs typeface="+mn-cs"/>
              </a:rPr>
              <a:t>T</a:t>
            </a:r>
            <a:r>
              <a:rPr lang="en-US" sz="6500" kern="1200" dirty="0" smtClean="0">
                <a:solidFill>
                  <a:schemeClr val="tx1"/>
                </a:solidFill>
                <a:latin typeface="+mn-lt"/>
                <a:ea typeface="+mn-ea"/>
                <a:cs typeface="+mn-cs"/>
              </a:rPr>
              <a:t>here is clear evidence that attention increases neural</a:t>
            </a:r>
            <a:r>
              <a:rPr lang="en-US" sz="6500" kern="1200" baseline="0" dirty="0" smtClean="0">
                <a:solidFill>
                  <a:schemeClr val="tx1"/>
                </a:solidFill>
                <a:latin typeface="+mn-lt"/>
                <a:ea typeface="+mn-ea"/>
                <a:cs typeface="+mn-cs"/>
              </a:rPr>
              <a:t> </a:t>
            </a:r>
            <a:r>
              <a:rPr lang="en-US" sz="6500" kern="1200" dirty="0" smtClean="0">
                <a:solidFill>
                  <a:schemeClr val="tx1"/>
                </a:solidFill>
                <a:latin typeface="+mn-lt"/>
                <a:ea typeface="+mn-ea"/>
                <a:cs typeface="+mn-cs"/>
              </a:rPr>
              <a:t>responses to attended stimuli.</a:t>
            </a:r>
            <a:endParaRPr lang="en-US" sz="6500" kern="1200" baseline="0" dirty="0" smtClean="0">
              <a:solidFill>
                <a:schemeClr val="tx1"/>
              </a:solidFill>
              <a:latin typeface="+mn-lt"/>
              <a:ea typeface="+mn-ea"/>
              <a:cs typeface="+mn-cs"/>
            </a:endParaRPr>
          </a:p>
          <a:p>
            <a:endParaRPr lang="en-US" sz="6500" kern="1200" baseline="0" dirty="0" smtClean="0">
              <a:solidFill>
                <a:schemeClr val="tx1"/>
              </a:solidFill>
              <a:latin typeface="+mn-lt"/>
              <a:ea typeface="+mn-ea"/>
              <a:cs typeface="+mn-cs"/>
            </a:endParaRPr>
          </a:p>
          <a:p>
            <a:r>
              <a:rPr lang="en-US" sz="6500" kern="1200" baseline="0" dirty="0" smtClean="0">
                <a:solidFill>
                  <a:schemeClr val="tx1"/>
                </a:solidFill>
                <a:latin typeface="+mn-lt"/>
                <a:ea typeface="+mn-ea"/>
                <a:cs typeface="+mn-cs"/>
              </a:rPr>
              <a:t>Much of the work investigating attentional effects have been specifically </a:t>
            </a:r>
            <a:r>
              <a:rPr lang="en-US" sz="6500" kern="1200" baseline="0" dirty="0" err="1" smtClean="0">
                <a:solidFill>
                  <a:schemeClr val="tx1"/>
                </a:solidFill>
                <a:latin typeface="+mn-lt"/>
                <a:ea typeface="+mn-ea"/>
                <a:cs typeface="+mn-cs"/>
              </a:rPr>
              <a:t>optimised</a:t>
            </a:r>
            <a:r>
              <a:rPr lang="en-US" sz="6500" kern="1200" baseline="0" dirty="0" smtClean="0">
                <a:solidFill>
                  <a:schemeClr val="tx1"/>
                </a:solidFill>
                <a:latin typeface="+mn-lt"/>
                <a:ea typeface="+mn-ea"/>
                <a:cs typeface="+mn-cs"/>
              </a:rPr>
              <a:t> to detect enhancement of responses, but routinely fail to take into account another phenomenon:</a:t>
            </a:r>
          </a:p>
          <a:p>
            <a:endParaRPr lang="en-US" sz="6500" kern="1200" baseline="0" dirty="0" smtClean="0">
              <a:solidFill>
                <a:schemeClr val="tx1"/>
              </a:solidFill>
              <a:latin typeface="+mn-lt"/>
              <a:ea typeface="+mn-ea"/>
              <a:cs typeface="+mn-cs"/>
            </a:endParaRPr>
          </a:p>
          <a:p>
            <a:r>
              <a:rPr lang="en-US" sz="6500" kern="1200" dirty="0" smtClean="0">
                <a:solidFill>
                  <a:schemeClr val="tx1"/>
                </a:solidFill>
                <a:latin typeface="+mn-lt"/>
                <a:ea typeface="+mn-ea"/>
                <a:cs typeface="+mn-cs"/>
              </a:rPr>
              <a:t>In addition to enhancement</a:t>
            </a:r>
            <a:r>
              <a:rPr lang="en-US" sz="6500" kern="1200" baseline="0" dirty="0" smtClean="0">
                <a:solidFill>
                  <a:schemeClr val="tx1"/>
                </a:solidFill>
                <a:latin typeface="+mn-lt"/>
                <a:ea typeface="+mn-ea"/>
                <a:cs typeface="+mn-cs"/>
              </a:rPr>
              <a:t> at attended locations, w</a:t>
            </a:r>
            <a:r>
              <a:rPr lang="en-US" sz="6500" kern="1200" dirty="0" smtClean="0">
                <a:solidFill>
                  <a:schemeClr val="tx1"/>
                </a:solidFill>
                <a:latin typeface="+mn-lt"/>
                <a:ea typeface="+mn-ea"/>
                <a:cs typeface="+mn-cs"/>
              </a:rPr>
              <a:t>e know that unattended locations can be suppressed. </a:t>
            </a:r>
          </a:p>
          <a:p>
            <a:endParaRPr lang="en-US" sz="6500" kern="1200" dirty="0" smtClean="0">
              <a:solidFill>
                <a:schemeClr val="tx1"/>
              </a:solidFill>
              <a:latin typeface="+mn-lt"/>
              <a:ea typeface="+mn-ea"/>
              <a:cs typeface="+mn-cs"/>
            </a:endParaRPr>
          </a:p>
          <a:p>
            <a:r>
              <a:rPr lang="en-US" sz="6500" kern="1200" dirty="0" smtClean="0">
                <a:solidFill>
                  <a:schemeClr val="tx1"/>
                </a:solidFill>
                <a:latin typeface="+mn-lt"/>
                <a:ea typeface="+mn-ea"/>
                <a:cs typeface="+mn-cs"/>
              </a:rPr>
              <a:t>The relative</a:t>
            </a:r>
            <a:r>
              <a:rPr lang="en-US" sz="6500" kern="1200" baseline="0" dirty="0" smtClean="0">
                <a:solidFill>
                  <a:schemeClr val="tx1"/>
                </a:solidFill>
                <a:latin typeface="+mn-lt"/>
                <a:ea typeface="+mn-ea"/>
                <a:cs typeface="+mn-cs"/>
              </a:rPr>
              <a:t> contributions of</a:t>
            </a:r>
            <a:r>
              <a:rPr lang="en-US" sz="6500" kern="1200" dirty="0" smtClean="0">
                <a:solidFill>
                  <a:schemeClr val="tx1"/>
                </a:solidFill>
                <a:latin typeface="+mn-lt"/>
                <a:ea typeface="+mn-ea"/>
                <a:cs typeface="+mn-cs"/>
              </a:rPr>
              <a:t> enhancement and suppression to visual attention is unclear.</a:t>
            </a:r>
            <a:r>
              <a:rPr lang="en-US" sz="6500" kern="1200" baseline="0" dirty="0" smtClean="0">
                <a:solidFill>
                  <a:schemeClr val="tx1"/>
                </a:solidFill>
                <a:latin typeface="+mn-lt"/>
                <a:ea typeface="+mn-ea"/>
                <a:cs typeface="+mn-cs"/>
              </a:rPr>
              <a:t> </a:t>
            </a:r>
          </a:p>
          <a:p>
            <a:endParaRPr lang="en-US" sz="6500" kern="1200" baseline="0" dirty="0" smtClean="0">
              <a:solidFill>
                <a:schemeClr val="tx1"/>
              </a:solidFill>
              <a:latin typeface="+mn-lt"/>
              <a:ea typeface="+mn-ea"/>
              <a:cs typeface="+mn-cs"/>
            </a:endParaRPr>
          </a:p>
          <a:p>
            <a:r>
              <a:rPr lang="en-US" sz="6500" kern="1200" baseline="0" dirty="0" smtClean="0">
                <a:solidFill>
                  <a:schemeClr val="tx1"/>
                </a:solidFill>
                <a:latin typeface="+mn-lt"/>
                <a:ea typeface="+mn-ea"/>
                <a:cs typeface="+mn-cs"/>
              </a:rPr>
              <a:t>?? How do these mechanisms depend</a:t>
            </a:r>
            <a:r>
              <a:rPr lang="en-US" sz="6500" kern="1200" dirty="0" smtClean="0">
                <a:solidFill>
                  <a:schemeClr val="tx1"/>
                </a:solidFill>
                <a:latin typeface="+mn-lt"/>
                <a:ea typeface="+mn-ea"/>
                <a:cs typeface="+mn-cs"/>
              </a:rPr>
              <a:t> on</a:t>
            </a:r>
            <a:r>
              <a:rPr lang="en-US" sz="6500" kern="1200" baseline="0" dirty="0" smtClean="0">
                <a:solidFill>
                  <a:schemeClr val="tx1"/>
                </a:solidFill>
                <a:latin typeface="+mn-lt"/>
                <a:ea typeface="+mn-ea"/>
                <a:cs typeface="+mn-cs"/>
              </a:rPr>
              <a:t> task and stimulus, and at which </a:t>
            </a:r>
            <a:r>
              <a:rPr lang="en-US" sz="6500" kern="1200" dirty="0" smtClean="0">
                <a:solidFill>
                  <a:schemeClr val="tx1"/>
                </a:solidFill>
                <a:latin typeface="+mn-lt"/>
                <a:ea typeface="+mn-ea"/>
                <a:cs typeface="+mn-cs"/>
              </a:rPr>
              <a:t>stages of the visual system they are expressed?</a:t>
            </a:r>
          </a:p>
          <a:p>
            <a:endParaRPr lang="en-US" sz="6500" kern="1200" dirty="0" smtClean="0">
              <a:solidFill>
                <a:schemeClr val="tx1"/>
              </a:solidFill>
              <a:latin typeface="+mn-lt"/>
              <a:ea typeface="+mn-ea"/>
              <a:cs typeface="+mn-cs"/>
            </a:endParaRPr>
          </a:p>
          <a:p>
            <a:r>
              <a:rPr lang="en-US" sz="6500" kern="1200" dirty="0" smtClean="0">
                <a:solidFill>
                  <a:schemeClr val="tx1"/>
                </a:solidFill>
                <a:latin typeface="+mn-lt"/>
                <a:ea typeface="+mn-ea"/>
                <a:cs typeface="+mn-cs"/>
              </a:rPr>
              <a:t>Today</a:t>
            </a:r>
            <a:r>
              <a:rPr lang="en-US" sz="6500" kern="1200" baseline="0" dirty="0" smtClean="0">
                <a:solidFill>
                  <a:schemeClr val="tx1"/>
                </a:solidFill>
                <a:latin typeface="+mn-lt"/>
                <a:ea typeface="+mn-ea"/>
                <a:cs typeface="+mn-cs"/>
              </a:rPr>
              <a:t> I would like to tell you about just one of many of the experiments we have performed, using fMRI as a tool to investigate these questions.</a:t>
            </a:r>
            <a:endParaRPr lang="en-US" sz="65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3196593-A10E-4683-A868-793213C7D8BB}"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(READ</a:t>
            </a:r>
            <a:r>
              <a:rPr lang="en-GB" baseline="0" dirty="0" smtClean="0"/>
              <a:t> SLIDE)</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smtClean="0"/>
              <a:t>As I said before, some studies</a:t>
            </a:r>
            <a:r>
              <a:rPr lang="en-GB" baseline="0" dirty="0" smtClean="0"/>
              <a:t> have looked at the effect of task or stimulus features independently, but never both together.</a:t>
            </a:r>
          </a:p>
          <a:p>
            <a:endParaRPr lang="en-GB" baseline="0" dirty="0" smtClean="0"/>
          </a:p>
          <a:p>
            <a:r>
              <a:rPr lang="en-GB" baseline="0" dirty="0" smtClean="0"/>
              <a:t>Clearly there could be an interaction, so we set out answer this question.</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GB" dirty="0" smtClean="0"/>
              <a:t>This</a:t>
            </a:r>
            <a:r>
              <a:rPr lang="en-GB" baseline="0" dirty="0" smtClean="0"/>
              <a:t> is what our stimulus looks like. Subjects fixate the central dot.</a:t>
            </a:r>
          </a:p>
          <a:p>
            <a:endParaRPr lang="en-GB" baseline="0" dirty="0" smtClean="0"/>
          </a:p>
          <a:p>
            <a:r>
              <a:rPr lang="en-GB" baseline="0" dirty="0" smtClean="0"/>
              <a:t>The stimulus is 120 degrees of square-wave achromatic radial grating on a gray background equiluminant to the grating, restricted to a single visual field.</a:t>
            </a:r>
          </a:p>
          <a:p>
            <a:endParaRPr lang="en-GB" baseline="0" dirty="0" smtClean="0"/>
          </a:p>
          <a:p>
            <a:r>
              <a:rPr lang="en-GB" baseline="0" dirty="0" smtClean="0"/>
              <a:t>The grating drifts while on, and changes direction randomly every 1 – 3 seconds.</a:t>
            </a:r>
          </a:p>
          <a:p>
            <a:endParaRPr lang="en-GB" baseline="0" dirty="0" smtClean="0"/>
          </a:p>
          <a:p>
            <a:r>
              <a:rPr lang="en-GB" baseline="0" dirty="0" smtClean="0"/>
              <a:t>The grating is one for 16s and then off for 16 seconds.</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The central</a:t>
            </a:r>
            <a:r>
              <a:rPr lang="en-GB" baseline="0" dirty="0" smtClean="0"/>
              <a:t> fixation is not actually a dot, but rather is a ... (READ SLIDE) </a:t>
            </a:r>
          </a:p>
          <a:p>
            <a:endParaRPr lang="en-GB" baseline="0" dirty="0" smtClean="0"/>
          </a:p>
          <a:p>
            <a:r>
              <a:rPr lang="en-GB" baseline="0" dirty="0" smtClean="0"/>
              <a:t>Our central task is designed to detract the subjects attention away from the salient drifting grating, and requires the participant count the number of times the square at 12 o’clock disappears.</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16</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GB" dirty="0" smtClean="0"/>
              <a:t>We</a:t>
            </a:r>
            <a:r>
              <a:rPr lang="en-GB" baseline="0" dirty="0" smtClean="0"/>
              <a:t> can look at the distribution of BOLD responses from a single subject.</a:t>
            </a:r>
          </a:p>
          <a:p>
            <a:endParaRPr lang="en-GB" baseline="0" dirty="0" smtClean="0"/>
          </a:p>
          <a:p>
            <a:r>
              <a:rPr lang="en-GB" baseline="0" dirty="0" smtClean="0"/>
              <a:t>These are inflated representations of the subjects cortex and we have zoomed in on the occipital lobe of the left and right hemispheres. Positive BOLD responses are shown in warm colours and negative responses in blue.</a:t>
            </a:r>
          </a:p>
          <a:p>
            <a:endParaRPr lang="en-GB" baseline="0" dirty="0" smtClean="0"/>
          </a:p>
          <a:p>
            <a:r>
              <a:rPr lang="en-GB" baseline="0" dirty="0" smtClean="0"/>
              <a:t>The black dotted lines show the border of V1. This subject viewed the stimulus in their right visual field. </a:t>
            </a:r>
          </a:p>
          <a:p>
            <a:endParaRPr lang="en-GB" baseline="0" dirty="0" smtClean="0"/>
          </a:p>
          <a:p>
            <a:r>
              <a:rPr lang="en-GB" baseline="0" dirty="0" smtClean="0"/>
              <a:t>…</a:t>
            </a:r>
          </a:p>
          <a:p>
            <a:endParaRPr lang="en-GB" baseline="0" dirty="0" smtClean="0"/>
          </a:p>
          <a:p>
            <a:r>
              <a:rPr lang="en-GB" baseline="0" dirty="0" smtClean="0"/>
              <a:t>Under central task conditions, when the grating is being ignored and the central task is being performed throughout the scan, the negative BOLD signal disappears.</a:t>
            </a:r>
          </a:p>
          <a:p>
            <a:endParaRPr lang="en-GB" dirty="0" smtClean="0"/>
          </a:p>
          <a:p>
            <a:r>
              <a:rPr lang="en-GB" dirty="0" smtClean="0"/>
              <a:t>So we believe</a:t>
            </a:r>
            <a:r>
              <a:rPr lang="en-GB" baseline="0" dirty="0" smtClean="0"/>
              <a:t> that we are able to generate negative BOLD signals, and manipulate them with task, in cortex at least. </a:t>
            </a:r>
          </a:p>
          <a:p>
            <a:endParaRPr lang="en-GB" baseline="0" dirty="0" smtClean="0"/>
          </a:p>
          <a:p>
            <a:r>
              <a:rPr lang="en-GB" b="1" baseline="0" dirty="0" smtClean="0">
                <a:solidFill>
                  <a:srgbClr val="FF0000"/>
                </a:solidFill>
              </a:rPr>
              <a:t>But something else at the individual level caught our eye and concerned us a little</a:t>
            </a:r>
            <a:endParaRPr lang="en-GB" b="1" dirty="0">
              <a:solidFill>
                <a:srgbClr val="FF0000"/>
              </a:solidFill>
            </a:endParaRPr>
          </a:p>
        </p:txBody>
      </p:sp>
      <p:sp>
        <p:nvSpPr>
          <p:cNvPr id="4" name="Slide Number Placeholder 3"/>
          <p:cNvSpPr>
            <a:spLocks noGrp="1"/>
          </p:cNvSpPr>
          <p:nvPr>
            <p:ph type="sldNum" sz="quarter" idx="10"/>
          </p:nvPr>
        </p:nvSpPr>
        <p:spPr/>
        <p:txBody>
          <a:bodyPr/>
          <a:lstStyle/>
          <a:p>
            <a:fld id="{F3196593-A10E-4683-A868-793213C7D8BB}" type="slidenum">
              <a:rPr lang="en-GB" smtClean="0"/>
              <a:pPr/>
              <a:t>18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smtClean="0"/>
              <a:t>Here we show the </a:t>
            </a:r>
            <a:r>
              <a:rPr lang="en-GB" dirty="0" err="1" smtClean="0"/>
              <a:t>timseries</a:t>
            </a:r>
            <a:r>
              <a:rPr lang="en-GB" baseline="0" dirty="0" smtClean="0"/>
              <a:t> extracted from ipsilateral V1 in an exemplar participant.  When we collapse this to a single cycle, the overshoot after the stimulus stops is clearly evident. We hypothesised that particularly under the stimulus related task conditions, participants may blink more when the stimulus is off, so we recorded their eyes during scanning. (CLICK) </a:t>
            </a:r>
          </a:p>
          <a:p>
            <a:endParaRPr lang="en-GB" baseline="0" dirty="0" smtClean="0"/>
          </a:p>
          <a:p>
            <a:r>
              <a:rPr lang="en-GB" baseline="0" dirty="0" smtClean="0"/>
              <a:t>Here I am plotting the blink events for this participant on the same timescale as the fMRI data. The blinks appear to fall in the period when the stimulus is off, as we can confirm by averaging across cycles. (CLICK) </a:t>
            </a:r>
          </a:p>
          <a:p>
            <a:endParaRPr lang="en-GB" baseline="0" dirty="0" smtClean="0"/>
          </a:p>
          <a:p>
            <a:r>
              <a:rPr lang="en-GB" baseline="0" dirty="0" smtClean="0"/>
              <a:t>What effect does this have at the group level? (CLICK) If we sum all the blink events across all subjects and collapse them across a single cycle, we see that there is almost no difference in blink frequency during the central task – in green - where the subjects is performing a task throughout the scan. However, under passive viewing in blue  and especially stimulus-related task conditions in red, the subjects blink more systematically.</a:t>
            </a:r>
          </a:p>
          <a:p>
            <a:endParaRPr lang="en-GB" baseline="0" dirty="0" smtClean="0"/>
          </a:p>
          <a:p>
            <a:r>
              <a:rPr lang="en-GB" baseline="0" dirty="0" smtClean="0"/>
              <a:t>(CLICK) we can break down the group cumulative blink count into individuals by colour. This shows large variation in blink distribution and frequency across subject.</a:t>
            </a:r>
          </a:p>
          <a:p>
            <a:endParaRPr lang="en-GB" baseline="0" dirty="0" smtClean="0"/>
          </a:p>
          <a:p>
            <a:r>
              <a:rPr lang="en-GB" baseline="0" dirty="0" smtClean="0"/>
              <a:t>What’s the problem? Blinking produces a change in luminance on the retina which will be detected by the visual </a:t>
            </a:r>
            <a:r>
              <a:rPr lang="en-GB" baseline="0" dirty="0" err="1" smtClean="0"/>
              <a:t>coretx</a:t>
            </a:r>
            <a:r>
              <a:rPr lang="en-GB" baseline="0" dirty="0" smtClean="0"/>
              <a:t> and produce a response in visual areas. This could present as a positive BOLD response that starts as the peripheral stimulus turns off, just as we see here. This could be a real confound for our negative BOLD data. </a:t>
            </a:r>
          </a:p>
        </p:txBody>
      </p:sp>
      <p:sp>
        <p:nvSpPr>
          <p:cNvPr id="4" name="Slide Number Placeholder 3"/>
          <p:cNvSpPr>
            <a:spLocks noGrp="1"/>
          </p:cNvSpPr>
          <p:nvPr>
            <p:ph type="sldNum" sz="quarter" idx="10"/>
          </p:nvPr>
        </p:nvSpPr>
        <p:spPr/>
        <p:txBody>
          <a:bodyPr/>
          <a:lstStyle/>
          <a:p>
            <a:fld id="{F3196593-A10E-4683-A868-793213C7D8BB}" type="slidenum">
              <a:rPr lang="en-GB" smtClean="0"/>
              <a:pPr/>
              <a:t>20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(READ</a:t>
            </a:r>
            <a:r>
              <a:rPr lang="en-GB" baseline="0" dirty="0" smtClean="0"/>
              <a:t> SLIDE)</a:t>
            </a:r>
          </a:p>
          <a:p>
            <a:endParaRPr lang="en-GB" baseline="0" dirty="0" smtClean="0"/>
          </a:p>
          <a:p>
            <a:r>
              <a:rPr lang="en-GB" baseline="0" dirty="0" smtClean="0"/>
              <a:t>Here is an example of how the data (solid line) are fit by the model (dotted line) without blinks are a regressor with the unexplained variance </a:t>
            </a:r>
            <a:r>
              <a:rPr lang="en-GB" baseline="0" dirty="0" err="1" smtClean="0"/>
              <a:t>higlighted</a:t>
            </a:r>
            <a:r>
              <a:rPr lang="en-GB" baseline="0" dirty="0" smtClean="0"/>
              <a:t>.</a:t>
            </a:r>
          </a:p>
          <a:p>
            <a:endParaRPr lang="en-GB" baseline="0" dirty="0" smtClean="0"/>
          </a:p>
          <a:p>
            <a:r>
              <a:rPr lang="en-GB" baseline="0" dirty="0" smtClean="0"/>
              <a:t>(CLICK) we can see that when the blink regressor is added to  the model, the fit improves significantly.</a:t>
            </a:r>
          </a:p>
          <a:p>
            <a:endParaRPr lang="en-GB" baseline="0" dirty="0" smtClean="0"/>
          </a:p>
          <a:p>
            <a:r>
              <a:rPr lang="en-GB" baseline="0" dirty="0" smtClean="0"/>
              <a:t>Again, it is important to stress that adding this regressor in subjects who do not blink systematically makes very little difference to the model fits, so we are not artificially inflating our significance by including this regressor for ALL subjects individually. </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21</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dirty="0" smtClean="0"/>
              <a:t>READ</a:t>
            </a:r>
            <a:r>
              <a:rPr lang="en-GB" baseline="0" dirty="0" smtClean="0"/>
              <a:t> </a:t>
            </a:r>
            <a:r>
              <a:rPr lang="en-GB" baseline="0" dirty="0" err="1" smtClean="0"/>
              <a:t>READ</a:t>
            </a:r>
            <a:r>
              <a:rPr lang="en-GB" baseline="0" dirty="0" smtClean="0"/>
              <a:t> </a:t>
            </a:r>
            <a:r>
              <a:rPr lang="en-GB" dirty="0" smtClean="0"/>
              <a:t>Here</a:t>
            </a:r>
            <a:r>
              <a:rPr lang="en-GB" baseline="0" dirty="0" smtClean="0"/>
              <a:t> are the group mean single cycle time series for the negative BOLD areas, ipsilateral  V1and LGN. </a:t>
            </a:r>
          </a:p>
          <a:p>
            <a:endParaRPr lang="en-GB" baseline="0" dirty="0" smtClean="0"/>
          </a:p>
          <a:p>
            <a:r>
              <a:rPr lang="en-GB" baseline="0" dirty="0" smtClean="0"/>
              <a:t>Under stimulus-related task conditions, the stimulus contrast appears to have very little effect on the responses.</a:t>
            </a:r>
          </a:p>
          <a:p>
            <a:endParaRPr lang="en-GB" baseline="0" dirty="0" smtClean="0"/>
          </a:p>
          <a:p>
            <a:r>
              <a:rPr lang="en-GB" baseline="0" dirty="0" smtClean="0"/>
              <a:t>The insets in each plot show the response during the central task, which appear to be essentially zero.</a:t>
            </a:r>
          </a:p>
          <a:p>
            <a:endParaRPr lang="en-GB" baseline="0" dirty="0" smtClean="0"/>
          </a:p>
          <a:p>
            <a:r>
              <a:rPr lang="en-GB" baseline="0" dirty="0" smtClean="0"/>
              <a:t>Thus negative BOLD in V1 and the LGN appear highly task dependent but contrast invariant.</a:t>
            </a:r>
          </a:p>
        </p:txBody>
      </p:sp>
      <p:sp>
        <p:nvSpPr>
          <p:cNvPr id="4" name="Slide Number Placeholder 3"/>
          <p:cNvSpPr>
            <a:spLocks noGrp="1"/>
          </p:cNvSpPr>
          <p:nvPr>
            <p:ph type="sldNum" sz="quarter" idx="10"/>
          </p:nvPr>
        </p:nvSpPr>
        <p:spPr/>
        <p:txBody>
          <a:bodyPr/>
          <a:lstStyle/>
          <a:p>
            <a:fld id="{F3196593-A10E-4683-A868-793213C7D8BB}" type="slidenum">
              <a:rPr lang="en-GB" smtClean="0"/>
              <a:pPr/>
              <a:t>22</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GB" dirty="0" smtClean="0"/>
              <a:t>READ</a:t>
            </a:r>
            <a:r>
              <a:rPr lang="en-GB" baseline="0" dirty="0" smtClean="0"/>
              <a:t> </a:t>
            </a:r>
            <a:r>
              <a:rPr lang="en-GB" baseline="0" dirty="0" err="1" smtClean="0"/>
              <a:t>READ</a:t>
            </a:r>
            <a:r>
              <a:rPr lang="en-GB" baseline="0" dirty="0" smtClean="0"/>
              <a:t> </a:t>
            </a:r>
            <a:r>
              <a:rPr lang="en-GB" dirty="0" smtClean="0"/>
              <a:t>Now to the</a:t>
            </a:r>
            <a:r>
              <a:rPr lang="en-GB" baseline="0" dirty="0" smtClean="0"/>
              <a:t> contralateral V1 and LGN.</a:t>
            </a:r>
          </a:p>
          <a:p>
            <a:endParaRPr lang="en-GB" baseline="0" dirty="0" smtClean="0"/>
          </a:p>
          <a:p>
            <a:r>
              <a:rPr lang="en-GB" baseline="0" dirty="0" smtClean="0"/>
              <a:t>Plotting the contrast responses for the stimulus related and central tasks alongside each other, we see differences within task as a function of the stimulus contrast, but little evidence of and effect of task</a:t>
            </a:r>
          </a:p>
          <a:p>
            <a:endParaRPr lang="en-GB" baseline="0" dirty="0" smtClean="0"/>
          </a:p>
          <a:p>
            <a:r>
              <a:rPr lang="en-GB" baseline="0" dirty="0" smtClean="0"/>
              <a:t>We can overlay the two sets of data to emphasise this.</a:t>
            </a:r>
          </a:p>
          <a:p>
            <a:endParaRPr lang="en-GB" baseline="0" dirty="0" smtClean="0"/>
          </a:p>
          <a:p>
            <a:r>
              <a:rPr lang="en-GB" baseline="0" dirty="0" smtClean="0"/>
              <a:t>Thus for contralateral V1 and LGN we see the opposite effects of task and contrast that we saw in ipsilateral negative BOLD regions:</a:t>
            </a:r>
          </a:p>
          <a:p>
            <a:endParaRPr lang="en-GB" baseline="0" dirty="0" smtClean="0"/>
          </a:p>
          <a:p>
            <a:r>
              <a:rPr lang="en-GB" baseline="0" dirty="0" smtClean="0"/>
              <a:t>Positive BOLD is highly </a:t>
            </a:r>
            <a:r>
              <a:rPr lang="en-GB" baseline="0" dirty="0" err="1" smtClean="0"/>
              <a:t>contarst</a:t>
            </a:r>
            <a:r>
              <a:rPr lang="en-GB" baseline="0" dirty="0" smtClean="0"/>
              <a:t> dependent but appears task invariant.</a:t>
            </a:r>
          </a:p>
          <a:p>
            <a:endParaRPr lang="en-GB" baseline="0" dirty="0" smtClean="0"/>
          </a:p>
          <a:p>
            <a:r>
              <a:rPr lang="en-GB" baseline="0" dirty="0" smtClean="0"/>
              <a:t>So lets formally assess the differences.</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a:t>
            </a:r>
            <a:r>
              <a:rPr lang="en-GB" baseline="0" dirty="0" smtClean="0"/>
              <a:t> will start by looking at what negative BOLD is.</a:t>
            </a:r>
          </a:p>
          <a:p>
            <a:endParaRPr lang="en-GB" baseline="0" dirty="0" smtClean="0"/>
          </a:p>
          <a:p>
            <a:r>
              <a:rPr lang="en-GB" baseline="0" dirty="0" smtClean="0"/>
              <a:t>We will then ask (READ SLIDE) …</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dirty="0" smtClean="0"/>
              <a:t>READ</a:t>
            </a:r>
            <a:r>
              <a:rPr lang="en-GB" baseline="0" dirty="0" smtClean="0"/>
              <a:t> </a:t>
            </a:r>
            <a:r>
              <a:rPr lang="en-GB" baseline="0" dirty="0" err="1" smtClean="0"/>
              <a:t>READ</a:t>
            </a:r>
            <a:r>
              <a:rPr lang="en-GB" baseline="0" dirty="0" smtClean="0"/>
              <a:t> </a:t>
            </a:r>
            <a:r>
              <a:rPr lang="en-GB" baseline="0" dirty="0" err="1" smtClean="0"/>
              <a:t>READ</a:t>
            </a:r>
            <a:r>
              <a:rPr lang="en-GB" baseline="0" dirty="0" smtClean="0"/>
              <a:t> </a:t>
            </a:r>
            <a:r>
              <a:rPr lang="en-GB" dirty="0" smtClean="0"/>
              <a:t>We </a:t>
            </a:r>
            <a:r>
              <a:rPr lang="en-GB" baseline="0" dirty="0" smtClean="0"/>
              <a:t>ran GLMs to estimate response amplitudes for each ROI, task and contrast combination for each subject. These values were entered into a two way repeated measured ANOVA testing for main effects of stimulus contrast and task. Here are the results: (DESCRIBE FIGURE)</a:t>
            </a:r>
          </a:p>
          <a:p>
            <a:r>
              <a:rPr lang="en-GB" baseline="0" dirty="0" smtClean="0"/>
              <a:t>(CLICK) For the contralateral LGN we found a highly significant effect of stimulus contrast, but not main effect of task.</a:t>
            </a:r>
          </a:p>
          <a:p>
            <a:r>
              <a:rPr lang="en-GB" baseline="0" dirty="0" smtClean="0"/>
              <a:t>(CLICK) In the ipsilateral LGN, we saw the opposite: a significant main effect of task but not of stimulus contrast.</a:t>
            </a:r>
          </a:p>
          <a:p>
            <a:r>
              <a:rPr lang="en-GB" baseline="0" dirty="0" smtClean="0"/>
              <a:t>(CLICK) This pattern was largely mimicked by V1 regions of interest: Contrast dependence in contralateral areas and Task dependence in ipsilateral areas.</a:t>
            </a:r>
          </a:p>
          <a:p>
            <a:r>
              <a:rPr lang="en-GB" baseline="0" dirty="0" smtClean="0"/>
              <a:t>(CLICK) in V5 bilaterally there was a highly significant main effect of task. There was also a subtle but significant main effect of contrast in contralateral V5.</a:t>
            </a:r>
          </a:p>
          <a:p>
            <a:r>
              <a:rPr lang="en-GB" baseline="0" dirty="0" smtClean="0"/>
              <a:t>Crucially, we gave shown little evidence of attentional modulation of the positive responses in early visual cortex. However, on closer inspection there was a hint on task dependence in contralateral V1 – significant when the T-test is one tailed, in the predicted direction of course.</a:t>
            </a:r>
          </a:p>
          <a:p>
            <a:r>
              <a:rPr lang="en-GB" baseline="0" dirty="0" smtClean="0"/>
              <a:t>This forced us to take a different approach to characterising our positive BOLD contrast response data.</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24</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4937760" rtl="0" eaLnBrk="1" fontAlgn="auto" latinLnBrk="0" hangingPunct="1">
              <a:lnSpc>
                <a:spcPct val="100000"/>
              </a:lnSpc>
              <a:spcBef>
                <a:spcPts val="0"/>
              </a:spcBef>
              <a:spcAft>
                <a:spcPts val="0"/>
              </a:spcAft>
              <a:buClrTx/>
              <a:buSzTx/>
              <a:buFontTx/>
              <a:buNone/>
              <a:tabLst/>
              <a:defRPr/>
            </a:pPr>
            <a:r>
              <a:rPr lang="en-GB" sz="6600" b="1" dirty="0" smtClean="0">
                <a:latin typeface="Arial" pitchFamily="34" charset="0"/>
                <a:cs typeface="Arial" pitchFamily="34" charset="0"/>
              </a:rPr>
              <a:t>(READ SLIDE)</a:t>
            </a:r>
            <a:endParaRPr lang="en-GB" sz="6600" dirty="0" smtClean="0">
              <a:latin typeface="Arial" pitchFamily="34" charset="0"/>
              <a:cs typeface="Arial" pitchFamily="34" charset="0"/>
            </a:endParaRPr>
          </a:p>
          <a:p>
            <a:endParaRPr lang="en-GB" sz="6600" dirty="0" smtClean="0">
              <a:latin typeface="Arial" pitchFamily="34" charset="0"/>
              <a:cs typeface="Arial" pitchFamily="34" charset="0"/>
            </a:endParaRPr>
          </a:p>
          <a:p>
            <a:r>
              <a:rPr lang="en-GB" sz="6600" dirty="0" smtClean="0">
                <a:latin typeface="Arial" pitchFamily="34" charset="0"/>
                <a:cs typeface="Arial" pitchFamily="34" charset="0"/>
              </a:rPr>
              <a:t>The response </a:t>
            </a:r>
            <a:r>
              <a:rPr lang="en-GB" sz="6600" b="1" dirty="0" smtClean="0">
                <a:latin typeface="Arial" pitchFamily="34" charset="0"/>
                <a:cs typeface="Arial" pitchFamily="34" charset="0"/>
              </a:rPr>
              <a:t>R</a:t>
            </a:r>
            <a:r>
              <a:rPr lang="en-GB" sz="6600" dirty="0" smtClean="0">
                <a:latin typeface="Arial" pitchFamily="34" charset="0"/>
                <a:cs typeface="Arial" pitchFamily="34" charset="0"/>
              </a:rPr>
              <a:t> at a given contrast is given by the contrast value </a:t>
            </a:r>
            <a:r>
              <a:rPr lang="en-GB" sz="6600" b="1" dirty="0" smtClean="0">
                <a:latin typeface="Arial" pitchFamily="34" charset="0"/>
                <a:cs typeface="Arial" pitchFamily="34" charset="0"/>
              </a:rPr>
              <a:t>C</a:t>
            </a:r>
            <a:r>
              <a:rPr lang="en-GB" sz="6600" dirty="0" smtClean="0">
                <a:latin typeface="Arial" pitchFamily="34" charset="0"/>
                <a:cs typeface="Arial" pitchFamily="34" charset="0"/>
              </a:rPr>
              <a:t> presented to an exponent gamma (</a:t>
            </a:r>
            <a:r>
              <a:rPr lang="en-GB" sz="6600" b="1" dirty="0" smtClean="0">
                <a:latin typeface="Arial" pitchFamily="34" charset="0"/>
                <a:cs typeface="Arial" pitchFamily="34" charset="0"/>
              </a:rPr>
              <a:t> </a:t>
            </a:r>
            <a:r>
              <a:rPr lang="el-GR" sz="6600" b="1" dirty="0" smtClean="0">
                <a:latin typeface="Arial" pitchFamily="34" charset="0"/>
                <a:cs typeface="Arial" pitchFamily="34" charset="0"/>
              </a:rPr>
              <a:t>γ</a:t>
            </a:r>
            <a:r>
              <a:rPr lang="en-GB" sz="6600" b="1" dirty="0" smtClean="0">
                <a:latin typeface="Arial" pitchFamily="34" charset="0"/>
                <a:cs typeface="Arial" pitchFamily="34" charset="0"/>
              </a:rPr>
              <a:t> </a:t>
            </a:r>
            <a:r>
              <a:rPr lang="en-GB" sz="6600" dirty="0" smtClean="0">
                <a:latin typeface="Arial" pitchFamily="34" charset="0"/>
                <a:cs typeface="Arial" pitchFamily="34" charset="0"/>
              </a:rPr>
              <a:t>) multiplied by a scalar </a:t>
            </a:r>
            <a:r>
              <a:rPr lang="en-GB" sz="6600" b="1" dirty="0" smtClean="0">
                <a:latin typeface="Arial" pitchFamily="34" charset="0"/>
                <a:cs typeface="Arial" pitchFamily="34" charset="0"/>
              </a:rPr>
              <a:t>k. </a:t>
            </a:r>
          </a:p>
          <a:p>
            <a:endParaRPr lang="en-GB" sz="6600" b="1" dirty="0" smtClean="0">
              <a:latin typeface="Arial" pitchFamily="34" charset="0"/>
              <a:cs typeface="Arial" pitchFamily="34" charset="0"/>
            </a:endParaRPr>
          </a:p>
          <a:p>
            <a:r>
              <a:rPr lang="en-GB" sz="6600" b="0" dirty="0" smtClean="0">
                <a:latin typeface="Arial" pitchFamily="34" charset="0"/>
                <a:cs typeface="Arial" pitchFamily="34" charset="0"/>
              </a:rPr>
              <a:t>(Click)</a:t>
            </a:r>
          </a:p>
          <a:p>
            <a:endParaRPr lang="en-GB" sz="6600" b="1" dirty="0" smtClean="0">
              <a:latin typeface="Arial" pitchFamily="34" charset="0"/>
              <a:cs typeface="Arial" pitchFamily="34" charset="0"/>
            </a:endParaRPr>
          </a:p>
          <a:p>
            <a:r>
              <a:rPr lang="en-GB" sz="6600" b="1" dirty="0" smtClean="0">
                <a:latin typeface="Arial" pitchFamily="34" charset="0"/>
                <a:cs typeface="Arial" pitchFamily="34" charset="0"/>
              </a:rPr>
              <a:t>R100</a:t>
            </a:r>
            <a:r>
              <a:rPr lang="en-GB" sz="6600" dirty="0" smtClean="0">
                <a:latin typeface="Arial" pitchFamily="34" charset="0"/>
                <a:cs typeface="Arial" pitchFamily="34" charset="0"/>
              </a:rPr>
              <a:t>  is the maximum response as measured at 100% stimulus contrast, so one area </a:t>
            </a:r>
            <a:r>
              <a:rPr lang="en-GB" sz="6600" dirty="0" err="1" smtClean="0">
                <a:latin typeface="Arial" pitchFamily="34" charset="0"/>
                <a:cs typeface="Arial" pitchFamily="34" charset="0"/>
              </a:rPr>
              <a:t>mighjt</a:t>
            </a:r>
            <a:r>
              <a:rPr lang="en-GB" sz="6600" dirty="0" smtClean="0">
                <a:latin typeface="Arial" pitchFamily="34" charset="0"/>
                <a:cs typeface="Arial" pitchFamily="34" charset="0"/>
              </a:rPr>
              <a:t> change its</a:t>
            </a:r>
            <a:r>
              <a:rPr lang="en-GB" sz="6600" baseline="0" dirty="0" smtClean="0">
                <a:latin typeface="Arial" pitchFamily="34" charset="0"/>
                <a:cs typeface="Arial" pitchFamily="34" charset="0"/>
              </a:rPr>
              <a:t> response at all contrast levels (click) resulting in response gain</a:t>
            </a:r>
            <a:endParaRPr lang="en-GB" sz="6600" dirty="0" smtClean="0">
              <a:latin typeface="Arial" pitchFamily="34" charset="0"/>
              <a:cs typeface="Arial" pitchFamily="34" charset="0"/>
            </a:endParaRPr>
          </a:p>
          <a:p>
            <a:endParaRPr lang="en-GB" sz="6600" dirty="0" smtClean="0">
              <a:latin typeface="Arial" pitchFamily="34" charset="0"/>
              <a:cs typeface="Arial" pitchFamily="34" charset="0"/>
            </a:endParaRPr>
          </a:p>
          <a:p>
            <a:r>
              <a:rPr lang="en-GB" sz="6600" b="1" dirty="0" smtClean="0">
                <a:latin typeface="Arial" pitchFamily="34" charset="0"/>
                <a:cs typeface="Arial" pitchFamily="34" charset="0"/>
              </a:rPr>
              <a:t> C50 </a:t>
            </a:r>
            <a:r>
              <a:rPr lang="en-GB" sz="6600" dirty="0" smtClean="0">
                <a:latin typeface="Arial" pitchFamily="34" charset="0"/>
                <a:cs typeface="Arial" pitchFamily="34" charset="0"/>
              </a:rPr>
              <a:t>is the </a:t>
            </a:r>
            <a:r>
              <a:rPr lang="en-GB" sz="6600" dirty="0" err="1" smtClean="0">
                <a:latin typeface="Arial" pitchFamily="34" charset="0"/>
                <a:cs typeface="Arial" pitchFamily="34" charset="0"/>
              </a:rPr>
              <a:t>semisaturation</a:t>
            </a:r>
            <a:r>
              <a:rPr lang="en-GB" sz="6600" dirty="0" smtClean="0">
                <a:latin typeface="Arial" pitchFamily="34" charset="0"/>
                <a:cs typeface="Arial" pitchFamily="34" charset="0"/>
              </a:rPr>
              <a:t> coefficient  - - </a:t>
            </a:r>
            <a:r>
              <a:rPr lang="en-GB" sz="6600" i="1" dirty="0" smtClean="0">
                <a:latin typeface="Arial" pitchFamily="34" charset="0"/>
                <a:cs typeface="Arial" pitchFamily="34" charset="0"/>
              </a:rPr>
              <a:t>what is the contrast level required to generate 50% of the maximum response?</a:t>
            </a:r>
          </a:p>
          <a:p>
            <a:endParaRPr lang="en-GB" sz="6600" i="1" dirty="0" smtClean="0">
              <a:latin typeface="Arial" pitchFamily="34" charset="0"/>
              <a:cs typeface="Arial" pitchFamily="34" charset="0"/>
            </a:endParaRPr>
          </a:p>
          <a:p>
            <a:r>
              <a:rPr lang="en-GB" sz="6600" dirty="0" smtClean="0">
                <a:latin typeface="Arial" pitchFamily="34" charset="0"/>
                <a:cs typeface="Arial" pitchFamily="34" charset="0"/>
              </a:rPr>
              <a:t>  When only small amounts of contrast are required to generate a near maximal response we say that the function is </a:t>
            </a:r>
            <a:r>
              <a:rPr lang="en-GB" sz="6600" b="1" i="1" dirty="0" smtClean="0">
                <a:latin typeface="Arial" pitchFamily="34" charset="0"/>
                <a:cs typeface="Arial" pitchFamily="34" charset="0"/>
              </a:rPr>
              <a:t>compressive.</a:t>
            </a:r>
            <a:endParaRPr lang="en-GB" sz="6600" i="1" dirty="0" smtClean="0">
              <a:latin typeface="Arial" pitchFamily="34" charset="0"/>
              <a:cs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25</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smtClean="0"/>
              <a:t>Here are the results from the power function fits to the data. </a:t>
            </a:r>
          </a:p>
          <a:p>
            <a:endParaRPr lang="en-GB" dirty="0" smtClean="0"/>
          </a:p>
          <a:p>
            <a:r>
              <a:rPr lang="en-GB" dirty="0" smtClean="0"/>
              <a:t>(CLICK) non </a:t>
            </a:r>
            <a:r>
              <a:rPr lang="en-GB" dirty="0" err="1" smtClean="0"/>
              <a:t>paramertic</a:t>
            </a:r>
            <a:r>
              <a:rPr lang="en-GB" baseline="0" dirty="0" smtClean="0"/>
              <a:t> estimated distributions revealed no significant difference in either C50 or the maximum response in the contralateral LGN i.e. no effect of attention on positive BOLD.</a:t>
            </a:r>
          </a:p>
          <a:p>
            <a:endParaRPr lang="en-GB" baseline="0" dirty="0" smtClean="0"/>
          </a:p>
          <a:p>
            <a:r>
              <a:rPr lang="en-GB" baseline="0" dirty="0" smtClean="0"/>
              <a:t>(CLICK) In contralateral V1, function fitting refined the borderline significance of the contrast gain hinted by the ANOVA and we find a subtle but highly significant contrast gain in the response. </a:t>
            </a:r>
          </a:p>
          <a:p>
            <a:endParaRPr lang="en-GB" baseline="0" dirty="0" smtClean="0"/>
          </a:p>
          <a:p>
            <a:r>
              <a:rPr lang="en-GB" baseline="0" dirty="0" smtClean="0"/>
              <a:t>(CLICK) A hint of contrast gain can be seen in contralateral V5, but the response change her is obviously dominated by a highly significant response gain mechanism.</a:t>
            </a:r>
          </a:p>
          <a:p>
            <a:endParaRPr lang="en-GB" baseline="0" dirty="0" smtClean="0"/>
          </a:p>
          <a:p>
            <a:r>
              <a:rPr lang="en-GB" baseline="0" dirty="0" smtClean="0"/>
              <a:t>(CLICK) for completeness, here are the fits for ipsilateral LGN and V1. Comparisons here are essentially meaningless as the central task responses are not significantly difference from zero.</a:t>
            </a:r>
          </a:p>
          <a:p>
            <a:endParaRPr lang="en-GB" baseline="0" dirty="0" smtClean="0"/>
          </a:p>
          <a:p>
            <a:r>
              <a:rPr lang="en-GB" baseline="0" dirty="0" smtClean="0"/>
              <a:t>Ipsilateral V5 shows evidence of a highly significant response gain mechanism.</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28</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29</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30</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31</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38</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39</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dirty="0" smtClean="0"/>
              <a:t>We</a:t>
            </a:r>
            <a:r>
              <a:rPr lang="en-GB" baseline="0" dirty="0" smtClean="0"/>
              <a:t> </a:t>
            </a:r>
            <a:r>
              <a:rPr lang="en-GB" baseline="0" dirty="0" err="1" smtClean="0"/>
              <a:t>fead</a:t>
            </a:r>
            <a:r>
              <a:rPr lang="en-GB" baseline="0" dirty="0" smtClean="0"/>
              <a:t> our data into a classic FSL whole brain GLM analyses, but </a:t>
            </a:r>
            <a:r>
              <a:rPr lang="en-GB" baseline="0" dirty="0" err="1" smtClean="0"/>
              <a:t>restrcited</a:t>
            </a:r>
            <a:r>
              <a:rPr lang="en-GB" baseline="0" dirty="0" smtClean="0"/>
              <a:t> our outcome measures by masking just the thalamus</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42</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GB" dirty="0" smtClean="0"/>
              <a:t>Here</a:t>
            </a:r>
            <a:r>
              <a:rPr lang="en-GB" baseline="0" dirty="0" smtClean="0"/>
              <a:t> are the results from the data acquired in experiment 1. </a:t>
            </a:r>
          </a:p>
          <a:p>
            <a:endParaRPr lang="en-GB" baseline="0" dirty="0" smtClean="0"/>
          </a:p>
          <a:p>
            <a:r>
              <a:rPr lang="en-GB" baseline="0" dirty="0" smtClean="0"/>
              <a:t>The group mean z-score maps, cluster corrected and </a:t>
            </a:r>
            <a:r>
              <a:rPr lang="en-GB" baseline="0" dirty="0" err="1" smtClean="0"/>
              <a:t>thresholded</a:t>
            </a:r>
            <a:r>
              <a:rPr lang="en-GB" baseline="0" dirty="0" smtClean="0"/>
              <a:t> at a significance level p&lt;0.05, are overlaid on the MNI standard anatomical brain. The region in green represents the thalamus that we restricted our analyses to .</a:t>
            </a:r>
          </a:p>
          <a:p>
            <a:endParaRPr lang="en-GB" baseline="0" dirty="0" smtClean="0"/>
          </a:p>
          <a:p>
            <a:r>
              <a:rPr lang="en-GB" baseline="0" dirty="0" smtClean="0"/>
              <a:t>Firstly, we validate the results of our independent ROI analyses by showing that negative BOLD can be seen in the ipsilateral LGN. Intriguingly, this negative BOLD extends beyond the bounds of what we would consider the LGN, but well into a region referred to as the </a:t>
            </a:r>
            <a:r>
              <a:rPr lang="en-GB" baseline="0" dirty="0" err="1" smtClean="0"/>
              <a:t>medio</a:t>
            </a:r>
            <a:r>
              <a:rPr lang="en-GB" baseline="0" dirty="0" smtClean="0"/>
              <a:t>-dorsal pulvinar. This area preferentially connects to parietal cortex. This negative BOLD signal disappears under central task conditions.</a:t>
            </a:r>
          </a:p>
          <a:p>
            <a:endParaRPr lang="en-GB" baseline="0" dirty="0" smtClean="0"/>
          </a:p>
          <a:p>
            <a:r>
              <a:rPr lang="en-GB" baseline="0" dirty="0" smtClean="0"/>
              <a:t>Positive BOLD responses are seen in the contralateral LGN, and extend into regions of the pulvinar that preferentially connect with the visual cortex – the </a:t>
            </a:r>
            <a:r>
              <a:rPr lang="en-GB" baseline="0" dirty="0" err="1" smtClean="0"/>
              <a:t>dorsolateral</a:t>
            </a:r>
            <a:r>
              <a:rPr lang="en-GB" baseline="0" dirty="0" smtClean="0"/>
              <a:t> pulvinar. As seen in the ROI analyses, the positive signals appear unaltered by task. </a:t>
            </a:r>
          </a:p>
          <a:p>
            <a:endParaRPr lang="en-GB" baseline="0" dirty="0" smtClean="0"/>
          </a:p>
          <a:p>
            <a:r>
              <a:rPr lang="en-GB" baseline="0" dirty="0" smtClean="0"/>
              <a:t>There is also evidence of activity in the superior </a:t>
            </a:r>
            <a:r>
              <a:rPr lang="en-GB" baseline="0" dirty="0" err="1" smtClean="0"/>
              <a:t>colliculus</a:t>
            </a:r>
            <a:r>
              <a:rPr lang="en-GB" baseline="0" dirty="0" smtClean="0"/>
              <a:t>, although imaging the </a:t>
            </a:r>
            <a:r>
              <a:rPr lang="en-GB" baseline="0" dirty="0" err="1" smtClean="0"/>
              <a:t>colliculi</a:t>
            </a:r>
            <a:r>
              <a:rPr lang="en-GB" baseline="0" dirty="0" smtClean="0"/>
              <a:t> is notoriously difficult and susceptible to noise.</a:t>
            </a:r>
          </a:p>
          <a:p>
            <a:endParaRPr lang="en-GB" baseline="0" dirty="0" smtClean="0"/>
          </a:p>
          <a:p>
            <a:r>
              <a:rPr lang="en-GB" baseline="0" dirty="0" smtClean="0"/>
              <a:t>Most strikingly, we apply exactly the same analyses to the 100% contrast data from experiment two (CLICK) and almost exactly reproduce the finding from experiment one .. A rare </a:t>
            </a:r>
            <a:r>
              <a:rPr lang="en-GB" baseline="0" dirty="0" err="1" smtClean="0"/>
              <a:t>occurence</a:t>
            </a:r>
            <a:r>
              <a:rPr lang="en-GB" baseline="0" dirty="0" smtClean="0"/>
              <a:t> indeed. </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43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Lets consider a typical simple visual</a:t>
            </a:r>
            <a:r>
              <a:rPr lang="en-GB" baseline="0" dirty="0" smtClean="0"/>
              <a:t> stimulus presented in an </a:t>
            </a:r>
            <a:r>
              <a:rPr lang="en-GB" baseline="0" dirty="0" err="1" smtClean="0"/>
              <a:t>mri</a:t>
            </a:r>
            <a:r>
              <a:rPr lang="en-GB" baseline="0" dirty="0" smtClean="0"/>
              <a:t> scanner:</a:t>
            </a:r>
          </a:p>
          <a:p>
            <a:endParaRPr lang="en-GB" baseline="0" dirty="0" smtClean="0"/>
          </a:p>
          <a:p>
            <a:r>
              <a:rPr lang="en-GB" baseline="0" dirty="0" err="1" smtClean="0"/>
              <a:t>Stim</a:t>
            </a:r>
            <a:r>
              <a:rPr lang="en-GB" baseline="0" dirty="0" smtClean="0"/>
              <a:t> LVF (CLICK) </a:t>
            </a:r>
          </a:p>
          <a:p>
            <a:endParaRPr lang="en-GB" baseline="0" dirty="0" smtClean="0"/>
          </a:p>
          <a:p>
            <a:r>
              <a:rPr lang="en-GB" baseline="0" dirty="0" smtClean="0"/>
              <a:t>We know the right primary visual cortex represents the stimulus location</a:t>
            </a:r>
          </a:p>
          <a:p>
            <a:endParaRPr lang="en-GB" baseline="0" dirty="0" smtClean="0"/>
          </a:p>
          <a:p>
            <a:r>
              <a:rPr lang="en-GB" baseline="0" dirty="0" smtClean="0"/>
              <a:t>While the stimulus is on we see a response in contralateral right early visual cortex that increases..</a:t>
            </a:r>
          </a:p>
          <a:p>
            <a:endParaRPr lang="en-GB" baseline="0" dirty="0" smtClean="0"/>
          </a:p>
          <a:p>
            <a:r>
              <a:rPr lang="en-GB" baseline="0" dirty="0" smtClean="0"/>
              <a:t>In regions of cortex that represent the right visual field are not stimulated (CLICK), we often see a signal that drops below baseline while the stimulus is on, returning to baseline when it is of, and even overshooting the baseline.</a:t>
            </a:r>
          </a:p>
          <a:p>
            <a:endParaRPr lang="en-GB" baseline="0" dirty="0" smtClean="0"/>
          </a:p>
          <a:p>
            <a:r>
              <a:rPr lang="en-GB" baseline="0" dirty="0" smtClean="0"/>
              <a:t>Take home message:</a:t>
            </a:r>
          </a:p>
          <a:p>
            <a:endParaRPr lang="en-GB" baseline="0" dirty="0" smtClean="0"/>
          </a:p>
          <a:p>
            <a:pPr marL="0" marR="0" indent="0" algn="l" defTabSz="4937760" rtl="0" eaLnBrk="1" fontAlgn="auto" latinLnBrk="0" hangingPunct="1">
              <a:lnSpc>
                <a:spcPct val="100000"/>
              </a:lnSpc>
              <a:spcBef>
                <a:spcPts val="0"/>
              </a:spcBef>
              <a:spcAft>
                <a:spcPts val="0"/>
              </a:spcAft>
              <a:buClrTx/>
              <a:buSzTx/>
              <a:buFontTx/>
              <a:buNone/>
              <a:tabLst/>
              <a:defRPr/>
            </a:pPr>
            <a:r>
              <a:rPr lang="en-GB" baseline="0" dirty="0" smtClean="0"/>
              <a:t>Depending on the properties of the stimulus, we may also see positive responses in higher visual areas, both contralateral and ipsilateral to the stimulus.</a:t>
            </a:r>
          </a:p>
          <a:p>
            <a:r>
              <a:rPr lang="en-GB" baseline="0" dirty="0" smtClean="0"/>
              <a:t> negative BOLD signals are phase locked to the onset of the stimulus</a:t>
            </a:r>
          </a:p>
          <a:p>
            <a:endParaRPr lang="en-GB" baseline="0" dirty="0" smtClean="0"/>
          </a:p>
          <a:p>
            <a:pPr marL="0" marR="0" indent="0" algn="l" defTabSz="4937760" rtl="0" eaLnBrk="1" fontAlgn="auto" latinLnBrk="0" hangingPunct="1">
              <a:lnSpc>
                <a:spcPct val="100000"/>
              </a:lnSpc>
              <a:spcBef>
                <a:spcPts val="0"/>
              </a:spcBef>
              <a:spcAft>
                <a:spcPts val="0"/>
              </a:spcAft>
              <a:buClrTx/>
              <a:buSzTx/>
              <a:buFontTx/>
              <a:buNone/>
              <a:tabLst/>
              <a:defRPr/>
            </a:pPr>
            <a:r>
              <a:rPr lang="en-GB" baseline="0" dirty="0" smtClean="0"/>
              <a:t>It is important to note that both positive and</a:t>
            </a:r>
          </a:p>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GB" dirty="0" smtClean="0"/>
              <a:t>Here</a:t>
            </a:r>
            <a:r>
              <a:rPr lang="en-GB" baseline="0" dirty="0" smtClean="0"/>
              <a:t> are the results from the data acquired in experiment 1. </a:t>
            </a:r>
          </a:p>
          <a:p>
            <a:endParaRPr lang="en-GB" baseline="0" dirty="0" smtClean="0"/>
          </a:p>
          <a:p>
            <a:r>
              <a:rPr lang="en-GB" baseline="0" dirty="0" smtClean="0"/>
              <a:t>The group mean z-score maps, cluster corrected and </a:t>
            </a:r>
            <a:r>
              <a:rPr lang="en-GB" baseline="0" dirty="0" err="1" smtClean="0"/>
              <a:t>thresholded</a:t>
            </a:r>
            <a:r>
              <a:rPr lang="en-GB" baseline="0" dirty="0" smtClean="0"/>
              <a:t> at a significance level p&lt;0.05, are overlaid on the MNI standard anatomical brain. The region in green represents the thalamus that we restricted our analyses to .</a:t>
            </a:r>
          </a:p>
          <a:p>
            <a:endParaRPr lang="en-GB" baseline="0" dirty="0" smtClean="0"/>
          </a:p>
          <a:p>
            <a:r>
              <a:rPr lang="en-GB" baseline="0" dirty="0" smtClean="0"/>
              <a:t>Firstly, we validate the results of our independent ROI analyses by showing that negative BOLD can be seen in the ipsilateral LGN. Intriguingly, this negative BOLD extends beyond the bounds of what we would consider the LGN, but well into a region referred to as the </a:t>
            </a:r>
            <a:r>
              <a:rPr lang="en-GB" baseline="0" dirty="0" err="1" smtClean="0"/>
              <a:t>medio</a:t>
            </a:r>
            <a:r>
              <a:rPr lang="en-GB" baseline="0" dirty="0" smtClean="0"/>
              <a:t>-dorsal pulvinar. This area preferentially connects to parietal cortex. This negative BOLD signal disappears under central task conditions.</a:t>
            </a:r>
          </a:p>
          <a:p>
            <a:endParaRPr lang="en-GB" baseline="0" dirty="0" smtClean="0"/>
          </a:p>
          <a:p>
            <a:r>
              <a:rPr lang="en-GB" baseline="0" dirty="0" smtClean="0"/>
              <a:t>Positive BOLD responses are seen in the contralateral LGN, and extend into regions of the pulvinar that preferentially connect with the visual cortex – the </a:t>
            </a:r>
            <a:r>
              <a:rPr lang="en-GB" baseline="0" dirty="0" err="1" smtClean="0"/>
              <a:t>dorsolateral</a:t>
            </a:r>
            <a:r>
              <a:rPr lang="en-GB" baseline="0" dirty="0" smtClean="0"/>
              <a:t> pulvinar. As seen in the ROI analyses, the positive signals appear unaltered by task. </a:t>
            </a:r>
          </a:p>
          <a:p>
            <a:endParaRPr lang="en-GB" baseline="0" dirty="0" smtClean="0"/>
          </a:p>
          <a:p>
            <a:r>
              <a:rPr lang="en-GB" baseline="0" dirty="0" smtClean="0"/>
              <a:t>There is also evidence of activity in the superior </a:t>
            </a:r>
            <a:r>
              <a:rPr lang="en-GB" baseline="0" dirty="0" err="1" smtClean="0"/>
              <a:t>colliculus</a:t>
            </a:r>
            <a:r>
              <a:rPr lang="en-GB" baseline="0" dirty="0" smtClean="0"/>
              <a:t>, although imaging the </a:t>
            </a:r>
            <a:r>
              <a:rPr lang="en-GB" baseline="0" dirty="0" err="1" smtClean="0"/>
              <a:t>colliculi</a:t>
            </a:r>
            <a:r>
              <a:rPr lang="en-GB" baseline="0" dirty="0" smtClean="0"/>
              <a:t> is notoriously difficult and susceptible to noise.</a:t>
            </a:r>
          </a:p>
          <a:p>
            <a:endParaRPr lang="en-GB" baseline="0" dirty="0" smtClean="0"/>
          </a:p>
          <a:p>
            <a:r>
              <a:rPr lang="en-GB" baseline="0" dirty="0" smtClean="0"/>
              <a:t>Most strikingly, we apply exactly the same analyses to the 100% contrast data from experiment two (CLICK) and almost exactly reproduce the finding from experiment one .. A rare </a:t>
            </a:r>
            <a:r>
              <a:rPr lang="en-GB" baseline="0" dirty="0" err="1" smtClean="0"/>
              <a:t>occurence</a:t>
            </a:r>
            <a:r>
              <a:rPr lang="en-GB" baseline="0" dirty="0" smtClean="0"/>
              <a:t> indeed. </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44</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GB" dirty="0" smtClean="0"/>
              <a:t>Here</a:t>
            </a:r>
            <a:r>
              <a:rPr lang="en-GB" baseline="0" dirty="0" smtClean="0"/>
              <a:t> are the results from the data acquired in experiment 1. </a:t>
            </a:r>
          </a:p>
          <a:p>
            <a:endParaRPr lang="en-GB" baseline="0" dirty="0" smtClean="0"/>
          </a:p>
          <a:p>
            <a:r>
              <a:rPr lang="en-GB" baseline="0" dirty="0" smtClean="0"/>
              <a:t>The group mean z-score maps, cluster corrected and </a:t>
            </a:r>
            <a:r>
              <a:rPr lang="en-GB" baseline="0" dirty="0" err="1" smtClean="0"/>
              <a:t>thresholded</a:t>
            </a:r>
            <a:r>
              <a:rPr lang="en-GB" baseline="0" dirty="0" smtClean="0"/>
              <a:t> at a significance level p&lt;0.05, are overlaid on the MNI standard anatomical brain. The region in green represents the thalamus that we restricted our analyses to .</a:t>
            </a:r>
          </a:p>
          <a:p>
            <a:endParaRPr lang="en-GB" baseline="0" dirty="0" smtClean="0"/>
          </a:p>
          <a:p>
            <a:r>
              <a:rPr lang="en-GB" baseline="0" dirty="0" smtClean="0"/>
              <a:t>Firstly, we validate the results of our independent ROI analyses by showing that negative BOLD can be seen in the ipsilateral LGN. Intriguingly, this negative BOLD extends beyond the bounds of what we would consider the LGN, but well into a region referred to as the </a:t>
            </a:r>
            <a:r>
              <a:rPr lang="en-GB" baseline="0" dirty="0" err="1" smtClean="0"/>
              <a:t>medio</a:t>
            </a:r>
            <a:r>
              <a:rPr lang="en-GB" baseline="0" dirty="0" smtClean="0"/>
              <a:t>-dorsal pulvinar. This area preferentially connects to parietal cortex. This negative BOLD signal disappears under central task conditions.</a:t>
            </a:r>
          </a:p>
          <a:p>
            <a:endParaRPr lang="en-GB" baseline="0" dirty="0" smtClean="0"/>
          </a:p>
          <a:p>
            <a:r>
              <a:rPr lang="en-GB" baseline="0" dirty="0" smtClean="0"/>
              <a:t>Positive BOLD responses are seen in the contralateral LGN, and extend into regions of the pulvinar that preferentially connect with the visual cortex – the </a:t>
            </a:r>
            <a:r>
              <a:rPr lang="en-GB" baseline="0" dirty="0" err="1" smtClean="0"/>
              <a:t>dorsolateral</a:t>
            </a:r>
            <a:r>
              <a:rPr lang="en-GB" baseline="0" dirty="0" smtClean="0"/>
              <a:t> pulvinar. As seen in the ROI analyses, the positive signals appear unaltered by task. </a:t>
            </a:r>
          </a:p>
          <a:p>
            <a:endParaRPr lang="en-GB" baseline="0" dirty="0" smtClean="0"/>
          </a:p>
          <a:p>
            <a:r>
              <a:rPr lang="en-GB" baseline="0" dirty="0" smtClean="0"/>
              <a:t>There is also evidence of activity in the superior </a:t>
            </a:r>
            <a:r>
              <a:rPr lang="en-GB" baseline="0" dirty="0" err="1" smtClean="0"/>
              <a:t>colliculus</a:t>
            </a:r>
            <a:r>
              <a:rPr lang="en-GB" baseline="0" dirty="0" smtClean="0"/>
              <a:t>, although imaging the </a:t>
            </a:r>
            <a:r>
              <a:rPr lang="en-GB" baseline="0" dirty="0" err="1" smtClean="0"/>
              <a:t>colliculi</a:t>
            </a:r>
            <a:r>
              <a:rPr lang="en-GB" baseline="0" dirty="0" smtClean="0"/>
              <a:t> is notoriously difficult and susceptible to noise.</a:t>
            </a:r>
          </a:p>
          <a:p>
            <a:endParaRPr lang="en-GB" baseline="0" dirty="0" smtClean="0"/>
          </a:p>
          <a:p>
            <a:r>
              <a:rPr lang="en-GB" baseline="0" dirty="0" smtClean="0"/>
              <a:t>Most strikingly, we apply exactly the same analyses to the 100% contrast data from experiment two (CLICK) and almost exactly reproduce the finding from experiment one .. A rare </a:t>
            </a:r>
            <a:r>
              <a:rPr lang="en-GB" baseline="0" dirty="0" err="1" smtClean="0"/>
              <a:t>occurence</a:t>
            </a:r>
            <a:r>
              <a:rPr lang="en-GB" baseline="0" dirty="0" smtClean="0"/>
              <a:t> indeed. </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45</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47</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dirty="0" smtClean="0"/>
              <a:t>There</a:t>
            </a:r>
            <a:r>
              <a:rPr lang="en-GB" baseline="0" dirty="0" smtClean="0"/>
              <a:t> is evidence from monkey physiology that we may be able to detect suppression at the level of the LGN. </a:t>
            </a:r>
          </a:p>
          <a:p>
            <a:endParaRPr lang="en-GB" baseline="0" dirty="0" smtClean="0"/>
          </a:p>
          <a:p>
            <a:r>
              <a:rPr lang="en-GB" dirty="0" err="1" smtClean="0"/>
              <a:t>Vanduffel</a:t>
            </a:r>
            <a:r>
              <a:rPr lang="en-GB" baseline="0" dirty="0" smtClean="0"/>
              <a:t> and colleagues looked at the differential uptake of radio-labelled </a:t>
            </a:r>
            <a:r>
              <a:rPr lang="en-GB" baseline="0" dirty="0" err="1" smtClean="0"/>
              <a:t>deoxyglucose</a:t>
            </a:r>
            <a:r>
              <a:rPr lang="en-GB" baseline="0" dirty="0" smtClean="0"/>
              <a:t> in monkey visual areas as a function of task. </a:t>
            </a:r>
          </a:p>
          <a:p>
            <a:endParaRPr lang="en-GB" baseline="0" dirty="0" smtClean="0"/>
          </a:p>
          <a:p>
            <a:r>
              <a:rPr lang="en-GB" baseline="0" dirty="0" smtClean="0"/>
              <a:t>Monkeys were trained to make a saccade to a left or right target based on the orientation of a central grating stimulus. This task required central attention. </a:t>
            </a:r>
          </a:p>
          <a:p>
            <a:endParaRPr lang="en-GB" baseline="0" dirty="0" smtClean="0"/>
          </a:p>
          <a:p>
            <a:r>
              <a:rPr lang="en-GB" baseline="0" dirty="0" smtClean="0"/>
              <a:t>In a second experiment, the orientation of the grating was vertical so did not act as a cue, and the monkey had to make a saccade to the first peripheral target. This task required the monkey to attend to the periphery. </a:t>
            </a:r>
          </a:p>
          <a:p>
            <a:endParaRPr lang="en-GB" baseline="0" dirty="0" smtClean="0"/>
          </a:p>
          <a:p>
            <a:r>
              <a:rPr lang="en-GB" baseline="0" dirty="0" smtClean="0"/>
              <a:t>They show that representations of the central stimulus are slightly enhanced and representations of the periphery are suppressed in the central relative to the peripheral task.</a:t>
            </a:r>
          </a:p>
          <a:p>
            <a:endParaRPr lang="en-GB" dirty="0" smtClean="0"/>
          </a:p>
          <a:p>
            <a:r>
              <a:rPr lang="en-GB" dirty="0" smtClean="0"/>
              <a:t>This data is for V1, but</a:t>
            </a:r>
            <a:r>
              <a:rPr lang="en-GB" baseline="0" dirty="0" smtClean="0"/>
              <a:t> they found a similar trend in the LGN, if a little noisier.</a:t>
            </a:r>
          </a:p>
          <a:p>
            <a:endParaRPr lang="en-GB" baseline="0" dirty="0" smtClean="0"/>
          </a:p>
          <a:p>
            <a:r>
              <a:rPr lang="en-GB" baseline="0" dirty="0" smtClean="0"/>
              <a:t>(LINKING SENTENCE)</a:t>
            </a:r>
          </a:p>
          <a:p>
            <a:endParaRPr lang="en-GB" baseline="0" dirty="0" smtClean="0"/>
          </a:p>
          <a:p>
            <a:r>
              <a:rPr lang="en-GB" baseline="0" dirty="0" smtClean="0"/>
              <a:t>So what about the human LGN?</a:t>
            </a:r>
          </a:p>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57</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937760" rtl="0" eaLnBrk="1" fontAlgn="auto" latinLnBrk="0" hangingPunct="1">
              <a:lnSpc>
                <a:spcPct val="100000"/>
              </a:lnSpc>
              <a:spcBef>
                <a:spcPts val="0"/>
              </a:spcBef>
              <a:spcAft>
                <a:spcPts val="0"/>
              </a:spcAft>
              <a:buClrTx/>
              <a:buSzTx/>
              <a:buFontTx/>
              <a:buNone/>
              <a:tabLst/>
              <a:defRPr/>
            </a:pPr>
            <a:r>
              <a:rPr lang="en-GB" baseline="0" dirty="0" smtClean="0"/>
              <a:t>Its worth explaining one convention used throughout both the previous work Ill review and the results I will show, the way </a:t>
            </a:r>
            <a:r>
              <a:rPr lang="en-GB" baseline="0" dirty="0" err="1" smtClean="0"/>
              <a:t>timeseries</a:t>
            </a:r>
            <a:r>
              <a:rPr lang="en-GB" baseline="0" dirty="0" smtClean="0"/>
              <a:t> data are shown. (CLICK)</a:t>
            </a:r>
          </a:p>
          <a:p>
            <a:pPr marL="0" marR="0" indent="0" algn="l" defTabSz="493776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937760" rtl="0" eaLnBrk="1" fontAlgn="auto" latinLnBrk="0" hangingPunct="1">
              <a:lnSpc>
                <a:spcPct val="100000"/>
              </a:lnSpc>
              <a:spcBef>
                <a:spcPts val="0"/>
              </a:spcBef>
              <a:spcAft>
                <a:spcPts val="0"/>
              </a:spcAft>
              <a:buClrTx/>
              <a:buSzTx/>
              <a:buFontTx/>
              <a:buNone/>
              <a:tabLst/>
              <a:defRPr/>
            </a:pPr>
            <a:r>
              <a:rPr lang="en-GB" baseline="0" dirty="0" smtClean="0"/>
              <a:t>In a typical </a:t>
            </a:r>
            <a:r>
              <a:rPr lang="en-GB" baseline="0" dirty="0" err="1" smtClean="0"/>
              <a:t>fmri</a:t>
            </a:r>
            <a:r>
              <a:rPr lang="en-GB" baseline="0" dirty="0" smtClean="0"/>
              <a:t> scan, we alternate between the presentation of and rest periods for a number of cycles. This results in a typical oscillating BOLD response in areas activated by the stimulus. (CLICK)</a:t>
            </a:r>
          </a:p>
          <a:p>
            <a:pPr marL="0" marR="0" indent="0" algn="l" defTabSz="493776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937760" rtl="0" eaLnBrk="1" fontAlgn="auto" latinLnBrk="0" hangingPunct="1">
              <a:lnSpc>
                <a:spcPct val="100000"/>
              </a:lnSpc>
              <a:spcBef>
                <a:spcPts val="0"/>
              </a:spcBef>
              <a:spcAft>
                <a:spcPts val="0"/>
              </a:spcAft>
              <a:buClrTx/>
              <a:buSzTx/>
              <a:buFontTx/>
              <a:buNone/>
              <a:tabLst/>
              <a:defRPr/>
            </a:pPr>
            <a:r>
              <a:rPr lang="en-GB" baseline="0" dirty="0" smtClean="0"/>
              <a:t>We then routinely average across the cycles in a single scan, acquired additional scans, and then average across those to give us a grand mean single cycle response. </a:t>
            </a:r>
          </a:p>
          <a:p>
            <a:pPr marL="0" marR="0" indent="0" algn="l" defTabSz="493776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937760" rtl="0" eaLnBrk="1" fontAlgn="auto" latinLnBrk="0" hangingPunct="1">
              <a:lnSpc>
                <a:spcPct val="100000"/>
              </a:lnSpc>
              <a:spcBef>
                <a:spcPts val="0"/>
              </a:spcBef>
              <a:spcAft>
                <a:spcPts val="0"/>
              </a:spcAft>
              <a:buClrTx/>
              <a:buSzTx/>
              <a:buFontTx/>
              <a:buNone/>
              <a:tabLst/>
              <a:defRPr/>
            </a:pPr>
            <a:r>
              <a:rPr lang="en-GB" baseline="0" dirty="0" smtClean="0"/>
              <a:t>The backgrounds in these plots are shaded to highlight the period when the stimulus was on or off.  Error bars are standard errors across the group.</a:t>
            </a:r>
          </a:p>
        </p:txBody>
      </p:sp>
      <p:sp>
        <p:nvSpPr>
          <p:cNvPr id="4" name="Slide Number Placeholder 3"/>
          <p:cNvSpPr>
            <a:spLocks noGrp="1"/>
          </p:cNvSpPr>
          <p:nvPr>
            <p:ph type="sldNum" sz="quarter" idx="10"/>
          </p:nvPr>
        </p:nvSpPr>
        <p:spPr/>
        <p:txBody>
          <a:bodyPr/>
          <a:lstStyle/>
          <a:p>
            <a:fld id="{F3196593-A10E-4683-A868-793213C7D8BB}" type="slidenum">
              <a:rPr lang="en-GB" smtClean="0"/>
              <a:pPr/>
              <a:t>62</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Early work </a:t>
            </a:r>
            <a:r>
              <a:rPr lang="en-US" baseline="0" dirty="0" err="1" smtClean="0"/>
              <a:t>focussed</a:t>
            </a:r>
            <a:r>
              <a:rPr lang="en-US" baseline="0" dirty="0" smtClean="0"/>
              <a:t> on the spatial extent of negative responses, almost in passing in the first instance.</a:t>
            </a:r>
          </a:p>
          <a:p>
            <a:endParaRPr lang="en-US" baseline="0" dirty="0" smtClean="0"/>
          </a:p>
          <a:p>
            <a:r>
              <a:rPr lang="en-US" baseline="0" dirty="0" smtClean="0"/>
              <a:t>In 1998 Roger </a:t>
            </a:r>
            <a:r>
              <a:rPr lang="en-US" baseline="0" dirty="0" err="1" smtClean="0"/>
              <a:t>Tootell’s</a:t>
            </a:r>
            <a:r>
              <a:rPr lang="en-US" baseline="0" dirty="0" smtClean="0"/>
              <a:t> lab presented lateralized stimuli but instead of looking at contralateral responses, they were primarily interested in characterizing response that crossed the midline into the ipsilateral hemisphere. They saw negative responses too. (CLICK)</a:t>
            </a:r>
          </a:p>
          <a:p>
            <a:endParaRPr lang="en-US" baseline="0" dirty="0" smtClean="0"/>
          </a:p>
          <a:p>
            <a:r>
              <a:rPr lang="en-US" baseline="0" dirty="0" smtClean="0"/>
              <a:t>They presented these ipsilateral responses their findings on a 3d brain which can then be inflated and virtually flattened</a:t>
            </a:r>
          </a:p>
          <a:p>
            <a:endParaRPr lang="en-US" baseline="0" dirty="0" smtClean="0"/>
          </a:p>
          <a:p>
            <a:r>
              <a:rPr lang="en-US" baseline="0" dirty="0" smtClean="0"/>
              <a:t>(CLICK)</a:t>
            </a:r>
          </a:p>
        </p:txBody>
      </p:sp>
      <p:sp>
        <p:nvSpPr>
          <p:cNvPr id="4" name="Slide Number Placeholder 3"/>
          <p:cNvSpPr>
            <a:spLocks noGrp="1"/>
          </p:cNvSpPr>
          <p:nvPr>
            <p:ph type="sldNum" sz="quarter" idx="10"/>
          </p:nvPr>
        </p:nvSpPr>
        <p:spPr/>
        <p:txBody>
          <a:bodyPr/>
          <a:lstStyle/>
          <a:p>
            <a:fld id="{C976305E-1AEE-A845-8723-E975E1DD3273}" type="slidenum">
              <a:rPr lang="en-US" smtClean="0"/>
              <a:pPr/>
              <a:t>63</a:t>
            </a:fld>
            <a:endParaRPr lang="en-US"/>
          </a:p>
        </p:txBody>
      </p:sp>
    </p:spTree>
    <p:extLst>
      <p:ext uri="{BB962C8B-B14F-4D97-AF65-F5344CB8AC3E}">
        <p14:creationId xmlns:p14="http://schemas.microsoft.com/office/powerpoint/2010/main" xmlns="" val="2191516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dirty="0" smtClean="0"/>
              <a:t>They</a:t>
            </a:r>
            <a:r>
              <a:rPr lang="en-GB" baseline="0" dirty="0" smtClean="0"/>
              <a:t> spend a lot of this paper discussing the positive responses in higher visual areas and how they might cross the midline,</a:t>
            </a:r>
          </a:p>
          <a:p>
            <a:endParaRPr lang="en-GB" baseline="0" dirty="0" smtClean="0"/>
          </a:p>
          <a:p>
            <a:r>
              <a:rPr lang="en-GB" baseline="0" dirty="0" smtClean="0"/>
              <a:t>They also plotted and commented on the negative response stating (CLICK) that their presence in early visual cortex may ‘perhaps reflect neural inhibition’</a:t>
            </a:r>
          </a:p>
        </p:txBody>
      </p:sp>
      <p:sp>
        <p:nvSpPr>
          <p:cNvPr id="4" name="Slide Number Placeholder 3"/>
          <p:cNvSpPr>
            <a:spLocks noGrp="1"/>
          </p:cNvSpPr>
          <p:nvPr>
            <p:ph type="sldNum" sz="quarter" idx="10"/>
          </p:nvPr>
        </p:nvSpPr>
        <p:spPr/>
        <p:txBody>
          <a:bodyPr/>
          <a:lstStyle/>
          <a:p>
            <a:fld id="{F3196593-A10E-4683-A868-793213C7D8BB}" type="slidenum">
              <a:rPr lang="en-GB" smtClean="0"/>
              <a:pPr/>
              <a:t>64</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GB" dirty="0" smtClean="0"/>
              <a:t>The studies</a:t>
            </a:r>
            <a:r>
              <a:rPr lang="en-GB" baseline="0" dirty="0" smtClean="0"/>
              <a:t> I describe next used central stimuli, so these do not give ipsilateral responses as such.</a:t>
            </a:r>
          </a:p>
          <a:p>
            <a:endParaRPr lang="en-GB" baseline="0" dirty="0" smtClean="0"/>
          </a:p>
          <a:p>
            <a:r>
              <a:rPr lang="en-GB" baseline="0" dirty="0" smtClean="0"/>
              <a:t>Using this figure borrowed from Alex Wade’s Journal of Neuroscience paper as a schematic, we can see that central stimuli give rise to activation at the occipital pole which is surrounded by ‘adjacent’ negative BOLD. </a:t>
            </a:r>
          </a:p>
          <a:p>
            <a:endParaRPr lang="en-GB" baseline="0" dirty="0" smtClean="0"/>
          </a:p>
        </p:txBody>
      </p:sp>
      <p:sp>
        <p:nvSpPr>
          <p:cNvPr id="4" name="Slide Number Placeholder 3"/>
          <p:cNvSpPr>
            <a:spLocks noGrp="1"/>
          </p:cNvSpPr>
          <p:nvPr>
            <p:ph type="sldNum" sz="quarter" idx="10"/>
          </p:nvPr>
        </p:nvSpPr>
        <p:spPr/>
        <p:txBody>
          <a:bodyPr/>
          <a:lstStyle/>
          <a:p>
            <a:fld id="{F3196593-A10E-4683-A868-793213C7D8BB}" type="slidenum">
              <a:rPr lang="en-GB" smtClean="0"/>
              <a:pPr/>
              <a:t>65</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dirty="0" smtClean="0"/>
              <a:t>There</a:t>
            </a:r>
            <a:r>
              <a:rPr lang="en-GB" baseline="0" dirty="0" smtClean="0"/>
              <a:t> is reason to believe that we might be able to.</a:t>
            </a:r>
            <a:endParaRPr lang="en-GB" dirty="0" smtClean="0"/>
          </a:p>
          <a:p>
            <a:endParaRPr lang="en-GB" dirty="0" smtClean="0"/>
          </a:p>
          <a:p>
            <a:endParaRPr lang="en-GB" baseline="0" dirty="0" smtClean="0"/>
          </a:p>
          <a:p>
            <a:r>
              <a:rPr lang="en-GB" baseline="0" dirty="0" smtClean="0"/>
              <a:t>(LINKING SENTENCE)</a:t>
            </a:r>
          </a:p>
          <a:p>
            <a:endParaRPr lang="en-GB" baseline="0" dirty="0" smtClean="0"/>
          </a:p>
          <a:p>
            <a:r>
              <a:rPr lang="en-GB" baseline="0" dirty="0" smtClean="0"/>
              <a:t>So what about the human LGN? Let’s do a little bit of early visual system revision:</a:t>
            </a:r>
          </a:p>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66</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6500" kern="1200" dirty="0" smtClean="0">
                <a:solidFill>
                  <a:schemeClr val="tx1"/>
                </a:solidFill>
                <a:latin typeface="+mn-lt"/>
                <a:ea typeface="+mn-ea"/>
                <a:cs typeface="+mn-cs"/>
              </a:rPr>
              <a:t>Here are the group mean</a:t>
            </a:r>
            <a:r>
              <a:rPr lang="en-US" sz="6500" kern="1200" baseline="0" dirty="0" smtClean="0">
                <a:solidFill>
                  <a:schemeClr val="tx1"/>
                </a:solidFill>
                <a:latin typeface="+mn-lt"/>
                <a:ea typeface="+mn-ea"/>
                <a:cs typeface="+mn-cs"/>
              </a:rPr>
              <a:t> single cycle responses from our regions of interest. The top row shows the stimulus-related task, the middle row passive viewing and the lower row central task conditions.</a:t>
            </a:r>
            <a:endParaRPr lang="en-US" sz="6500" kern="1200" dirty="0" smtClean="0">
              <a:solidFill>
                <a:schemeClr val="tx1"/>
              </a:solidFill>
              <a:latin typeface="+mn-lt"/>
              <a:ea typeface="+mn-ea"/>
              <a:cs typeface="+mn-cs"/>
            </a:endParaRPr>
          </a:p>
          <a:p>
            <a:endParaRPr lang="en-US" sz="6500" kern="1200" dirty="0" smtClean="0">
              <a:solidFill>
                <a:schemeClr val="tx1"/>
              </a:solidFill>
              <a:latin typeface="+mn-lt"/>
              <a:ea typeface="+mn-ea"/>
              <a:cs typeface="+mn-cs"/>
            </a:endParaRPr>
          </a:p>
          <a:p>
            <a:r>
              <a:rPr lang="en-US" sz="6500" kern="1200" dirty="0" smtClean="0">
                <a:solidFill>
                  <a:schemeClr val="tx1"/>
                </a:solidFill>
                <a:latin typeface="+mn-lt"/>
                <a:ea typeface="+mn-ea"/>
                <a:cs typeface="+mn-cs"/>
              </a:rPr>
              <a:t>Under stimulus-related task conditions, there is clear evidence of negative BOLD responses in the time series derived from LGN and V1 ipsilateral to the stimulus. </a:t>
            </a:r>
          </a:p>
          <a:p>
            <a:endParaRPr lang="en-US" sz="6500" kern="1200" dirty="0" smtClean="0">
              <a:solidFill>
                <a:schemeClr val="tx1"/>
              </a:solidFill>
              <a:latin typeface="+mn-lt"/>
              <a:ea typeface="+mn-ea"/>
              <a:cs typeface="+mn-cs"/>
            </a:endParaRPr>
          </a:p>
          <a:p>
            <a:r>
              <a:rPr lang="en-US" sz="6500" kern="1200" dirty="0" smtClean="0">
                <a:solidFill>
                  <a:schemeClr val="tx1"/>
                </a:solidFill>
                <a:latin typeface="+mn-lt"/>
                <a:ea typeface="+mn-ea"/>
                <a:cs typeface="+mn-cs"/>
              </a:rPr>
              <a:t>These</a:t>
            </a:r>
            <a:r>
              <a:rPr lang="en-US" sz="6500" kern="1200" baseline="0" dirty="0" smtClean="0">
                <a:solidFill>
                  <a:schemeClr val="tx1"/>
                </a:solidFill>
                <a:latin typeface="+mn-lt"/>
                <a:ea typeface="+mn-ea"/>
                <a:cs typeface="+mn-cs"/>
              </a:rPr>
              <a:t> appear reduced during passive viewing and are all but abolished under central task conditions. (CLICK)</a:t>
            </a:r>
          </a:p>
          <a:p>
            <a:endParaRPr lang="en-US" sz="6500" kern="1200" baseline="0" dirty="0" smtClean="0">
              <a:solidFill>
                <a:schemeClr val="tx1"/>
              </a:solidFill>
              <a:latin typeface="+mn-lt"/>
              <a:ea typeface="+mn-ea"/>
              <a:cs typeface="+mn-cs"/>
            </a:endParaRPr>
          </a:p>
          <a:p>
            <a:r>
              <a:rPr lang="en-US" sz="6500" kern="1200" dirty="0" smtClean="0">
                <a:solidFill>
                  <a:schemeClr val="tx1"/>
                </a:solidFill>
                <a:latin typeface="+mn-lt"/>
                <a:ea typeface="+mn-ea"/>
                <a:cs typeface="+mn-cs"/>
              </a:rPr>
              <a:t>Positive BOLD responses were observed in the contralateral LGN and V1</a:t>
            </a:r>
            <a:r>
              <a:rPr lang="en-US" sz="6500" kern="1200" baseline="0" dirty="0" smtClean="0">
                <a:solidFill>
                  <a:schemeClr val="tx1"/>
                </a:solidFill>
                <a:latin typeface="+mn-lt"/>
                <a:ea typeface="+mn-ea"/>
                <a:cs typeface="+mn-cs"/>
              </a:rPr>
              <a:t> but, unlike their ipsilateral counterparts, task appears to have little effect on the responses. (CLICK)</a:t>
            </a:r>
          </a:p>
          <a:p>
            <a:endParaRPr lang="en-US" sz="6500" kern="1200" baseline="0" dirty="0" smtClean="0">
              <a:solidFill>
                <a:schemeClr val="tx1"/>
              </a:solidFill>
              <a:latin typeface="+mn-lt"/>
              <a:ea typeface="+mn-ea"/>
              <a:cs typeface="+mn-cs"/>
            </a:endParaRPr>
          </a:p>
          <a:p>
            <a:r>
              <a:rPr lang="en-US" sz="6500" kern="1200" dirty="0" smtClean="0">
                <a:solidFill>
                  <a:schemeClr val="tx1"/>
                </a:solidFill>
                <a:latin typeface="+mn-lt"/>
                <a:ea typeface="+mn-ea"/>
                <a:cs typeface="+mn-cs"/>
              </a:rPr>
              <a:t>Positive BOLD responses were observed V5</a:t>
            </a:r>
            <a:r>
              <a:rPr lang="en-US" sz="6500" kern="1200" baseline="0" dirty="0" smtClean="0">
                <a:solidFill>
                  <a:schemeClr val="tx1"/>
                </a:solidFill>
                <a:latin typeface="+mn-lt"/>
                <a:ea typeface="+mn-ea"/>
                <a:cs typeface="+mn-cs"/>
              </a:rPr>
              <a:t> bilaterally, and task appears to have a large effect on theses responses.</a:t>
            </a:r>
          </a:p>
          <a:p>
            <a:endParaRPr lang="en-US" sz="6500" kern="1200" baseline="0" dirty="0" smtClean="0">
              <a:solidFill>
                <a:schemeClr val="tx1"/>
              </a:solidFill>
              <a:latin typeface="+mn-lt"/>
              <a:ea typeface="+mn-ea"/>
              <a:cs typeface="+mn-cs"/>
            </a:endParaRPr>
          </a:p>
          <a:p>
            <a:r>
              <a:rPr lang="en-GB" dirty="0" smtClean="0"/>
              <a:t>Great , so we think we have negative BOLD in the LGN so</a:t>
            </a:r>
            <a:r>
              <a:rPr lang="en-GB" baseline="0" dirty="0" smtClean="0"/>
              <a:t> we can move on to formally assess this with some STATS.</a:t>
            </a:r>
          </a:p>
          <a:p>
            <a:endParaRPr lang="en-GB" baseline="0" dirty="0" smtClean="0"/>
          </a:p>
          <a:p>
            <a:r>
              <a:rPr lang="en-GB" baseline="0" dirty="0" smtClean="0"/>
              <a:t>BUT </a:t>
            </a:r>
            <a:r>
              <a:rPr lang="en-GB" dirty="0" smtClean="0"/>
              <a:t>There is a quirk in our data that we noticed</a:t>
            </a:r>
            <a:r>
              <a:rPr lang="en-GB" baseline="0" dirty="0" smtClean="0"/>
              <a:t> in pilot scans (CLICK) particularly evident in the negative BOLD responses. (CLICK)</a:t>
            </a:r>
          </a:p>
          <a:p>
            <a:endParaRPr lang="en-GB" baseline="0" dirty="0" smtClean="0"/>
          </a:p>
          <a:p>
            <a:r>
              <a:rPr lang="en-GB" baseline="0" dirty="0" smtClean="0"/>
              <a:t>It relates to the exaggerated overshoot as the negative BOLD responses return to baseline, particularly in our stimulus-related task. This requires a quick but important diversion from our main story.</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67</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4</a:t>
            </a:fld>
            <a:endParaRPr lang="en-GB"/>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dirty="0" smtClean="0"/>
              <a:t>Running an</a:t>
            </a:r>
            <a:r>
              <a:rPr lang="en-GB" baseline="0" dirty="0" smtClean="0"/>
              <a:t> individual subject’s </a:t>
            </a:r>
            <a:r>
              <a:rPr lang="en-GB" dirty="0" smtClean="0"/>
              <a:t>data through</a:t>
            </a:r>
            <a:r>
              <a:rPr lang="en-GB" baseline="0" dirty="0" smtClean="0"/>
              <a:t> a general linear model results in an estimated response amplitude for each ROI for a given condition. </a:t>
            </a:r>
          </a:p>
          <a:p>
            <a:endParaRPr lang="en-GB" baseline="0" dirty="0" smtClean="0"/>
          </a:p>
          <a:p>
            <a:r>
              <a:rPr lang="en-GB" baseline="0" dirty="0" smtClean="0"/>
              <a:t>We can enter these response amplitudes into a one way repeated measures ANOVA assessing a main effect of task. Here are the results (CLICK) for contralateral ROIs on the top row and Ipsilateral on the bottom. </a:t>
            </a:r>
          </a:p>
          <a:p>
            <a:r>
              <a:rPr lang="en-GB" baseline="0" dirty="0" smtClean="0"/>
              <a:t> </a:t>
            </a:r>
          </a:p>
          <a:p>
            <a:r>
              <a:rPr lang="en-GB" baseline="0" dirty="0" smtClean="0"/>
              <a:t>No significant main effect of task was found in either the contralateral LGN or V1.</a:t>
            </a:r>
          </a:p>
          <a:p>
            <a:endParaRPr lang="en-GB" baseline="0" dirty="0" smtClean="0"/>
          </a:p>
          <a:p>
            <a:r>
              <a:rPr lang="en-GB" baseline="0" dirty="0" smtClean="0"/>
              <a:t>As expected from inspection of the </a:t>
            </a:r>
            <a:r>
              <a:rPr lang="en-GB" baseline="0" dirty="0" err="1" smtClean="0"/>
              <a:t>timeseries</a:t>
            </a:r>
            <a:r>
              <a:rPr lang="en-GB" baseline="0" dirty="0" smtClean="0"/>
              <a:t> data, we found highly significant main effect of task on the negative BOLD responses in the LGN and V1 ipsilateral to the stimulus, and also the positive BOLD responses of V5 bilaterally. Significant </a:t>
            </a:r>
            <a:r>
              <a:rPr lang="en-GB" baseline="0" dirty="0" err="1" smtClean="0"/>
              <a:t>pairwise</a:t>
            </a:r>
            <a:r>
              <a:rPr lang="en-GB" baseline="0" dirty="0" smtClean="0"/>
              <a:t> differences are also highlighted where found.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68</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70</a:t>
            </a:fld>
            <a:endParaRPr lang="en-GB"/>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(READ SLIDE)</a:t>
            </a:r>
          </a:p>
          <a:p>
            <a:endParaRPr lang="en-GB" dirty="0" smtClean="0"/>
          </a:p>
          <a:p>
            <a:r>
              <a:rPr lang="en-GB" dirty="0" smtClean="0"/>
              <a:t>..</a:t>
            </a:r>
            <a:r>
              <a:rPr lang="en-GB" baseline="0" dirty="0" smtClean="0"/>
              <a:t> The answer is yes (CLICK)</a:t>
            </a:r>
          </a:p>
          <a:p>
            <a:endParaRPr lang="en-GB" baseline="0" dirty="0" smtClean="0"/>
          </a:p>
          <a:p>
            <a:r>
              <a:rPr lang="en-GB" baseline="0" dirty="0" smtClean="0"/>
              <a:t>Here we see the time series for ipsilateral V1 under stimulus-related conditions in gray, </a:t>
            </a:r>
            <a:r>
              <a:rPr lang="en-GB" baseline="0" dirty="0" err="1" smtClean="0"/>
              <a:t>withi</a:t>
            </a:r>
            <a:r>
              <a:rPr lang="en-GB" baseline="0" dirty="0" smtClean="0"/>
              <a:t> the negative BOLD turning on and off with the task cycle.</a:t>
            </a:r>
          </a:p>
          <a:p>
            <a:endParaRPr lang="en-GB" baseline="0" dirty="0" smtClean="0"/>
          </a:p>
          <a:p>
            <a:r>
              <a:rPr lang="en-GB" baseline="0" dirty="0" smtClean="0"/>
              <a:t>Overlaid in black is data for the same ROI in central conditions. Here the task starts at time = zero, suppressing unattended locations below baseline.</a:t>
            </a:r>
          </a:p>
          <a:p>
            <a:endParaRPr lang="en-GB" baseline="0" dirty="0" smtClean="0"/>
          </a:p>
          <a:p>
            <a:r>
              <a:rPr lang="en-GB" baseline="0" dirty="0" smtClean="0"/>
              <a:t>Unlike the stimulus related task, the central task is always on so we do not see oscillation.</a:t>
            </a:r>
          </a:p>
          <a:p>
            <a:endParaRPr lang="en-GB" baseline="0" dirty="0" smtClean="0"/>
          </a:p>
          <a:p>
            <a:r>
              <a:rPr lang="en-GB" baseline="0" dirty="0" smtClean="0"/>
              <a:t>(CLICK) Looking at just the first cycle for all four stimulus contrast levels, we can see this effect appear robust and contrast independent.</a:t>
            </a:r>
            <a:endParaRPr lang="en-GB" dirty="0" smtClean="0"/>
          </a:p>
          <a:p>
            <a:endParaRPr lang="en-GB" dirty="0" smtClean="0"/>
          </a:p>
          <a:p>
            <a:r>
              <a:rPr lang="en-GB" dirty="0" smtClean="0"/>
              <a:t>It would of course have been</a:t>
            </a:r>
            <a:r>
              <a:rPr lang="en-GB" baseline="0" dirty="0" smtClean="0"/>
              <a:t> nice to have seen the signal return to baseline at the end of the 8 stimulus cycles, but , at several hundred pounds an hour for MRI not many of us are in the habit of acquiring blank data at the end of our scans.</a:t>
            </a:r>
            <a:endParaRPr lang="en-GB" dirty="0" smtClean="0"/>
          </a:p>
        </p:txBody>
      </p:sp>
      <p:sp>
        <p:nvSpPr>
          <p:cNvPr id="4" name="Slide Number Placeholder 3"/>
          <p:cNvSpPr>
            <a:spLocks noGrp="1"/>
          </p:cNvSpPr>
          <p:nvPr>
            <p:ph type="sldNum" sz="quarter" idx="10"/>
          </p:nvPr>
        </p:nvSpPr>
        <p:spPr/>
        <p:txBody>
          <a:bodyPr/>
          <a:lstStyle/>
          <a:p>
            <a:fld id="{F3196593-A10E-4683-A868-793213C7D8BB}" type="slidenum">
              <a:rPr lang="en-GB" smtClean="0"/>
              <a:pPr/>
              <a:t>71</a:t>
            </a:fld>
            <a:endParaRPr lang="en-GB"/>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dirty="0" smtClean="0"/>
              <a:t>Further work has added to the evidence that</a:t>
            </a:r>
            <a:r>
              <a:rPr lang="en-GB" baseline="0" dirty="0" smtClean="0"/>
              <a:t>  negative BOLD is indicative of genuine inhibitory activity.  (READ SLIDE)</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72</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dirty="0" smtClean="0"/>
              <a:t>Some early studies</a:t>
            </a:r>
            <a:r>
              <a:rPr lang="en-GB" baseline="0" dirty="0" smtClean="0"/>
              <a:t> set out to characterise the spatial extent of negative BOLD signal.</a:t>
            </a:r>
          </a:p>
          <a:p>
            <a:endParaRPr lang="en-GB" baseline="0" dirty="0" smtClean="0"/>
          </a:p>
          <a:p>
            <a:r>
              <a:rPr lang="en-GB" baseline="0" dirty="0" smtClean="0"/>
              <a:t>Andy Smith and colleagues presented lateralized stimuli of varying sizes (CLICK) …</a:t>
            </a:r>
          </a:p>
          <a:p>
            <a:endParaRPr lang="en-GB" baseline="0" dirty="0" smtClean="0"/>
          </a:p>
          <a:p>
            <a:r>
              <a:rPr lang="en-GB" baseline="0" dirty="0" smtClean="0"/>
              <a:t>… showing that as the stimulus increased in size, the region of positive BOLD increased in size. </a:t>
            </a:r>
          </a:p>
          <a:p>
            <a:endParaRPr lang="en-GB" baseline="0" dirty="0" smtClean="0"/>
          </a:p>
          <a:p>
            <a:r>
              <a:rPr lang="en-GB" baseline="0" dirty="0" smtClean="0"/>
              <a:t>The surrounding are of negative BOLD in the adjacent cortex shrunk.</a:t>
            </a:r>
          </a:p>
          <a:p>
            <a:endParaRPr lang="en-GB" baseline="0" dirty="0" smtClean="0"/>
          </a:p>
          <a:p>
            <a:r>
              <a:rPr lang="en-GB" baseline="0" dirty="0" smtClean="0"/>
              <a:t>However, negative BOLD was always detectable in the ipsilateral hemisphere and did not change with stimulus size.</a:t>
            </a:r>
          </a:p>
          <a:p>
            <a:endParaRPr lang="en-GB" baseline="0" dirty="0" smtClean="0"/>
          </a:p>
          <a:p>
            <a:r>
              <a:rPr lang="en-GB" baseline="0" dirty="0" smtClean="0"/>
              <a:t>Up until this point, many people had argued that negative BOLD was simply an epiphenomenon of positive BOLD: areas that were increasing their blood flow were simple stealing blood from neighbouring areas. </a:t>
            </a:r>
          </a:p>
          <a:p>
            <a:endParaRPr lang="en-GB" baseline="0" dirty="0" smtClean="0"/>
          </a:p>
          <a:p>
            <a:r>
              <a:rPr lang="en-GB" baseline="0" dirty="0" smtClean="0"/>
              <a:t>(LINKER SENTENCE)</a:t>
            </a:r>
          </a:p>
          <a:p>
            <a:pPr marL="0" marR="0" indent="0" algn="l" defTabSz="4937760" rtl="0" eaLnBrk="1" fontAlgn="auto" latinLnBrk="0" hangingPunct="1">
              <a:lnSpc>
                <a:spcPct val="100000"/>
              </a:lnSpc>
              <a:spcBef>
                <a:spcPts val="0"/>
              </a:spcBef>
              <a:spcAft>
                <a:spcPts val="0"/>
              </a:spcAft>
              <a:buClrTx/>
              <a:buSzTx/>
              <a:buFontTx/>
              <a:buNone/>
              <a:tabLst/>
              <a:defRPr/>
            </a:pPr>
            <a:r>
              <a:rPr lang="en-GB" dirty="0" smtClean="0"/>
              <a:t>Elsewhere,</a:t>
            </a:r>
            <a:r>
              <a:rPr lang="en-GB" baseline="0" dirty="0" smtClean="0"/>
              <a:t> others had started exploring features other than the spatial extent of the negative BOLD response:</a:t>
            </a:r>
          </a:p>
          <a:p>
            <a:endParaRPr lang="en-GB" baseline="0" dirty="0" smtClean="0"/>
          </a:p>
          <a:p>
            <a:r>
              <a:rPr lang="en-GB" baseline="0" dirty="0" smtClean="0"/>
              <a:t>Smith was the first to argue that the negative BOLD in the ipsilateral hemisphere was evidence against blood stealing because of  the independent blood supplies to the left and right visual hemispheres.</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a:p>
            <a:r>
              <a:rPr lang="en-GB" baseline="0" dirty="0" err="1" smtClean="0"/>
              <a:t>Shmuel</a:t>
            </a:r>
            <a:r>
              <a:rPr lang="en-GB" baseline="0" dirty="0" smtClean="0"/>
              <a:t> and colleagues were interested in characterizing the STIMULUS DEPENDENCE of negative BOLD, specifically dependence on stimulus contrast.</a:t>
            </a:r>
          </a:p>
          <a:p>
            <a:endParaRPr lang="en-GB" baseline="0" dirty="0" smtClean="0"/>
          </a:p>
          <a:p>
            <a:r>
              <a:rPr lang="en-GB" baseline="0" dirty="0" smtClean="0"/>
              <a:t>They used a central stimulus of different contrast levels with a central task to show (READ SLIDE) … </a:t>
            </a:r>
          </a:p>
          <a:p>
            <a:endParaRPr lang="en-GB" baseline="0" dirty="0" smtClean="0"/>
          </a:p>
          <a:p>
            <a:r>
              <a:rPr lang="en-GB" baseline="0" dirty="0" smtClean="0"/>
              <a:t>This plot shows how the amplitude of the BOLD signal changes over time during a single on/off cycle of the stimulus. </a:t>
            </a:r>
          </a:p>
          <a:p>
            <a:endParaRPr lang="en-GB" baseline="0" dirty="0" smtClean="0"/>
          </a:p>
          <a:p>
            <a:r>
              <a:rPr lang="en-GB" baseline="0" dirty="0" smtClean="0"/>
              <a:t>Areas shaded light grey represent periods when the stimulus was on, those in dark gray when it was off.</a:t>
            </a:r>
          </a:p>
          <a:p>
            <a:endParaRPr lang="en-GB" baseline="0" dirty="0" smtClean="0"/>
          </a:p>
          <a:p>
            <a:r>
              <a:rPr lang="en-GB" baseline="0" dirty="0" smtClean="0"/>
              <a:t>There are error bars on this signal because its is actually the average of many identical stimulus cycles acquired under the same conditions</a:t>
            </a:r>
          </a:p>
        </p:txBody>
      </p:sp>
      <p:sp>
        <p:nvSpPr>
          <p:cNvPr id="4" name="Slide Number Placeholder 3"/>
          <p:cNvSpPr>
            <a:spLocks noGrp="1"/>
          </p:cNvSpPr>
          <p:nvPr>
            <p:ph type="sldNum" sz="quarter" idx="10"/>
          </p:nvPr>
        </p:nvSpPr>
        <p:spPr/>
        <p:txBody>
          <a:bodyPr/>
          <a:lstStyle/>
          <a:p>
            <a:fld id="{F3196593-A10E-4683-A868-793213C7D8BB}"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GB" baseline="0" dirty="0" smtClean="0"/>
          </a:p>
          <a:p>
            <a:r>
              <a:rPr lang="en-GB" sz="9600" b="1" dirty="0" smtClean="0">
                <a:solidFill>
                  <a:srgbClr val="FF0000"/>
                </a:solidFill>
              </a:rPr>
              <a:t>DESCRIBE: NOT TIME BUT SPACE</a:t>
            </a:r>
          </a:p>
          <a:p>
            <a:r>
              <a:rPr lang="en-GB" sz="9600" b="1" dirty="0" smtClean="0">
                <a:solidFill>
                  <a:srgbClr val="FF0000"/>
                </a:solidFill>
              </a:rPr>
              <a:t>FACILITATION AT THE STIMULUS, SUPPRESSION NOT</a:t>
            </a:r>
          </a:p>
          <a:p>
            <a:endParaRPr lang="en-GB" baseline="0" dirty="0" smtClean="0"/>
          </a:p>
          <a:p>
            <a:r>
              <a:rPr lang="en-GB" baseline="0" dirty="0" smtClean="0"/>
              <a:t>Other work by Andy Smith and colleagues investigated the TASK rather than STIMULUS dependence of negative BOLD</a:t>
            </a:r>
          </a:p>
          <a:p>
            <a:endParaRPr lang="en-GB" baseline="0" dirty="0" smtClean="0"/>
          </a:p>
          <a:p>
            <a:r>
              <a:rPr lang="en-GB" baseline="0" dirty="0" smtClean="0">
                <a:solidFill>
                  <a:srgbClr val="FF0000"/>
                </a:solidFill>
              </a:rPr>
              <a:t>The presented a central stimulus – PASSIVE or CENTRAL TASK</a:t>
            </a:r>
          </a:p>
          <a:p>
            <a:endParaRPr lang="en-GB" baseline="0" dirty="0" smtClean="0">
              <a:solidFill>
                <a:srgbClr val="FF0000"/>
              </a:solidFill>
            </a:endParaRPr>
          </a:p>
          <a:p>
            <a:r>
              <a:rPr lang="en-GB" baseline="0" dirty="0" smtClean="0">
                <a:solidFill>
                  <a:srgbClr val="FF0000"/>
                </a:solidFill>
              </a:rPr>
              <a:t>They report their results in this fashion:</a:t>
            </a:r>
          </a:p>
          <a:p>
            <a:endParaRPr lang="en-GB" baseline="0" dirty="0" smtClean="0">
              <a:solidFill>
                <a:srgbClr val="FF0000"/>
              </a:solidFill>
            </a:endParaRPr>
          </a:p>
          <a:p>
            <a:r>
              <a:rPr lang="en-GB" baseline="0" dirty="0" smtClean="0">
                <a:solidFill>
                  <a:srgbClr val="FF0000"/>
                </a:solidFill>
              </a:rPr>
              <a:t>Along the Y axis we have the amount of activation </a:t>
            </a:r>
            <a:r>
              <a:rPr lang="en-GB" baseline="0" dirty="0" err="1" smtClean="0">
                <a:solidFill>
                  <a:srgbClr val="FF0000"/>
                </a:solidFill>
              </a:rPr>
              <a:t>realtive</a:t>
            </a:r>
            <a:r>
              <a:rPr lang="en-GB" baseline="0" dirty="0" smtClean="0">
                <a:solidFill>
                  <a:srgbClr val="FF0000"/>
                </a:solidFill>
              </a:rPr>
              <a:t> to baseline</a:t>
            </a:r>
          </a:p>
          <a:p>
            <a:endParaRPr lang="en-GB" baseline="0" dirty="0" smtClean="0">
              <a:solidFill>
                <a:srgbClr val="FF0000"/>
              </a:solidFill>
            </a:endParaRPr>
          </a:p>
          <a:p>
            <a:r>
              <a:rPr lang="en-GB" baseline="0" dirty="0" smtClean="0">
                <a:solidFill>
                  <a:srgbClr val="FF0000"/>
                </a:solidFill>
              </a:rPr>
              <a:t>Along the x axis we have distance along the cortex from the centre of the stimulus</a:t>
            </a:r>
          </a:p>
          <a:p>
            <a:endParaRPr lang="en-GB" baseline="0" dirty="0" smtClean="0">
              <a:solidFill>
                <a:srgbClr val="FF0000"/>
              </a:solidFill>
            </a:endParaRPr>
          </a:p>
          <a:p>
            <a:r>
              <a:rPr lang="en-GB" baseline="0" dirty="0" smtClean="0">
                <a:solidFill>
                  <a:srgbClr val="FF0000"/>
                </a:solidFill>
              </a:rPr>
              <a:t>So the gray shading indicates parts of the cortex that represent the stimulus, and white the adjacent areas of </a:t>
            </a:r>
            <a:r>
              <a:rPr lang="en-GB" baseline="0" dirty="0" err="1" smtClean="0">
                <a:solidFill>
                  <a:srgbClr val="FF0000"/>
                </a:solidFill>
              </a:rPr>
              <a:t>coretx</a:t>
            </a:r>
            <a:r>
              <a:rPr lang="en-GB" baseline="0" dirty="0" smtClean="0">
                <a:solidFill>
                  <a:srgbClr val="FF0000"/>
                </a:solidFill>
              </a:rPr>
              <a:t> that don’t.</a:t>
            </a:r>
          </a:p>
          <a:p>
            <a:endParaRPr lang="en-GB" baseline="0" dirty="0" smtClean="0">
              <a:solidFill>
                <a:srgbClr val="FF0000"/>
              </a:solidFill>
            </a:endParaRPr>
          </a:p>
          <a:p>
            <a:r>
              <a:rPr lang="en-GB" baseline="0" dirty="0" smtClean="0">
                <a:solidFill>
                  <a:srgbClr val="FF0000"/>
                </a:solidFill>
              </a:rPr>
              <a:t>Smith showed that when a central task was performed, Not only is there FACILITATION at the stimulus representation, but there is UPPRESSION in the unattended, </a:t>
            </a:r>
            <a:r>
              <a:rPr lang="en-GB" baseline="0" dirty="0" err="1" smtClean="0">
                <a:solidFill>
                  <a:srgbClr val="FF0000"/>
                </a:solidFill>
              </a:rPr>
              <a:t>unstimulated</a:t>
            </a:r>
            <a:r>
              <a:rPr lang="en-GB" baseline="0" dirty="0" smtClean="0">
                <a:solidFill>
                  <a:srgbClr val="FF0000"/>
                </a:solidFill>
              </a:rPr>
              <a:t> areas. </a:t>
            </a:r>
          </a:p>
          <a:p>
            <a:endParaRPr lang="en-GB" baseline="0" dirty="0" smtClean="0">
              <a:solidFill>
                <a:srgbClr val="FF0000"/>
              </a:solidFill>
            </a:endParaRPr>
          </a:p>
          <a:p>
            <a:r>
              <a:rPr lang="en-GB" baseline="0" dirty="0" smtClean="0">
                <a:solidFill>
                  <a:srgbClr val="FF0000"/>
                </a:solidFill>
              </a:rPr>
              <a:t>This effect was greater for the central task condition than passive viewing.</a:t>
            </a:r>
          </a:p>
          <a:p>
            <a:endParaRPr lang="en-GB" baseline="0" dirty="0" smtClean="0">
              <a:solidFill>
                <a:srgbClr val="FF0000"/>
              </a:solidFill>
            </a:endParaRPr>
          </a:p>
        </p:txBody>
      </p:sp>
      <p:sp>
        <p:nvSpPr>
          <p:cNvPr id="4" name="Slide Number Placeholder 3"/>
          <p:cNvSpPr>
            <a:spLocks noGrp="1"/>
          </p:cNvSpPr>
          <p:nvPr>
            <p:ph type="sldNum" sz="quarter" idx="10"/>
          </p:nvPr>
        </p:nvSpPr>
        <p:spPr/>
        <p:txBody>
          <a:bodyPr/>
          <a:lstStyle/>
          <a:p>
            <a:fld id="{F3196593-A10E-4683-A868-793213C7D8BB}"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So what we</a:t>
            </a:r>
            <a:r>
              <a:rPr lang="en-GB" baseline="0" dirty="0" smtClean="0"/>
              <a:t> know about negative BOLD so far: (READ SLIDE)</a:t>
            </a:r>
          </a:p>
          <a:p>
            <a:endParaRPr lang="en-GB" baseline="0" dirty="0" smtClean="0"/>
          </a:p>
          <a:p>
            <a:pPr marL="0" marR="0" indent="0" algn="l" defTabSz="4937760" rtl="0" eaLnBrk="1" fontAlgn="auto" latinLnBrk="0" hangingPunct="1">
              <a:lnSpc>
                <a:spcPct val="100000"/>
              </a:lnSpc>
              <a:spcBef>
                <a:spcPts val="0"/>
              </a:spcBef>
              <a:spcAft>
                <a:spcPts val="0"/>
              </a:spcAft>
              <a:buClrTx/>
              <a:buSzTx/>
              <a:buFontTx/>
              <a:buNone/>
              <a:tabLst/>
              <a:defRPr/>
            </a:pPr>
            <a:r>
              <a:rPr lang="en-GB" dirty="0" smtClean="0"/>
              <a:t>So what are some of the gaps</a:t>
            </a:r>
            <a:r>
              <a:rPr lang="en-GB" baseline="0" dirty="0" smtClean="0"/>
              <a:t> in our knowledge?  (CLICK)</a:t>
            </a:r>
            <a:endParaRPr lang="en-GB" dirty="0" smtClean="0"/>
          </a:p>
          <a:p>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(READ SLIDE)</a:t>
            </a:r>
            <a:endParaRPr lang="en-GB" dirty="0"/>
          </a:p>
        </p:txBody>
      </p:sp>
      <p:sp>
        <p:nvSpPr>
          <p:cNvPr id="4" name="Slide Number Placeholder 3"/>
          <p:cNvSpPr>
            <a:spLocks noGrp="1"/>
          </p:cNvSpPr>
          <p:nvPr>
            <p:ph type="sldNum" sz="quarter" idx="10"/>
          </p:nvPr>
        </p:nvSpPr>
        <p:spPr/>
        <p:txBody>
          <a:bodyPr/>
          <a:lstStyle/>
          <a:p>
            <a:fld id="{F3196593-A10E-4683-A868-793213C7D8BB}"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80473" y="11184734"/>
            <a:ext cx="42845355" cy="7717631"/>
          </a:xfrm>
        </p:spPr>
        <p:txBody>
          <a:bodyPr/>
          <a:lstStyle>
            <a:lvl1pPr>
              <a:defRPr>
                <a:latin typeface="Arial" pitchFamily="34" charset="0"/>
                <a:cs typeface="Arial" pitchFamily="34" charset="0"/>
              </a:defRPr>
            </a:lvl1pPr>
          </a:lstStyle>
          <a:p>
            <a:r>
              <a:rPr lang="en-US" smtClean="0"/>
              <a:t>Click to edit Master title style</a:t>
            </a:r>
            <a:endParaRPr lang="en-GB"/>
          </a:p>
        </p:txBody>
      </p:sp>
      <p:sp>
        <p:nvSpPr>
          <p:cNvPr id="3" name="Subtitle 2"/>
          <p:cNvSpPr>
            <a:spLocks noGrp="1"/>
          </p:cNvSpPr>
          <p:nvPr>
            <p:ph type="subTitle" idx="1"/>
          </p:nvPr>
        </p:nvSpPr>
        <p:spPr>
          <a:xfrm>
            <a:off x="7560945" y="20402550"/>
            <a:ext cx="35284410" cy="9201150"/>
          </a:xfrm>
        </p:spPr>
        <p:txBody>
          <a:bodyPr/>
          <a:lstStyle>
            <a:lvl1pPr marL="0" indent="0" algn="ctr">
              <a:buNone/>
              <a:defRPr>
                <a:solidFill>
                  <a:schemeClr val="tx1">
                    <a:tint val="75000"/>
                  </a:schemeClr>
                </a:solidFill>
                <a:latin typeface="Arial" pitchFamily="34" charset="0"/>
                <a:cs typeface="Arial" pitchFamily="34" charset="0"/>
              </a:defRPr>
            </a:lvl1pPr>
            <a:lvl2pPr marL="2468880" indent="0" algn="ctr">
              <a:buNone/>
              <a:defRPr>
                <a:solidFill>
                  <a:schemeClr val="tx1">
                    <a:tint val="75000"/>
                  </a:schemeClr>
                </a:solidFill>
              </a:defRPr>
            </a:lvl2pPr>
            <a:lvl3pPr marL="4937760" indent="0" algn="ctr">
              <a:buNone/>
              <a:defRPr>
                <a:solidFill>
                  <a:schemeClr val="tx1">
                    <a:tint val="75000"/>
                  </a:schemeClr>
                </a:solidFill>
              </a:defRPr>
            </a:lvl3pPr>
            <a:lvl4pPr marL="7406640" indent="0" algn="ctr">
              <a:buNone/>
              <a:defRPr>
                <a:solidFill>
                  <a:schemeClr val="tx1">
                    <a:tint val="75000"/>
                  </a:schemeClr>
                </a:solidFill>
              </a:defRPr>
            </a:lvl4pPr>
            <a:lvl5pPr marL="9875520" indent="0" algn="ctr">
              <a:buNone/>
              <a:defRPr>
                <a:solidFill>
                  <a:schemeClr val="tx1">
                    <a:tint val="75000"/>
                  </a:schemeClr>
                </a:solidFill>
              </a:defRPr>
            </a:lvl5pPr>
            <a:lvl6pPr marL="12344400" indent="0" algn="ctr">
              <a:buNone/>
              <a:defRPr>
                <a:solidFill>
                  <a:schemeClr val="tx1">
                    <a:tint val="75000"/>
                  </a:schemeClr>
                </a:solidFill>
              </a:defRPr>
            </a:lvl6pPr>
            <a:lvl7pPr marL="14813280" indent="0" algn="ctr">
              <a:buNone/>
              <a:defRPr>
                <a:solidFill>
                  <a:schemeClr val="tx1">
                    <a:tint val="75000"/>
                  </a:schemeClr>
                </a:solidFill>
              </a:defRPr>
            </a:lvl7pPr>
            <a:lvl8pPr marL="17282160" indent="0" algn="ctr">
              <a:buNone/>
              <a:defRPr>
                <a:solidFill>
                  <a:schemeClr val="tx1">
                    <a:tint val="75000"/>
                  </a:schemeClr>
                </a:solidFill>
              </a:defRPr>
            </a:lvl8pPr>
            <a:lvl9pPr marL="1975104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F37B44AC-3D05-4824-A7A4-DB99614F87A1}" type="datetimeFigureOut">
              <a:rPr lang="en-US" smtClean="0"/>
              <a:pPr/>
              <a:t>3/31/2014</a:t>
            </a:fld>
            <a:endParaRPr lang="en-GB"/>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D23E83A4-6ADA-4542-B4F5-644BA20CDE65}"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7B44AC-3D05-4824-A7A4-DB99614F87A1}" type="datetimeFigureOut">
              <a:rPr lang="en-US" smtClean="0"/>
              <a:pPr/>
              <a:t>3/31/2014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01450178" y="7567613"/>
            <a:ext cx="62517814" cy="1612868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3896737" y="7567613"/>
            <a:ext cx="186713336" cy="161286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37B44AC-3D05-4824-A7A4-DB99614F87A1}" type="datetimeFigureOut">
              <a:rPr lang="en-US" smtClean="0"/>
              <a:pPr/>
              <a:t>3/31/2014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20315" y="1441850"/>
            <a:ext cx="45365670" cy="4630254"/>
          </a:xfrm>
        </p:spPr>
        <p:txBody>
          <a:bodyPr>
            <a:normAutofit/>
          </a:bodyPr>
          <a:lstStyle>
            <a:lvl1pPr>
              <a:defRPr sz="16500">
                <a:solidFill>
                  <a:srgbClr val="0000FF"/>
                </a:solidFill>
                <a:latin typeface="Arial" pitchFamily="34" charset="0"/>
                <a:cs typeface="Arial" pitchFamily="34" charset="0"/>
              </a:defRPr>
            </a:lvl1pPr>
          </a:lstStyle>
          <a:p>
            <a:r>
              <a:rPr lang="en-US" smtClean="0"/>
              <a:t>Click to edit Master title style</a:t>
            </a:r>
            <a:endParaRPr lang="en-GB"/>
          </a:p>
        </p:txBody>
      </p:sp>
      <p:sp>
        <p:nvSpPr>
          <p:cNvPr id="3" name="Content Placeholder 2"/>
          <p:cNvSpPr>
            <a:spLocks noGrp="1"/>
          </p:cNvSpPr>
          <p:nvPr>
            <p:ph idx="1"/>
          </p:nvPr>
        </p:nvSpPr>
        <p:spPr>
          <a:xfrm>
            <a:off x="2520315" y="7072236"/>
            <a:ext cx="45365670" cy="25090123"/>
          </a:xfrm>
        </p:spPr>
        <p:txBody>
          <a:bodyPr>
            <a:normAutofit/>
          </a:bodyPr>
          <a:lstStyle>
            <a:lvl1pPr>
              <a:defRPr sz="12000">
                <a:latin typeface="Arial" pitchFamily="34" charset="0"/>
                <a:cs typeface="Arial" pitchFamily="34" charset="0"/>
              </a:defRPr>
            </a:lvl1pPr>
            <a:lvl2pPr>
              <a:defRPr sz="10500">
                <a:latin typeface="Arial" pitchFamily="34" charset="0"/>
                <a:cs typeface="Arial" pitchFamily="34" charset="0"/>
              </a:defRPr>
            </a:lvl2pPr>
            <a:lvl3pPr>
              <a:defRPr sz="9600">
                <a:latin typeface="Arial" pitchFamily="34" charset="0"/>
                <a:cs typeface="Arial" pitchFamily="34" charset="0"/>
              </a:defRPr>
            </a:lvl3pPr>
            <a:lvl4pPr>
              <a:defRPr sz="8800">
                <a:latin typeface="Arial" pitchFamily="34" charset="0"/>
                <a:cs typeface="Arial" pitchFamily="34" charset="0"/>
              </a:defRPr>
            </a:lvl4pPr>
            <a:lvl5pPr>
              <a:defRPr sz="88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fld id="{F37B44AC-3D05-4824-A7A4-DB99614F87A1}" type="datetimeFigureOut">
              <a:rPr lang="en-US" smtClean="0"/>
              <a:pPr/>
              <a:t>3/31/2014</a:t>
            </a:fld>
            <a:endParaRPr lang="en-GB"/>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GB"/>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D23E83A4-6ADA-4542-B4F5-644BA20CDE65}" type="slidenum">
              <a:rPr lang="en-GB" smtClean="0"/>
              <a:pPr/>
              <a:t>‹#›</a:t>
            </a:fld>
            <a:endParaRPr lang="en-GB"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81750" y="23136228"/>
            <a:ext cx="42845355" cy="7150894"/>
          </a:xfrm>
        </p:spPr>
        <p:txBody>
          <a:bodyPr anchor="t"/>
          <a:lstStyle>
            <a:lvl1pPr algn="l">
              <a:defRPr sz="21600" b="1" cap="all"/>
            </a:lvl1pPr>
          </a:lstStyle>
          <a:p>
            <a:r>
              <a:rPr lang="en-US" smtClean="0"/>
              <a:t>Click to edit Master title style</a:t>
            </a:r>
            <a:endParaRPr lang="en-GB"/>
          </a:p>
        </p:txBody>
      </p:sp>
      <p:sp>
        <p:nvSpPr>
          <p:cNvPr id="3" name="Text Placeholder 2"/>
          <p:cNvSpPr>
            <a:spLocks noGrp="1"/>
          </p:cNvSpPr>
          <p:nvPr>
            <p:ph type="body" idx="1"/>
          </p:nvPr>
        </p:nvSpPr>
        <p:spPr>
          <a:xfrm>
            <a:off x="3981750" y="15260246"/>
            <a:ext cx="42845355" cy="7875982"/>
          </a:xfrm>
        </p:spPr>
        <p:txBody>
          <a:bodyPr anchor="b"/>
          <a:lstStyle>
            <a:lvl1pPr marL="0" indent="0">
              <a:buNone/>
              <a:defRPr sz="10800">
                <a:solidFill>
                  <a:schemeClr val="tx1">
                    <a:tint val="75000"/>
                  </a:schemeClr>
                </a:solidFill>
              </a:defRPr>
            </a:lvl1pPr>
            <a:lvl2pPr marL="2468880" indent="0">
              <a:buNone/>
              <a:defRPr sz="9700">
                <a:solidFill>
                  <a:schemeClr val="tx1">
                    <a:tint val="75000"/>
                  </a:schemeClr>
                </a:solidFill>
              </a:defRPr>
            </a:lvl2pPr>
            <a:lvl3pPr marL="4937760" indent="0">
              <a:buNone/>
              <a:defRPr sz="8600">
                <a:solidFill>
                  <a:schemeClr val="tx1">
                    <a:tint val="75000"/>
                  </a:schemeClr>
                </a:solidFill>
              </a:defRPr>
            </a:lvl3pPr>
            <a:lvl4pPr marL="7406640" indent="0">
              <a:buNone/>
              <a:defRPr sz="7600">
                <a:solidFill>
                  <a:schemeClr val="tx1">
                    <a:tint val="75000"/>
                  </a:schemeClr>
                </a:solidFill>
              </a:defRPr>
            </a:lvl4pPr>
            <a:lvl5pPr marL="9875520" indent="0">
              <a:buNone/>
              <a:defRPr sz="7600">
                <a:solidFill>
                  <a:schemeClr val="tx1">
                    <a:tint val="75000"/>
                  </a:schemeClr>
                </a:solidFill>
              </a:defRPr>
            </a:lvl5pPr>
            <a:lvl6pPr marL="12344400" indent="0">
              <a:buNone/>
              <a:defRPr sz="7600">
                <a:solidFill>
                  <a:schemeClr val="tx1">
                    <a:tint val="75000"/>
                  </a:schemeClr>
                </a:solidFill>
              </a:defRPr>
            </a:lvl6pPr>
            <a:lvl7pPr marL="14813280" indent="0">
              <a:buNone/>
              <a:defRPr sz="7600">
                <a:solidFill>
                  <a:schemeClr val="tx1">
                    <a:tint val="75000"/>
                  </a:schemeClr>
                </a:solidFill>
              </a:defRPr>
            </a:lvl7pPr>
            <a:lvl8pPr marL="17282160" indent="0">
              <a:buNone/>
              <a:defRPr sz="7600">
                <a:solidFill>
                  <a:schemeClr val="tx1">
                    <a:tint val="75000"/>
                  </a:schemeClr>
                </a:solidFill>
              </a:defRPr>
            </a:lvl8pPr>
            <a:lvl9pPr marL="19751040" indent="0">
              <a:buNone/>
              <a:defRPr sz="7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7B44AC-3D05-4824-A7A4-DB99614F87A1}" type="datetimeFigureOut">
              <a:rPr lang="en-US" smtClean="0"/>
              <a:pPr/>
              <a:t>3/31/2014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3896737" y="44105513"/>
            <a:ext cx="124615575" cy="124748925"/>
          </a:xfrm>
        </p:spPr>
        <p:txBody>
          <a:bodyPr/>
          <a:lstStyle>
            <a:lvl1pPr>
              <a:defRPr sz="15100"/>
            </a:lvl1pPr>
            <a:lvl2pPr>
              <a:defRPr sz="13000"/>
            </a:lvl2pPr>
            <a:lvl3pPr>
              <a:defRPr sz="10800"/>
            </a:lvl3pPr>
            <a:lvl4pPr>
              <a:defRPr sz="9700"/>
            </a:lvl4pPr>
            <a:lvl5pPr>
              <a:defRPr sz="9700"/>
            </a:lvl5pPr>
            <a:lvl6pPr>
              <a:defRPr sz="9700"/>
            </a:lvl6pPr>
            <a:lvl7pPr>
              <a:defRPr sz="9700"/>
            </a:lvl7pPr>
            <a:lvl8pPr>
              <a:defRPr sz="9700"/>
            </a:lvl8pPr>
            <a:lvl9pPr>
              <a:defRPr sz="9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139352417" y="44105513"/>
            <a:ext cx="124615575" cy="124748925"/>
          </a:xfrm>
        </p:spPr>
        <p:txBody>
          <a:bodyPr/>
          <a:lstStyle>
            <a:lvl1pPr>
              <a:defRPr sz="15100"/>
            </a:lvl1pPr>
            <a:lvl2pPr>
              <a:defRPr sz="13000"/>
            </a:lvl2pPr>
            <a:lvl3pPr>
              <a:defRPr sz="10800"/>
            </a:lvl3pPr>
            <a:lvl4pPr>
              <a:defRPr sz="9700"/>
            </a:lvl4pPr>
            <a:lvl5pPr>
              <a:defRPr sz="9700"/>
            </a:lvl5pPr>
            <a:lvl6pPr>
              <a:defRPr sz="9700"/>
            </a:lvl6pPr>
            <a:lvl7pPr>
              <a:defRPr sz="9700"/>
            </a:lvl7pPr>
            <a:lvl8pPr>
              <a:defRPr sz="9700"/>
            </a:lvl8pPr>
            <a:lvl9pPr>
              <a:defRPr sz="9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37B44AC-3D05-4824-A7A4-DB99614F87A1}" type="datetimeFigureOut">
              <a:rPr lang="en-US" smtClean="0"/>
              <a:pPr/>
              <a:t>3/31/2014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20315" y="1441850"/>
            <a:ext cx="45365670" cy="60007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2520315" y="8059343"/>
            <a:ext cx="22271536" cy="3358751"/>
          </a:xfrm>
        </p:spPr>
        <p:txBody>
          <a:bodyPr anchor="b"/>
          <a:lstStyle>
            <a:lvl1pPr marL="0" indent="0">
              <a:buNone/>
              <a:defRPr sz="13000" b="1"/>
            </a:lvl1pPr>
            <a:lvl2pPr marL="2468880" indent="0">
              <a:buNone/>
              <a:defRPr sz="10800" b="1"/>
            </a:lvl2pPr>
            <a:lvl3pPr marL="4937760" indent="0">
              <a:buNone/>
              <a:defRPr sz="9700" b="1"/>
            </a:lvl3pPr>
            <a:lvl4pPr marL="7406640" indent="0">
              <a:buNone/>
              <a:defRPr sz="8600" b="1"/>
            </a:lvl4pPr>
            <a:lvl5pPr marL="9875520" indent="0">
              <a:buNone/>
              <a:defRPr sz="8600" b="1"/>
            </a:lvl5pPr>
            <a:lvl6pPr marL="12344400" indent="0">
              <a:buNone/>
              <a:defRPr sz="8600" b="1"/>
            </a:lvl6pPr>
            <a:lvl7pPr marL="14813280" indent="0">
              <a:buNone/>
              <a:defRPr sz="8600" b="1"/>
            </a:lvl7pPr>
            <a:lvl8pPr marL="17282160" indent="0">
              <a:buNone/>
              <a:defRPr sz="8600" b="1"/>
            </a:lvl8pPr>
            <a:lvl9pPr marL="19751040" indent="0">
              <a:buNone/>
              <a:defRPr sz="8600" b="1"/>
            </a:lvl9pPr>
          </a:lstStyle>
          <a:p>
            <a:pPr lvl="0"/>
            <a:r>
              <a:rPr lang="en-US" smtClean="0"/>
              <a:t>Click to edit Master text styles</a:t>
            </a:r>
          </a:p>
        </p:txBody>
      </p:sp>
      <p:sp>
        <p:nvSpPr>
          <p:cNvPr id="4" name="Content Placeholder 3"/>
          <p:cNvSpPr>
            <a:spLocks noGrp="1"/>
          </p:cNvSpPr>
          <p:nvPr>
            <p:ph sz="half" idx="2"/>
          </p:nvPr>
        </p:nvSpPr>
        <p:spPr>
          <a:xfrm>
            <a:off x="2520315" y="11418094"/>
            <a:ext cx="22271536" cy="20744262"/>
          </a:xfrm>
        </p:spPr>
        <p:txBody>
          <a:bodyPr/>
          <a:lstStyle>
            <a:lvl1pPr>
              <a:defRPr sz="13000"/>
            </a:lvl1pPr>
            <a:lvl2pPr>
              <a:defRPr sz="10800"/>
            </a:lvl2pPr>
            <a:lvl3pPr>
              <a:defRPr sz="97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25605703" y="8059343"/>
            <a:ext cx="22280285" cy="3358751"/>
          </a:xfrm>
        </p:spPr>
        <p:txBody>
          <a:bodyPr anchor="b"/>
          <a:lstStyle>
            <a:lvl1pPr marL="0" indent="0">
              <a:buNone/>
              <a:defRPr sz="13000" b="1"/>
            </a:lvl1pPr>
            <a:lvl2pPr marL="2468880" indent="0">
              <a:buNone/>
              <a:defRPr sz="10800" b="1"/>
            </a:lvl2pPr>
            <a:lvl3pPr marL="4937760" indent="0">
              <a:buNone/>
              <a:defRPr sz="9700" b="1"/>
            </a:lvl3pPr>
            <a:lvl4pPr marL="7406640" indent="0">
              <a:buNone/>
              <a:defRPr sz="8600" b="1"/>
            </a:lvl4pPr>
            <a:lvl5pPr marL="9875520" indent="0">
              <a:buNone/>
              <a:defRPr sz="8600" b="1"/>
            </a:lvl5pPr>
            <a:lvl6pPr marL="12344400" indent="0">
              <a:buNone/>
              <a:defRPr sz="8600" b="1"/>
            </a:lvl6pPr>
            <a:lvl7pPr marL="14813280" indent="0">
              <a:buNone/>
              <a:defRPr sz="8600" b="1"/>
            </a:lvl7pPr>
            <a:lvl8pPr marL="17282160" indent="0">
              <a:buNone/>
              <a:defRPr sz="8600" b="1"/>
            </a:lvl8pPr>
            <a:lvl9pPr marL="19751040" indent="0">
              <a:buNone/>
              <a:defRPr sz="8600" b="1"/>
            </a:lvl9pPr>
          </a:lstStyle>
          <a:p>
            <a:pPr lvl="0"/>
            <a:r>
              <a:rPr lang="en-US" smtClean="0"/>
              <a:t>Click to edit Master text styles</a:t>
            </a:r>
          </a:p>
        </p:txBody>
      </p:sp>
      <p:sp>
        <p:nvSpPr>
          <p:cNvPr id="6" name="Content Placeholder 5"/>
          <p:cNvSpPr>
            <a:spLocks noGrp="1"/>
          </p:cNvSpPr>
          <p:nvPr>
            <p:ph sz="quarter" idx="4"/>
          </p:nvPr>
        </p:nvSpPr>
        <p:spPr>
          <a:xfrm>
            <a:off x="25605703" y="11418094"/>
            <a:ext cx="22280285" cy="20744262"/>
          </a:xfrm>
        </p:spPr>
        <p:txBody>
          <a:bodyPr/>
          <a:lstStyle>
            <a:lvl1pPr>
              <a:defRPr sz="13000"/>
            </a:lvl1pPr>
            <a:lvl2pPr>
              <a:defRPr sz="10800"/>
            </a:lvl2pPr>
            <a:lvl3pPr>
              <a:defRPr sz="97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37B44AC-3D05-4824-A7A4-DB99614F87A1}" type="datetimeFigureOut">
              <a:rPr lang="en-US" smtClean="0"/>
              <a:pPr/>
              <a:t>3/31/2014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37B44AC-3D05-4824-A7A4-DB99614F87A1}" type="datetimeFigureOut">
              <a:rPr lang="en-US" smtClean="0"/>
              <a:pPr/>
              <a:t>3/31/2014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7B44AC-3D05-4824-A7A4-DB99614F87A1}" type="datetimeFigureOut">
              <a:rPr lang="en-US" smtClean="0"/>
              <a:pPr/>
              <a:t>3/31/2014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20318" y="1433512"/>
            <a:ext cx="16583325" cy="6100763"/>
          </a:xfrm>
        </p:spPr>
        <p:txBody>
          <a:bodyPr anchor="b"/>
          <a:lstStyle>
            <a:lvl1pPr algn="l">
              <a:defRPr sz="10800" b="1"/>
            </a:lvl1pPr>
          </a:lstStyle>
          <a:p>
            <a:r>
              <a:rPr lang="en-US" smtClean="0"/>
              <a:t>Click to edit Master title style</a:t>
            </a:r>
            <a:endParaRPr lang="en-GB"/>
          </a:p>
        </p:txBody>
      </p:sp>
      <p:sp>
        <p:nvSpPr>
          <p:cNvPr id="3" name="Content Placeholder 2"/>
          <p:cNvSpPr>
            <a:spLocks noGrp="1"/>
          </p:cNvSpPr>
          <p:nvPr>
            <p:ph idx="1"/>
          </p:nvPr>
        </p:nvSpPr>
        <p:spPr>
          <a:xfrm>
            <a:off x="19707463" y="1433515"/>
            <a:ext cx="28178522" cy="30728843"/>
          </a:xfrm>
        </p:spPr>
        <p:txBody>
          <a:bodyPr/>
          <a:lstStyle>
            <a:lvl1pPr>
              <a:defRPr sz="17300"/>
            </a:lvl1pPr>
            <a:lvl2pPr>
              <a:defRPr sz="15100"/>
            </a:lvl2pPr>
            <a:lvl3pPr>
              <a:defRPr sz="13000"/>
            </a:lvl3pPr>
            <a:lvl4pPr>
              <a:defRPr sz="10800"/>
            </a:lvl4pPr>
            <a:lvl5pPr>
              <a:defRPr sz="10800"/>
            </a:lvl5pPr>
            <a:lvl6pPr>
              <a:defRPr sz="10800"/>
            </a:lvl6pPr>
            <a:lvl7pPr>
              <a:defRPr sz="10800"/>
            </a:lvl7pPr>
            <a:lvl8pPr>
              <a:defRPr sz="10800"/>
            </a:lvl8pPr>
            <a:lvl9pPr>
              <a:defRPr sz="10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2520318" y="7534278"/>
            <a:ext cx="16583325" cy="24628081"/>
          </a:xfrm>
        </p:spPr>
        <p:txBody>
          <a:bodyPr/>
          <a:lstStyle>
            <a:lvl1pPr marL="0" indent="0">
              <a:buNone/>
              <a:defRPr sz="7600"/>
            </a:lvl1pPr>
            <a:lvl2pPr marL="2468880" indent="0">
              <a:buNone/>
              <a:defRPr sz="6500"/>
            </a:lvl2pPr>
            <a:lvl3pPr marL="4937760" indent="0">
              <a:buNone/>
              <a:defRPr sz="5400"/>
            </a:lvl3pPr>
            <a:lvl4pPr marL="7406640" indent="0">
              <a:buNone/>
              <a:defRPr sz="4900"/>
            </a:lvl4pPr>
            <a:lvl5pPr marL="9875520" indent="0">
              <a:buNone/>
              <a:defRPr sz="4900"/>
            </a:lvl5pPr>
            <a:lvl6pPr marL="12344400" indent="0">
              <a:buNone/>
              <a:defRPr sz="4900"/>
            </a:lvl6pPr>
            <a:lvl7pPr marL="14813280" indent="0">
              <a:buNone/>
              <a:defRPr sz="4900"/>
            </a:lvl7pPr>
            <a:lvl8pPr marL="17282160" indent="0">
              <a:buNone/>
              <a:defRPr sz="4900"/>
            </a:lvl8pPr>
            <a:lvl9pPr marL="19751040" indent="0">
              <a:buNone/>
              <a:defRPr sz="4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7B44AC-3D05-4824-A7A4-DB99614F87A1}" type="datetimeFigureOut">
              <a:rPr lang="en-US" smtClean="0"/>
              <a:pPr/>
              <a:t>3/31/2014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79988" y="25203150"/>
            <a:ext cx="30243780" cy="2975375"/>
          </a:xfrm>
        </p:spPr>
        <p:txBody>
          <a:bodyPr anchor="b"/>
          <a:lstStyle>
            <a:lvl1pPr algn="l">
              <a:defRPr sz="10800" b="1"/>
            </a:lvl1pPr>
          </a:lstStyle>
          <a:p>
            <a:r>
              <a:rPr lang="en-US" smtClean="0"/>
              <a:t>Click to edit Master title style</a:t>
            </a:r>
            <a:endParaRPr lang="en-GB"/>
          </a:p>
        </p:txBody>
      </p:sp>
      <p:sp>
        <p:nvSpPr>
          <p:cNvPr id="3" name="Picture Placeholder 2"/>
          <p:cNvSpPr>
            <a:spLocks noGrp="1"/>
          </p:cNvSpPr>
          <p:nvPr>
            <p:ph type="pic" idx="1"/>
          </p:nvPr>
        </p:nvSpPr>
        <p:spPr>
          <a:xfrm>
            <a:off x="9879988" y="3217069"/>
            <a:ext cx="30243780" cy="21602700"/>
          </a:xfrm>
        </p:spPr>
        <p:txBody>
          <a:bodyPr/>
          <a:lstStyle>
            <a:lvl1pPr marL="0" indent="0">
              <a:buNone/>
              <a:defRPr sz="17300"/>
            </a:lvl1pPr>
            <a:lvl2pPr marL="2468880" indent="0">
              <a:buNone/>
              <a:defRPr sz="15100"/>
            </a:lvl2pPr>
            <a:lvl3pPr marL="4937760" indent="0">
              <a:buNone/>
              <a:defRPr sz="13000"/>
            </a:lvl3pPr>
            <a:lvl4pPr marL="7406640" indent="0">
              <a:buNone/>
              <a:defRPr sz="10800"/>
            </a:lvl4pPr>
            <a:lvl5pPr marL="9875520" indent="0">
              <a:buNone/>
              <a:defRPr sz="10800"/>
            </a:lvl5pPr>
            <a:lvl6pPr marL="12344400" indent="0">
              <a:buNone/>
              <a:defRPr sz="10800"/>
            </a:lvl6pPr>
            <a:lvl7pPr marL="14813280" indent="0">
              <a:buNone/>
              <a:defRPr sz="10800"/>
            </a:lvl7pPr>
            <a:lvl8pPr marL="17282160" indent="0">
              <a:buNone/>
              <a:defRPr sz="10800"/>
            </a:lvl8pPr>
            <a:lvl9pPr marL="19751040" indent="0">
              <a:buNone/>
              <a:defRPr sz="10800"/>
            </a:lvl9pPr>
          </a:lstStyle>
          <a:p>
            <a:endParaRPr lang="en-GB"/>
          </a:p>
        </p:txBody>
      </p:sp>
      <p:sp>
        <p:nvSpPr>
          <p:cNvPr id="4" name="Text Placeholder 3"/>
          <p:cNvSpPr>
            <a:spLocks noGrp="1"/>
          </p:cNvSpPr>
          <p:nvPr>
            <p:ph type="body" sz="half" idx="2"/>
          </p:nvPr>
        </p:nvSpPr>
        <p:spPr>
          <a:xfrm>
            <a:off x="9879988" y="28178524"/>
            <a:ext cx="30243780" cy="4225526"/>
          </a:xfrm>
        </p:spPr>
        <p:txBody>
          <a:bodyPr/>
          <a:lstStyle>
            <a:lvl1pPr marL="0" indent="0">
              <a:buNone/>
              <a:defRPr sz="7600"/>
            </a:lvl1pPr>
            <a:lvl2pPr marL="2468880" indent="0">
              <a:buNone/>
              <a:defRPr sz="6500"/>
            </a:lvl2pPr>
            <a:lvl3pPr marL="4937760" indent="0">
              <a:buNone/>
              <a:defRPr sz="5400"/>
            </a:lvl3pPr>
            <a:lvl4pPr marL="7406640" indent="0">
              <a:buNone/>
              <a:defRPr sz="4900"/>
            </a:lvl4pPr>
            <a:lvl5pPr marL="9875520" indent="0">
              <a:buNone/>
              <a:defRPr sz="4900"/>
            </a:lvl5pPr>
            <a:lvl6pPr marL="12344400" indent="0">
              <a:buNone/>
              <a:defRPr sz="4900"/>
            </a:lvl6pPr>
            <a:lvl7pPr marL="14813280" indent="0">
              <a:buNone/>
              <a:defRPr sz="4900"/>
            </a:lvl7pPr>
            <a:lvl8pPr marL="17282160" indent="0">
              <a:buNone/>
              <a:defRPr sz="4900"/>
            </a:lvl8pPr>
            <a:lvl9pPr marL="19751040" indent="0">
              <a:buNone/>
              <a:defRPr sz="4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7B44AC-3D05-4824-A7A4-DB99614F87A1}" type="datetimeFigureOut">
              <a:rPr lang="en-US" smtClean="0"/>
              <a:pPr/>
              <a:t>3/31/2014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3E83A4-6ADA-4542-B4F5-644BA20CDE65}"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315" y="1441850"/>
            <a:ext cx="45365670" cy="6000750"/>
          </a:xfrm>
          <a:prstGeom prst="rect">
            <a:avLst/>
          </a:prstGeom>
        </p:spPr>
        <p:txBody>
          <a:bodyPr vert="horz" lIns="493776" tIns="246888" rIns="493776" bIns="246888"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2520315" y="8401053"/>
            <a:ext cx="45365670" cy="23761306"/>
          </a:xfrm>
          <a:prstGeom prst="rect">
            <a:avLst/>
          </a:prstGeom>
        </p:spPr>
        <p:txBody>
          <a:bodyPr vert="horz" lIns="493776" tIns="246888" rIns="493776" bIns="2468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2520315" y="33370840"/>
            <a:ext cx="11761470" cy="1916906"/>
          </a:xfrm>
          <a:prstGeom prst="rect">
            <a:avLst/>
          </a:prstGeom>
        </p:spPr>
        <p:txBody>
          <a:bodyPr vert="horz" lIns="493776" tIns="246888" rIns="493776" bIns="246888" rtlCol="0" anchor="ctr"/>
          <a:lstStyle>
            <a:lvl1pPr algn="l">
              <a:defRPr sz="6500">
                <a:solidFill>
                  <a:schemeClr val="tx1">
                    <a:tint val="75000"/>
                  </a:schemeClr>
                </a:solidFill>
              </a:defRPr>
            </a:lvl1pPr>
          </a:lstStyle>
          <a:p>
            <a:fld id="{F37B44AC-3D05-4824-A7A4-DB99614F87A1}" type="datetimeFigureOut">
              <a:rPr lang="en-US" smtClean="0"/>
              <a:pPr/>
              <a:t>3/31/2014</a:t>
            </a:fld>
            <a:endParaRPr lang="en-GB"/>
          </a:p>
        </p:txBody>
      </p:sp>
      <p:sp>
        <p:nvSpPr>
          <p:cNvPr id="5" name="Footer Placeholder 4"/>
          <p:cNvSpPr>
            <a:spLocks noGrp="1"/>
          </p:cNvSpPr>
          <p:nvPr>
            <p:ph type="ftr" sz="quarter" idx="3"/>
          </p:nvPr>
        </p:nvSpPr>
        <p:spPr>
          <a:xfrm>
            <a:off x="17222153" y="33370840"/>
            <a:ext cx="15961995" cy="1916906"/>
          </a:xfrm>
          <a:prstGeom prst="rect">
            <a:avLst/>
          </a:prstGeom>
        </p:spPr>
        <p:txBody>
          <a:bodyPr vert="horz" lIns="493776" tIns="246888" rIns="493776" bIns="246888" rtlCol="0" anchor="ctr"/>
          <a:lstStyle>
            <a:lvl1pPr algn="ctr">
              <a:defRPr sz="65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6124515" y="33370840"/>
            <a:ext cx="11761470" cy="1916906"/>
          </a:xfrm>
          <a:prstGeom prst="rect">
            <a:avLst/>
          </a:prstGeom>
        </p:spPr>
        <p:txBody>
          <a:bodyPr vert="horz" lIns="493776" tIns="246888" rIns="493776" bIns="246888" rtlCol="0" anchor="ctr"/>
          <a:lstStyle>
            <a:lvl1pPr algn="r">
              <a:defRPr sz="6500">
                <a:solidFill>
                  <a:schemeClr val="tx1">
                    <a:tint val="75000"/>
                  </a:schemeClr>
                </a:solidFill>
              </a:defRPr>
            </a:lvl1pPr>
          </a:lstStyle>
          <a:p>
            <a:fld id="{D23E83A4-6ADA-4542-B4F5-644BA20CDE65}"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937760" rtl="0" eaLnBrk="1" latinLnBrk="0" hangingPunct="1">
        <a:spcBef>
          <a:spcPct val="0"/>
        </a:spcBef>
        <a:buNone/>
        <a:defRPr sz="23800" kern="1200">
          <a:solidFill>
            <a:schemeClr val="tx1"/>
          </a:solidFill>
          <a:latin typeface="+mj-lt"/>
          <a:ea typeface="+mj-ea"/>
          <a:cs typeface="+mj-cs"/>
        </a:defRPr>
      </a:lvl1pPr>
    </p:titleStyle>
    <p:bodyStyle>
      <a:lvl1pPr marL="1851660" indent="-1851660" algn="l" defTabSz="4937760" rtl="0" eaLnBrk="1" latinLnBrk="0" hangingPunct="1">
        <a:spcBef>
          <a:spcPct val="20000"/>
        </a:spcBef>
        <a:buFont typeface="Arial" pitchFamily="34" charset="0"/>
        <a:buChar char="•"/>
        <a:defRPr sz="17300" kern="1200">
          <a:solidFill>
            <a:schemeClr val="tx1"/>
          </a:solidFill>
          <a:latin typeface="+mn-lt"/>
          <a:ea typeface="+mn-ea"/>
          <a:cs typeface="+mn-cs"/>
        </a:defRPr>
      </a:lvl1pPr>
      <a:lvl2pPr marL="4011930" indent="-1543050" algn="l" defTabSz="4937760" rtl="0" eaLnBrk="1" latinLnBrk="0" hangingPunct="1">
        <a:spcBef>
          <a:spcPct val="20000"/>
        </a:spcBef>
        <a:buFont typeface="Arial" pitchFamily="34" charset="0"/>
        <a:buChar char="–"/>
        <a:defRPr sz="15100" kern="1200">
          <a:solidFill>
            <a:schemeClr val="tx1"/>
          </a:solidFill>
          <a:latin typeface="+mn-lt"/>
          <a:ea typeface="+mn-ea"/>
          <a:cs typeface="+mn-cs"/>
        </a:defRPr>
      </a:lvl2pPr>
      <a:lvl3pPr marL="6172200" indent="-1234440" algn="l" defTabSz="4937760" rtl="0" eaLnBrk="1" latinLnBrk="0" hangingPunct="1">
        <a:spcBef>
          <a:spcPct val="20000"/>
        </a:spcBef>
        <a:buFont typeface="Arial" pitchFamily="34" charset="0"/>
        <a:buChar char="•"/>
        <a:defRPr sz="13000" kern="1200">
          <a:solidFill>
            <a:schemeClr val="tx1"/>
          </a:solidFill>
          <a:latin typeface="+mn-lt"/>
          <a:ea typeface="+mn-ea"/>
          <a:cs typeface="+mn-cs"/>
        </a:defRPr>
      </a:lvl3pPr>
      <a:lvl4pPr marL="8641080" indent="-1234440" algn="l" defTabSz="4937760" rtl="0" eaLnBrk="1" latinLnBrk="0" hangingPunct="1">
        <a:spcBef>
          <a:spcPct val="20000"/>
        </a:spcBef>
        <a:buFont typeface="Arial" pitchFamily="34" charset="0"/>
        <a:buChar char="–"/>
        <a:defRPr sz="10800" kern="1200">
          <a:solidFill>
            <a:schemeClr val="tx1"/>
          </a:solidFill>
          <a:latin typeface="+mn-lt"/>
          <a:ea typeface="+mn-ea"/>
          <a:cs typeface="+mn-cs"/>
        </a:defRPr>
      </a:lvl4pPr>
      <a:lvl5pPr marL="11109960" indent="-1234440" algn="l" defTabSz="4937760" rtl="0" eaLnBrk="1" latinLnBrk="0" hangingPunct="1">
        <a:spcBef>
          <a:spcPct val="20000"/>
        </a:spcBef>
        <a:buFont typeface="Arial" pitchFamily="34" charset="0"/>
        <a:buChar char="»"/>
        <a:defRPr sz="10800" kern="1200">
          <a:solidFill>
            <a:schemeClr val="tx1"/>
          </a:solidFill>
          <a:latin typeface="+mn-lt"/>
          <a:ea typeface="+mn-ea"/>
          <a:cs typeface="+mn-cs"/>
        </a:defRPr>
      </a:lvl5pPr>
      <a:lvl6pPr marL="13578840" indent="-1234440" algn="l" defTabSz="4937760" rtl="0" eaLnBrk="1" latinLnBrk="0" hangingPunct="1">
        <a:spcBef>
          <a:spcPct val="20000"/>
        </a:spcBef>
        <a:buFont typeface="Arial" pitchFamily="34" charset="0"/>
        <a:buChar char="•"/>
        <a:defRPr sz="10800" kern="1200">
          <a:solidFill>
            <a:schemeClr val="tx1"/>
          </a:solidFill>
          <a:latin typeface="+mn-lt"/>
          <a:ea typeface="+mn-ea"/>
          <a:cs typeface="+mn-cs"/>
        </a:defRPr>
      </a:lvl6pPr>
      <a:lvl7pPr marL="16047720" indent="-1234440" algn="l" defTabSz="4937760" rtl="0" eaLnBrk="1" latinLnBrk="0" hangingPunct="1">
        <a:spcBef>
          <a:spcPct val="20000"/>
        </a:spcBef>
        <a:buFont typeface="Arial" pitchFamily="34" charset="0"/>
        <a:buChar char="•"/>
        <a:defRPr sz="10800" kern="1200">
          <a:solidFill>
            <a:schemeClr val="tx1"/>
          </a:solidFill>
          <a:latin typeface="+mn-lt"/>
          <a:ea typeface="+mn-ea"/>
          <a:cs typeface="+mn-cs"/>
        </a:defRPr>
      </a:lvl7pPr>
      <a:lvl8pPr marL="18516600" indent="-1234440" algn="l" defTabSz="4937760" rtl="0" eaLnBrk="1" latinLnBrk="0" hangingPunct="1">
        <a:spcBef>
          <a:spcPct val="20000"/>
        </a:spcBef>
        <a:buFont typeface="Arial" pitchFamily="34" charset="0"/>
        <a:buChar char="•"/>
        <a:defRPr sz="10800" kern="1200">
          <a:solidFill>
            <a:schemeClr val="tx1"/>
          </a:solidFill>
          <a:latin typeface="+mn-lt"/>
          <a:ea typeface="+mn-ea"/>
          <a:cs typeface="+mn-cs"/>
        </a:defRPr>
      </a:lvl8pPr>
      <a:lvl9pPr marL="20985480" indent="-1234440" algn="l" defTabSz="4937760" rtl="0" eaLnBrk="1" latinLnBrk="0" hangingPunct="1">
        <a:spcBef>
          <a:spcPct val="20000"/>
        </a:spcBef>
        <a:buFont typeface="Arial" pitchFamily="34" charset="0"/>
        <a:buChar char="•"/>
        <a:defRPr sz="10800" kern="1200">
          <a:solidFill>
            <a:schemeClr val="tx1"/>
          </a:solidFill>
          <a:latin typeface="+mn-lt"/>
          <a:ea typeface="+mn-ea"/>
          <a:cs typeface="+mn-cs"/>
        </a:defRPr>
      </a:lvl9pPr>
    </p:bodyStyle>
    <p:otherStyle>
      <a:defPPr>
        <a:defRPr lang="en-US"/>
      </a:defPPr>
      <a:lvl1pPr marL="0" algn="l" defTabSz="4937760" rtl="0" eaLnBrk="1" latinLnBrk="0" hangingPunct="1">
        <a:defRPr sz="9700" kern="1200">
          <a:solidFill>
            <a:schemeClr val="tx1"/>
          </a:solidFill>
          <a:latin typeface="+mn-lt"/>
          <a:ea typeface="+mn-ea"/>
          <a:cs typeface="+mn-cs"/>
        </a:defRPr>
      </a:lvl1pPr>
      <a:lvl2pPr marL="2468880" algn="l" defTabSz="4937760" rtl="0" eaLnBrk="1" latinLnBrk="0" hangingPunct="1">
        <a:defRPr sz="9700" kern="1200">
          <a:solidFill>
            <a:schemeClr val="tx1"/>
          </a:solidFill>
          <a:latin typeface="+mn-lt"/>
          <a:ea typeface="+mn-ea"/>
          <a:cs typeface="+mn-cs"/>
        </a:defRPr>
      </a:lvl2pPr>
      <a:lvl3pPr marL="4937760" algn="l" defTabSz="4937760" rtl="0" eaLnBrk="1" latinLnBrk="0" hangingPunct="1">
        <a:defRPr sz="9700" kern="1200">
          <a:solidFill>
            <a:schemeClr val="tx1"/>
          </a:solidFill>
          <a:latin typeface="+mn-lt"/>
          <a:ea typeface="+mn-ea"/>
          <a:cs typeface="+mn-cs"/>
        </a:defRPr>
      </a:lvl3pPr>
      <a:lvl4pPr marL="7406640" algn="l" defTabSz="4937760" rtl="0" eaLnBrk="1" latinLnBrk="0" hangingPunct="1">
        <a:defRPr sz="9700" kern="1200">
          <a:solidFill>
            <a:schemeClr val="tx1"/>
          </a:solidFill>
          <a:latin typeface="+mn-lt"/>
          <a:ea typeface="+mn-ea"/>
          <a:cs typeface="+mn-cs"/>
        </a:defRPr>
      </a:lvl4pPr>
      <a:lvl5pPr marL="9875520" algn="l" defTabSz="4937760" rtl="0" eaLnBrk="1" latinLnBrk="0" hangingPunct="1">
        <a:defRPr sz="9700" kern="1200">
          <a:solidFill>
            <a:schemeClr val="tx1"/>
          </a:solidFill>
          <a:latin typeface="+mn-lt"/>
          <a:ea typeface="+mn-ea"/>
          <a:cs typeface="+mn-cs"/>
        </a:defRPr>
      </a:lvl5pPr>
      <a:lvl6pPr marL="12344400" algn="l" defTabSz="4937760" rtl="0" eaLnBrk="1" latinLnBrk="0" hangingPunct="1">
        <a:defRPr sz="9700" kern="1200">
          <a:solidFill>
            <a:schemeClr val="tx1"/>
          </a:solidFill>
          <a:latin typeface="+mn-lt"/>
          <a:ea typeface="+mn-ea"/>
          <a:cs typeface="+mn-cs"/>
        </a:defRPr>
      </a:lvl6pPr>
      <a:lvl7pPr marL="14813280" algn="l" defTabSz="4937760" rtl="0" eaLnBrk="1" latinLnBrk="0" hangingPunct="1">
        <a:defRPr sz="9700" kern="1200">
          <a:solidFill>
            <a:schemeClr val="tx1"/>
          </a:solidFill>
          <a:latin typeface="+mn-lt"/>
          <a:ea typeface="+mn-ea"/>
          <a:cs typeface="+mn-cs"/>
        </a:defRPr>
      </a:lvl7pPr>
      <a:lvl8pPr marL="17282160" algn="l" defTabSz="4937760" rtl="0" eaLnBrk="1" latinLnBrk="0" hangingPunct="1">
        <a:defRPr sz="9700" kern="1200">
          <a:solidFill>
            <a:schemeClr val="tx1"/>
          </a:solidFill>
          <a:latin typeface="+mn-lt"/>
          <a:ea typeface="+mn-ea"/>
          <a:cs typeface="+mn-cs"/>
        </a:defRPr>
      </a:lvl8pPr>
      <a:lvl9pPr marL="19751040" algn="l" defTabSz="4937760" rtl="0" eaLnBrk="1" latinLnBrk="0" hangingPunct="1">
        <a:defRPr sz="9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file:///Z:\scratch\home\andre\1_presentations\PsychTalk2014\thalamusLGN.mpg"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Z:\scratch\home\andre\1_presentations\PsychTalk2014\SquareWaveStim.mpg"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file:///Z:\scratch\home\andre\1_presentations\PsychTalk2014\SquareWaveStim.mpg" TargetMode="External"/><Relationship Id="rId5" Type="http://schemas.openxmlformats.org/officeDocument/2006/relationships/image" Target="../media/image17.gif"/><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video" Target="file:///Z:\scratch\home\andre\1_presentations\PsychTalk2014\SquareWaveStim.mpg" TargetMode="Externa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49.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video" Target="file:///Z:\scratch\home\andre\1_presentations\PsychTalk2014\video1_LH_PBR.m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ideo" Target="file:///Z:\scratch\home\andre\1_presentations\PsychTalk2014\video2_LH_ALL.m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ideo" Target="file:///Z:\scratch\home\andre\1_presentations\PsychTalk2014\video3_alternatePBR.m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ideo" Target="file:///Z:\scratch\home\andre\1_presentations\PsychTalk2014\video4_alternateNBR.m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ideo" Target="file:///Z:\scratch\home\andre\1_presentations\PsychTalk2014\video6_alternateRealData.mpg"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Z:\scratch\home\andre\1_presentations\PsychTalk2014\revealPulvinarSubNucleii.mpg" TargetMode="External"/><Relationship Id="rId1" Type="http://schemas.openxmlformats.org/officeDocument/2006/relationships/video" Target="file:///Z:\scratch\home\andre\1_presentations\PsychTalk2014\revealPulvinar.mpg" TargetMode="Externa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video" Target="file:///C:\Users\andre\Dropbox\PsychTalk\myvideo.mpg"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3" Type="http://schemas.openxmlformats.org/officeDocument/2006/relationships/image" Target="../media/image91.jpe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image" Target="../media/image90.png"/><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96.png"/><Relationship Id="rId5" Type="http://schemas.openxmlformats.org/officeDocument/2006/relationships/image" Target="../media/image24.png"/><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95.png"/><Relationship Id="rId19" Type="http://schemas.openxmlformats.org/officeDocument/2006/relationships/image" Target="../media/image104.png"/><Relationship Id="rId4" Type="http://schemas.openxmlformats.org/officeDocument/2006/relationships/image" Target="../media/image31.png"/><Relationship Id="rId9" Type="http://schemas.openxmlformats.org/officeDocument/2006/relationships/image" Target="../media/image94.png"/><Relationship Id="rId14" Type="http://schemas.openxmlformats.org/officeDocument/2006/relationships/image" Target="../media/image99.png"/><Relationship Id="rId22"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6.wmf"/></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6.w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315" y="1441850"/>
            <a:ext cx="45365670" cy="31848132"/>
          </a:xfrm>
        </p:spPr>
        <p:txBody>
          <a:bodyPr/>
          <a:lstStyle/>
          <a:p>
            <a:r>
              <a:rPr lang="en-GB" dirty="0" smtClean="0"/>
              <a:t>The role of suppression in spatial attention:</a:t>
            </a:r>
            <a:br>
              <a:rPr lang="en-GB" dirty="0" smtClean="0"/>
            </a:br>
            <a:r>
              <a:rPr lang="en-GB" dirty="0" smtClean="0"/>
              <a:t>evidence from negative BOLD in human subcortical and cortical structures</a:t>
            </a:r>
            <a:br>
              <a:rPr lang="en-GB" dirty="0" smtClean="0"/>
            </a:br>
            <a:r>
              <a:rPr lang="en-GB" dirty="0" smtClean="0"/>
              <a:t/>
            </a:r>
            <a:br>
              <a:rPr lang="en-GB" dirty="0" smtClean="0"/>
            </a:br>
            <a:r>
              <a:rPr lang="en-GB" dirty="0" smtClean="0"/>
              <a:t/>
            </a:r>
            <a:br>
              <a:rPr lang="en-GB" dirty="0" smtClean="0"/>
            </a:br>
            <a:r>
              <a:rPr lang="en-GB" dirty="0" smtClean="0"/>
              <a:t>André </a:t>
            </a:r>
            <a:r>
              <a:rPr lang="en-GB" dirty="0" err="1" smtClean="0"/>
              <a:t>Gouws</a:t>
            </a:r>
            <a:r>
              <a:rPr lang="en-GB" dirty="0" smtClean="0"/>
              <a:t/>
            </a:r>
            <a:br>
              <a:rPr lang="en-GB" dirty="0" smtClean="0"/>
            </a:b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14296" y="5786352"/>
            <a:ext cx="22002904" cy="16002112"/>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The human LGN</a:t>
            </a:r>
            <a:endParaRPr lang="en-GB" dirty="0"/>
          </a:p>
        </p:txBody>
      </p:sp>
      <p:pic>
        <p:nvPicPr>
          <p:cNvPr id="7" name="thalamusLGN.mpg">
            <a:hlinkClick r:id="" action="ppaction://media"/>
          </p:cNvPr>
          <p:cNvPicPr>
            <a:picLocks noGrp="1" noRot="1" noChangeAspect="1"/>
          </p:cNvPicPr>
          <p:nvPr>
            <p:ph idx="1"/>
            <a:videoFile r:link="rId1"/>
          </p:nvPr>
        </p:nvPicPr>
        <p:blipFill>
          <a:blip r:embed="rId4" cstate="print"/>
          <a:stretch>
            <a:fillRect/>
          </a:stretch>
        </p:blipFill>
        <p:spPr>
          <a:xfrm>
            <a:off x="1985799" y="6357856"/>
            <a:ext cx="20930107" cy="14907765"/>
          </a:xfrm>
          <a:prstGeom prst="rect">
            <a:avLst/>
          </a:prstGeom>
        </p:spPr>
      </p:pic>
      <p:pic>
        <p:nvPicPr>
          <p:cNvPr id="11" name="Picture 2" descr="http://31.media.tumblr.com/tumblr_kxeysxwYPc1qa6reco1_500.jpg"/>
          <p:cNvPicPr>
            <a:picLocks noChangeAspect="1" noChangeArrowheads="1"/>
          </p:cNvPicPr>
          <p:nvPr/>
        </p:nvPicPr>
        <p:blipFill>
          <a:blip r:embed="rId5" cstate="print"/>
          <a:srcRect l="35022" t="53968" r="40587" b="17460"/>
          <a:stretch>
            <a:fillRect/>
          </a:stretch>
        </p:blipFill>
        <p:spPr bwMode="auto">
          <a:xfrm>
            <a:off x="33347082" y="6429294"/>
            <a:ext cx="15859236" cy="14639293"/>
          </a:xfrm>
          <a:prstGeom prst="rect">
            <a:avLst/>
          </a:prstGeom>
          <a:noFill/>
          <a:ln w="101600">
            <a:solidFill>
              <a:srgbClr val="FF0000"/>
            </a:solidFill>
            <a:prstDash val="dash"/>
          </a:ln>
        </p:spPr>
      </p:pic>
      <p:grpSp>
        <p:nvGrpSpPr>
          <p:cNvPr id="3" name="Group 12"/>
          <p:cNvGrpSpPr/>
          <p:nvPr/>
        </p:nvGrpSpPr>
        <p:grpSpPr>
          <a:xfrm>
            <a:off x="24917398" y="6357856"/>
            <a:ext cx="9790993" cy="7715304"/>
            <a:chOff x="23917266" y="7286550"/>
            <a:chExt cx="9790993" cy="7715304"/>
          </a:xfrm>
        </p:grpSpPr>
        <p:pic>
          <p:nvPicPr>
            <p:cNvPr id="1026" name="Picture 2" descr="http://31.media.tumblr.com/tumblr_kxeysxwYPc1qa6reco1_500.jpg"/>
            <p:cNvPicPr>
              <a:picLocks noChangeAspect="1" noChangeArrowheads="1"/>
            </p:cNvPicPr>
            <p:nvPr/>
          </p:nvPicPr>
          <p:blipFill>
            <a:blip r:embed="rId5" cstate="print"/>
            <a:srcRect/>
            <a:stretch>
              <a:fillRect/>
            </a:stretch>
          </p:blipFill>
          <p:spPr bwMode="auto">
            <a:xfrm>
              <a:off x="23917266" y="7286550"/>
              <a:ext cx="9790993" cy="7715304"/>
            </a:xfrm>
            <a:prstGeom prst="rect">
              <a:avLst/>
            </a:prstGeom>
            <a:noFill/>
          </p:spPr>
        </p:pic>
        <p:sp>
          <p:nvSpPr>
            <p:cNvPr id="12" name="Rectangle 11"/>
            <p:cNvSpPr/>
            <p:nvPr/>
          </p:nvSpPr>
          <p:spPr>
            <a:xfrm>
              <a:off x="27417728" y="11787144"/>
              <a:ext cx="2214578" cy="1643074"/>
            </a:xfrm>
            <a:prstGeom prst="rect">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p:cNvSpPr txBox="1">
            <a:spLocks/>
          </p:cNvSpPr>
          <p:nvPr/>
        </p:nvSpPr>
        <p:spPr>
          <a:xfrm>
            <a:off x="699916" y="22574282"/>
            <a:ext cx="49706384" cy="13430218"/>
          </a:xfrm>
          <a:prstGeom prst="rect">
            <a:avLst/>
          </a:prstGeom>
        </p:spPr>
        <p:txBody>
          <a:bodyPr vert="horz" lIns="493776" tIns="246888" rIns="493776" bIns="246888" rtlCol="0">
            <a:normAutofit fontScale="92500" lnSpcReduction="10000"/>
          </a:bodyPr>
          <a:lstStyle/>
          <a:p>
            <a:pPr marL="1851660" indent="-1851660">
              <a:spcBef>
                <a:spcPct val="20000"/>
              </a:spcBef>
              <a:spcAft>
                <a:spcPts val="2400"/>
              </a:spcAft>
              <a:buFont typeface="Arial" pitchFamily="34" charset="0"/>
              <a:buChar char="•"/>
            </a:pPr>
            <a:r>
              <a:rPr lang="en-GB" sz="12000" dirty="0" smtClean="0">
                <a:latin typeface="Arial" pitchFamily="34" charset="0"/>
                <a:cs typeface="Arial" pitchFamily="34" charset="0"/>
              </a:rPr>
              <a:t>Relay from the retina to visual cortex , but 90% of input comes from feedback</a:t>
            </a:r>
          </a:p>
          <a:p>
            <a:pPr marL="1851660" marR="0" lvl="0" indent="-1851660" algn="l" defTabSz="4937760" rtl="0" eaLnBrk="1" fontAlgn="auto" latinLnBrk="0" hangingPunct="1">
              <a:lnSpc>
                <a:spcPct val="100000"/>
              </a:lnSpc>
              <a:spcBef>
                <a:spcPct val="20000"/>
              </a:spcBef>
              <a:spcAft>
                <a:spcPts val="2400"/>
              </a:spcAft>
              <a:buClrTx/>
              <a:buSzTx/>
              <a:buFont typeface="Arial" pitchFamily="34" charset="0"/>
              <a:buChar char="•"/>
              <a:tabLst/>
              <a:defRPr/>
            </a:pPr>
            <a:r>
              <a:rPr lang="en-GB" sz="12000" dirty="0" smtClean="0">
                <a:latin typeface="Arial" pitchFamily="34" charset="0"/>
                <a:cs typeface="Arial" pitchFamily="34" charset="0"/>
              </a:rPr>
              <a:t>Each LGN </a:t>
            </a:r>
            <a:r>
              <a:rPr lang="en-GB" sz="12000" dirty="0" err="1" smtClean="0">
                <a:latin typeface="Arial" pitchFamily="34" charset="0"/>
                <a:cs typeface="Arial" pitchFamily="34" charset="0"/>
              </a:rPr>
              <a:t>retinotopically</a:t>
            </a:r>
            <a:r>
              <a:rPr lang="en-GB" sz="12000" dirty="0" smtClean="0">
                <a:latin typeface="Arial" pitchFamily="34" charset="0"/>
                <a:cs typeface="Arial" pitchFamily="34" charset="0"/>
              </a:rPr>
              <a:t> maps its contralateral visual field</a:t>
            </a:r>
            <a:endParaRPr kumimoji="0" lang="en-GB" sz="12000" b="0" i="0" u="none" strike="noStrike" kern="1200" cap="none" spc="0" normalizeH="0" noProof="0" dirty="0" smtClean="0">
              <a:ln>
                <a:noFill/>
              </a:ln>
              <a:solidFill>
                <a:schemeClr val="tx1"/>
              </a:solidFill>
              <a:effectLst/>
              <a:uLnTx/>
              <a:uFillTx/>
              <a:latin typeface="Arial" pitchFamily="34" charset="0"/>
              <a:ea typeface="+mn-ea"/>
              <a:cs typeface="Arial" pitchFamily="34" charset="0"/>
            </a:endParaRPr>
          </a:p>
          <a:p>
            <a:pPr marL="1851660" marR="0" lvl="0" indent="-1851660" algn="l" defTabSz="4937760" rtl="0" eaLnBrk="1" fontAlgn="auto" latinLnBrk="0" hangingPunct="1">
              <a:lnSpc>
                <a:spcPct val="100000"/>
              </a:lnSpc>
              <a:spcBef>
                <a:spcPct val="20000"/>
              </a:spcBef>
              <a:spcAft>
                <a:spcPts val="2400"/>
              </a:spcAft>
              <a:buClrTx/>
              <a:buSzTx/>
              <a:buFont typeface="Arial" pitchFamily="34" charset="0"/>
              <a:buChar char="•"/>
              <a:tabLst/>
              <a:defRPr/>
            </a:pPr>
            <a:r>
              <a:rPr kumimoji="0" lang="en-GB" sz="12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Typical size in the region of 150mm</a:t>
            </a:r>
            <a:r>
              <a:rPr kumimoji="0" lang="en-GB" sz="12000" b="0" i="0" u="none" strike="noStrike" kern="1200" cap="none" spc="0" normalizeH="0" baseline="30000" noProof="0" dirty="0" smtClean="0">
                <a:ln>
                  <a:noFill/>
                </a:ln>
                <a:solidFill>
                  <a:schemeClr val="tx1"/>
                </a:solidFill>
                <a:effectLst/>
                <a:uLnTx/>
                <a:uFillTx/>
                <a:latin typeface="Arial" pitchFamily="34" charset="0"/>
                <a:ea typeface="+mn-ea"/>
                <a:cs typeface="Arial" pitchFamily="34" charset="0"/>
              </a:rPr>
              <a:t>3   </a:t>
            </a:r>
            <a:r>
              <a:rPr kumimoji="0" lang="en-GB" sz="12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t>
            </a:r>
            <a:r>
              <a:rPr lang="en-GB" sz="12000" baseline="30000" dirty="0" smtClean="0">
                <a:latin typeface="Arial" pitchFamily="34" charset="0"/>
                <a:cs typeface="Arial" pitchFamily="34" charset="0"/>
              </a:rPr>
              <a:t>Andrews and </a:t>
            </a:r>
            <a:r>
              <a:rPr lang="en-GB" sz="12000" baseline="30000" dirty="0" err="1" smtClean="0">
                <a:latin typeface="Arial" pitchFamily="34" charset="0"/>
                <a:cs typeface="Arial" pitchFamily="34" charset="0"/>
              </a:rPr>
              <a:t>Purves</a:t>
            </a:r>
            <a:r>
              <a:rPr lang="en-GB" sz="12000" baseline="30000" dirty="0" smtClean="0">
                <a:latin typeface="Arial" pitchFamily="34" charset="0"/>
                <a:cs typeface="Arial" pitchFamily="34" charset="0"/>
              </a:rPr>
              <a:t>, 1997</a:t>
            </a:r>
            <a:r>
              <a:rPr lang="en-GB" sz="12000" dirty="0" smtClean="0">
                <a:latin typeface="Arial" pitchFamily="34" charset="0"/>
                <a:cs typeface="Arial" pitchFamily="34" charset="0"/>
              </a:rPr>
              <a:t> </a:t>
            </a:r>
          </a:p>
          <a:p>
            <a:pPr marL="4320540" lvl="1" indent="-1851660">
              <a:spcBef>
                <a:spcPct val="20000"/>
              </a:spcBef>
              <a:spcAft>
                <a:spcPts val="2400"/>
              </a:spcAft>
              <a:buFont typeface="Arial" pitchFamily="34" charset="0"/>
              <a:buChar char="•"/>
            </a:pPr>
            <a:r>
              <a:rPr lang="en-GB" sz="12000" i="1" dirty="0" smtClean="0">
                <a:solidFill>
                  <a:srgbClr val="0000FF"/>
                </a:solidFill>
                <a:latin typeface="Arial" pitchFamily="34" charset="0"/>
                <a:cs typeface="Arial" pitchFamily="34" charset="0"/>
              </a:rPr>
              <a:t>N.B. only ~13 </a:t>
            </a:r>
            <a:r>
              <a:rPr lang="en-GB" sz="12000" i="1" dirty="0" err="1" smtClean="0">
                <a:solidFill>
                  <a:srgbClr val="0000FF"/>
                </a:solidFill>
                <a:latin typeface="Arial" pitchFamily="34" charset="0"/>
                <a:cs typeface="Arial" pitchFamily="34" charset="0"/>
              </a:rPr>
              <a:t>voxels</a:t>
            </a:r>
            <a:r>
              <a:rPr lang="en-GB" sz="12000" i="1" dirty="0" smtClean="0">
                <a:solidFill>
                  <a:srgbClr val="0000FF"/>
                </a:solidFill>
                <a:latin typeface="Arial" pitchFamily="34" charset="0"/>
                <a:cs typeface="Arial" pitchFamily="34" charset="0"/>
              </a:rPr>
              <a:t>  at typical fMRI </a:t>
            </a:r>
            <a:r>
              <a:rPr lang="en-GB" sz="12000" i="1" dirty="0" err="1" smtClean="0">
                <a:solidFill>
                  <a:srgbClr val="0000FF"/>
                </a:solidFill>
                <a:latin typeface="Arial" pitchFamily="34" charset="0"/>
                <a:cs typeface="Arial" pitchFamily="34" charset="0"/>
              </a:rPr>
              <a:t>voxel</a:t>
            </a:r>
            <a:r>
              <a:rPr lang="en-GB" sz="12000" i="1" dirty="0" smtClean="0">
                <a:solidFill>
                  <a:srgbClr val="0000FF"/>
                </a:solidFill>
                <a:latin typeface="Arial" pitchFamily="34" charset="0"/>
                <a:cs typeface="Arial" pitchFamily="34" charset="0"/>
              </a:rPr>
              <a:t> size 2x2x3mm</a:t>
            </a:r>
            <a:r>
              <a:rPr lang="en-GB" sz="12000" i="1" baseline="30000" dirty="0" smtClean="0">
                <a:solidFill>
                  <a:srgbClr val="0000FF"/>
                </a:solidFill>
                <a:latin typeface="Arial" pitchFamily="34" charset="0"/>
                <a:cs typeface="Arial" pitchFamily="34" charset="0"/>
              </a:rPr>
              <a:t>3</a:t>
            </a:r>
          </a:p>
          <a:p>
            <a:pPr marL="1851660" indent="-1851660">
              <a:spcBef>
                <a:spcPct val="20000"/>
              </a:spcBef>
              <a:spcAft>
                <a:spcPts val="2400"/>
              </a:spcAft>
              <a:buFont typeface="Arial" pitchFamily="34" charset="0"/>
              <a:buChar char="•"/>
            </a:pPr>
            <a:r>
              <a:rPr lang="en-GB" sz="12000" dirty="0" smtClean="0">
                <a:latin typeface="Arial" pitchFamily="34" charset="0"/>
                <a:cs typeface="Arial" pitchFamily="34" charset="0"/>
              </a:rPr>
              <a:t>Implicated in attentional modulation of visual responses</a:t>
            </a:r>
            <a:r>
              <a:rPr lang="en-GB" sz="12000" i="1" baseline="-25000" dirty="0" smtClean="0">
                <a:latin typeface="Arial" pitchFamily="34" charset="0"/>
                <a:cs typeface="Arial" pitchFamily="34" charset="0"/>
              </a:rPr>
              <a:t> </a:t>
            </a:r>
            <a:r>
              <a:rPr lang="en-GB" sz="12000" i="1" dirty="0" smtClean="0">
                <a:latin typeface="Arial" pitchFamily="34" charset="0"/>
                <a:cs typeface="Arial" pitchFamily="34" charset="0"/>
              </a:rPr>
              <a:t> </a:t>
            </a:r>
          </a:p>
          <a:p>
            <a:pPr marL="4320540" lvl="1" indent="-1851660">
              <a:spcBef>
                <a:spcPct val="20000"/>
              </a:spcBef>
              <a:spcAft>
                <a:spcPts val="2400"/>
              </a:spcAft>
              <a:buFont typeface="Arial" pitchFamily="34" charset="0"/>
              <a:buChar char="•"/>
            </a:pPr>
            <a:endParaRPr lang="en-GB" sz="12000" i="1" baseline="300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solidFill>
                  <a:schemeClr val="bg1">
                    <a:lumMod val="85000"/>
                  </a:schemeClr>
                </a:solidFill>
              </a:rPr>
              <a:t>What is negative BOLD?</a:t>
            </a:r>
          </a:p>
          <a:p>
            <a:r>
              <a:rPr lang="en-GB" dirty="0" smtClean="0"/>
              <a:t>What is the stimulus (</a:t>
            </a:r>
            <a:r>
              <a:rPr lang="en-GB" i="1" dirty="0" smtClean="0"/>
              <a:t>contrast</a:t>
            </a:r>
            <a:r>
              <a:rPr lang="en-GB" dirty="0" smtClean="0"/>
              <a:t>) </a:t>
            </a:r>
            <a:r>
              <a:rPr lang="en-GB" b="1" i="1" dirty="0" smtClean="0"/>
              <a:t>and</a:t>
            </a:r>
            <a:r>
              <a:rPr lang="en-GB" dirty="0" smtClean="0"/>
              <a:t> task dependence of negative BOLD signals?</a:t>
            </a:r>
          </a:p>
          <a:p>
            <a:pPr lvl="1"/>
            <a:r>
              <a:rPr lang="en-GB" dirty="0" smtClean="0"/>
              <a:t>Can these signals be recorded in the human LGN?</a:t>
            </a:r>
          </a:p>
          <a:p>
            <a:r>
              <a:rPr lang="en-GB" dirty="0" smtClean="0">
                <a:solidFill>
                  <a:schemeClr val="bg1">
                    <a:lumMod val="85000"/>
                  </a:schemeClr>
                </a:solidFill>
              </a:rPr>
              <a:t>What could the source of negative BOLD signals be?</a:t>
            </a:r>
          </a:p>
          <a:p>
            <a:endParaRPr lang="en-GB"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Stimuli #1</a:t>
            </a:r>
            <a:endParaRPr lang="en-GB" dirty="0"/>
          </a:p>
        </p:txBody>
      </p:sp>
      <p:pic>
        <p:nvPicPr>
          <p:cNvPr id="12" name="SquareWaveStim.mpg">
            <a:hlinkClick r:id="" action="ppaction://media"/>
          </p:cNvPr>
          <p:cNvPicPr>
            <a:picLocks noRot="1" noChangeAspect="1"/>
          </p:cNvPicPr>
          <p:nvPr>
            <a:videoFile r:link="rId1"/>
          </p:nvPr>
        </p:nvPicPr>
        <p:blipFill>
          <a:blip r:embed="rId4" cstate="print"/>
          <a:stretch>
            <a:fillRect/>
          </a:stretch>
        </p:blipFill>
        <p:spPr>
          <a:xfrm>
            <a:off x="7486526" y="6357856"/>
            <a:ext cx="36219066" cy="27164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quareWaveStim.mpg">
            <a:hlinkClick r:id="" action="ppaction://media"/>
          </p:cNvPr>
          <p:cNvPicPr>
            <a:picLocks noRot="1" noChangeAspect="1"/>
          </p:cNvPicPr>
          <p:nvPr>
            <a:videoFile r:link="rId1"/>
          </p:nvPr>
        </p:nvPicPr>
        <p:blipFill>
          <a:blip r:embed="rId4" cstate="print"/>
          <a:stretch>
            <a:fillRect/>
          </a:stretch>
        </p:blipFill>
        <p:spPr>
          <a:xfrm>
            <a:off x="2342990" y="15287606"/>
            <a:ext cx="19716888" cy="14787666"/>
          </a:xfrm>
          <a:prstGeom prst="rect">
            <a:avLst/>
          </a:prstGeom>
        </p:spPr>
      </p:pic>
      <p:sp>
        <p:nvSpPr>
          <p:cNvPr id="2" name="Title 1"/>
          <p:cNvSpPr>
            <a:spLocks noGrp="1"/>
          </p:cNvSpPr>
          <p:nvPr>
            <p:ph type="title"/>
          </p:nvPr>
        </p:nvSpPr>
        <p:spPr/>
        <p:txBody>
          <a:bodyPr/>
          <a:lstStyle/>
          <a:p>
            <a:r>
              <a:rPr lang="en-GB" dirty="0" smtClean="0"/>
              <a:t>Defining tasks: central or stimulus-related</a:t>
            </a:r>
            <a:endParaRPr lang="en-GB" dirty="0"/>
          </a:p>
        </p:txBody>
      </p:sp>
      <p:pic>
        <p:nvPicPr>
          <p:cNvPr id="16" name="Picture 15" descr="test.gif"/>
          <p:cNvPicPr>
            <a:picLocks noChangeAspect="1"/>
          </p:cNvPicPr>
          <p:nvPr/>
        </p:nvPicPr>
        <p:blipFill>
          <a:blip r:embed="rId5" cstate="print"/>
          <a:stretch>
            <a:fillRect/>
          </a:stretch>
        </p:blipFill>
        <p:spPr>
          <a:xfrm>
            <a:off x="27774918" y="16716366"/>
            <a:ext cx="18049988" cy="18049988"/>
          </a:xfrm>
          <a:prstGeom prst="rect">
            <a:avLst/>
          </a:prstGeom>
        </p:spPr>
      </p:pic>
      <p:sp>
        <p:nvSpPr>
          <p:cNvPr id="17" name="Rectangle 16"/>
          <p:cNvSpPr/>
          <p:nvPr/>
        </p:nvSpPr>
        <p:spPr>
          <a:xfrm>
            <a:off x="11487054" y="21788464"/>
            <a:ext cx="1571636" cy="1714512"/>
          </a:xfrm>
          <a:prstGeom prst="rect">
            <a:avLst/>
          </a:prstGeom>
          <a:noFill/>
          <a:ln w="1905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p:cNvCxnSpPr/>
          <p:nvPr/>
        </p:nvCxnSpPr>
        <p:spPr>
          <a:xfrm flipV="1">
            <a:off x="13987384" y="17073556"/>
            <a:ext cx="12715964" cy="4786346"/>
          </a:xfrm>
          <a:prstGeom prst="line">
            <a:avLst/>
          </a:prstGeom>
          <a:ln w="1905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201698" y="24431670"/>
            <a:ext cx="12715964" cy="10215634"/>
          </a:xfrm>
          <a:prstGeom prst="line">
            <a:avLst/>
          </a:prstGeom>
          <a:ln w="1905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5400000">
            <a:off x="35788559" y="14036749"/>
            <a:ext cx="1998880" cy="7072362"/>
          </a:xfrm>
          <a:prstGeom prst="leftBrace">
            <a:avLst>
              <a:gd name="adj1" fmla="val 15062"/>
              <a:gd name="adj2" fmla="val 50000"/>
            </a:avLst>
          </a:prstGeom>
          <a:ln w="152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31394430" y="14716102"/>
            <a:ext cx="11451020" cy="1585049"/>
          </a:xfrm>
          <a:prstGeom prst="rect">
            <a:avLst/>
          </a:prstGeom>
          <a:noFill/>
        </p:spPr>
        <p:txBody>
          <a:bodyPr wrap="none" rtlCol="0">
            <a:spAutoFit/>
          </a:bodyPr>
          <a:lstStyle/>
          <a:p>
            <a:r>
              <a:rPr lang="en-GB" dirty="0" smtClean="0"/>
              <a:t>9 pixels (0.35 degrees)</a:t>
            </a:r>
            <a:endParaRPr lang="en-GB" dirty="0"/>
          </a:p>
        </p:txBody>
      </p:sp>
      <p:sp>
        <p:nvSpPr>
          <p:cNvPr id="13" name="Content Placeholder 2"/>
          <p:cNvSpPr>
            <a:spLocks noGrp="1"/>
          </p:cNvSpPr>
          <p:nvPr>
            <p:ph idx="1"/>
          </p:nvPr>
        </p:nvSpPr>
        <p:spPr>
          <a:xfrm>
            <a:off x="2520315" y="7286550"/>
            <a:ext cx="45365670" cy="22446917"/>
          </a:xfrm>
        </p:spPr>
        <p:txBody>
          <a:bodyPr>
            <a:normAutofit/>
          </a:bodyPr>
          <a:lstStyle/>
          <a:p>
            <a:r>
              <a:rPr lang="en-GB" dirty="0" smtClean="0"/>
              <a:t>Central fixation array made up of 9 squares, one disappearing every 333ms </a:t>
            </a:r>
          </a:p>
          <a:p>
            <a:r>
              <a:rPr lang="en-GB" dirty="0" smtClean="0"/>
              <a:t>Changes continuously for the duration of the scan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315" y="1441850"/>
            <a:ext cx="45365670" cy="6416204"/>
          </a:xfrm>
        </p:spPr>
        <p:txBody>
          <a:bodyPr/>
          <a:lstStyle/>
          <a:p>
            <a:r>
              <a:rPr lang="en-GB" dirty="0" smtClean="0"/>
              <a:t>What are we going to measure?</a:t>
            </a:r>
            <a:br>
              <a:rPr lang="en-GB" dirty="0" smtClean="0"/>
            </a:br>
            <a:r>
              <a:rPr lang="en-GB" dirty="0" smtClean="0"/>
              <a:t>Contrast x Task: a 4x2 design</a:t>
            </a:r>
            <a:endParaRPr lang="en-GB" dirty="0"/>
          </a:p>
        </p:txBody>
      </p:sp>
      <p:pic>
        <p:nvPicPr>
          <p:cNvPr id="6" name="Picture 5" descr="frame006.png"/>
          <p:cNvPicPr>
            <a:picLocks noChangeAspect="1"/>
          </p:cNvPicPr>
          <p:nvPr/>
        </p:nvPicPr>
        <p:blipFill>
          <a:blip r:embed="rId3" cstate="print"/>
          <a:srcRect t="2362"/>
          <a:stretch>
            <a:fillRect/>
          </a:stretch>
        </p:blipFill>
        <p:spPr>
          <a:xfrm rot="10800000" flipH="1">
            <a:off x="13725445" y="22645720"/>
            <a:ext cx="7315200" cy="5356800"/>
          </a:xfrm>
          <a:prstGeom prst="rect">
            <a:avLst/>
          </a:prstGeom>
        </p:spPr>
      </p:pic>
      <p:pic>
        <p:nvPicPr>
          <p:cNvPr id="7" name="Picture 6" descr="frame012.png"/>
          <p:cNvPicPr>
            <a:picLocks noChangeAspect="1"/>
          </p:cNvPicPr>
          <p:nvPr/>
        </p:nvPicPr>
        <p:blipFill>
          <a:blip r:embed="rId4" cstate="print"/>
          <a:srcRect t="2362"/>
          <a:stretch>
            <a:fillRect/>
          </a:stretch>
        </p:blipFill>
        <p:spPr>
          <a:xfrm rot="10800000" flipH="1">
            <a:off x="23274325" y="22645720"/>
            <a:ext cx="7315200" cy="5356800"/>
          </a:xfrm>
          <a:prstGeom prst="rect">
            <a:avLst/>
          </a:prstGeom>
        </p:spPr>
      </p:pic>
      <p:pic>
        <p:nvPicPr>
          <p:cNvPr id="8" name="Picture 7" descr="frame025.png"/>
          <p:cNvPicPr>
            <a:picLocks noChangeAspect="1"/>
          </p:cNvPicPr>
          <p:nvPr/>
        </p:nvPicPr>
        <p:blipFill>
          <a:blip r:embed="rId5" cstate="print"/>
          <a:srcRect t="2362"/>
          <a:stretch>
            <a:fillRect/>
          </a:stretch>
        </p:blipFill>
        <p:spPr>
          <a:xfrm rot="10800000" flipH="1">
            <a:off x="32823204" y="22645720"/>
            <a:ext cx="7315200" cy="5356800"/>
          </a:xfrm>
          <a:prstGeom prst="rect">
            <a:avLst/>
          </a:prstGeom>
        </p:spPr>
      </p:pic>
      <p:pic>
        <p:nvPicPr>
          <p:cNvPr id="9" name="Picture 8" descr="frame100.png"/>
          <p:cNvPicPr>
            <a:picLocks noChangeAspect="1"/>
          </p:cNvPicPr>
          <p:nvPr/>
        </p:nvPicPr>
        <p:blipFill>
          <a:blip r:embed="rId6" cstate="print"/>
          <a:srcRect t="2362"/>
          <a:stretch>
            <a:fillRect/>
          </a:stretch>
        </p:blipFill>
        <p:spPr>
          <a:xfrm rot="10800000" flipH="1">
            <a:off x="42372083" y="22645720"/>
            <a:ext cx="7315200" cy="5356800"/>
          </a:xfrm>
          <a:prstGeom prst="rect">
            <a:avLst/>
          </a:prstGeom>
        </p:spPr>
      </p:pic>
      <p:pic>
        <p:nvPicPr>
          <p:cNvPr id="10" name="Picture 9" descr="frame006.png"/>
          <p:cNvPicPr>
            <a:picLocks noChangeAspect="1"/>
          </p:cNvPicPr>
          <p:nvPr/>
        </p:nvPicPr>
        <p:blipFill>
          <a:blip r:embed="rId3" cstate="print"/>
          <a:srcRect t="2343"/>
          <a:stretch>
            <a:fillRect/>
          </a:stretch>
        </p:blipFill>
        <p:spPr>
          <a:xfrm rot="10800000" flipH="1">
            <a:off x="13725445" y="14287474"/>
            <a:ext cx="7315200" cy="5357850"/>
          </a:xfrm>
          <a:prstGeom prst="rect">
            <a:avLst/>
          </a:prstGeom>
        </p:spPr>
      </p:pic>
      <p:pic>
        <p:nvPicPr>
          <p:cNvPr id="11" name="Picture 10" descr="frame012.png"/>
          <p:cNvPicPr>
            <a:picLocks noChangeAspect="1"/>
          </p:cNvPicPr>
          <p:nvPr/>
        </p:nvPicPr>
        <p:blipFill>
          <a:blip r:embed="rId4" cstate="print"/>
          <a:srcRect t="2362"/>
          <a:stretch>
            <a:fillRect/>
          </a:stretch>
        </p:blipFill>
        <p:spPr>
          <a:xfrm rot="10800000" flipH="1">
            <a:off x="23274325" y="14287474"/>
            <a:ext cx="7315200" cy="5356800"/>
          </a:xfrm>
          <a:prstGeom prst="rect">
            <a:avLst/>
          </a:prstGeom>
        </p:spPr>
      </p:pic>
      <p:pic>
        <p:nvPicPr>
          <p:cNvPr id="12" name="Picture 11" descr="frame025.png"/>
          <p:cNvPicPr>
            <a:picLocks noChangeAspect="1"/>
          </p:cNvPicPr>
          <p:nvPr/>
        </p:nvPicPr>
        <p:blipFill>
          <a:blip r:embed="rId5" cstate="print"/>
          <a:srcRect t="2362"/>
          <a:stretch>
            <a:fillRect/>
          </a:stretch>
        </p:blipFill>
        <p:spPr>
          <a:xfrm rot="10800000" flipH="1">
            <a:off x="32823204" y="14287474"/>
            <a:ext cx="7315200" cy="5356800"/>
          </a:xfrm>
          <a:prstGeom prst="rect">
            <a:avLst/>
          </a:prstGeom>
        </p:spPr>
      </p:pic>
      <p:pic>
        <p:nvPicPr>
          <p:cNvPr id="13" name="Picture 12" descr="frame100.png"/>
          <p:cNvPicPr>
            <a:picLocks noChangeAspect="1"/>
          </p:cNvPicPr>
          <p:nvPr/>
        </p:nvPicPr>
        <p:blipFill>
          <a:blip r:embed="rId6" cstate="print"/>
          <a:srcRect t="2362"/>
          <a:stretch>
            <a:fillRect/>
          </a:stretch>
        </p:blipFill>
        <p:spPr>
          <a:xfrm rot="10800000" flipH="1">
            <a:off x="42372083" y="14287474"/>
            <a:ext cx="7315200" cy="5356800"/>
          </a:xfrm>
          <a:prstGeom prst="rect">
            <a:avLst/>
          </a:prstGeom>
        </p:spPr>
      </p:pic>
      <p:pic>
        <p:nvPicPr>
          <p:cNvPr id="15" name="Picture 14" descr="test.gif"/>
          <p:cNvPicPr>
            <a:picLocks noChangeAspect="1"/>
          </p:cNvPicPr>
          <p:nvPr/>
        </p:nvPicPr>
        <p:blipFill>
          <a:blip r:embed="rId7" cstate="print"/>
          <a:stretch>
            <a:fillRect/>
          </a:stretch>
        </p:blipFill>
        <p:spPr>
          <a:xfrm>
            <a:off x="5962516" y="22781433"/>
            <a:ext cx="5214974" cy="5214974"/>
          </a:xfrm>
          <a:prstGeom prst="rect">
            <a:avLst/>
          </a:prstGeom>
        </p:spPr>
      </p:pic>
      <p:pic>
        <p:nvPicPr>
          <p:cNvPr id="16" name="SquareWaveStim.mpg">
            <a:hlinkClick r:id="" action="ppaction://media"/>
          </p:cNvPr>
          <p:cNvPicPr>
            <a:picLocks noRot="1" noChangeAspect="1"/>
          </p:cNvPicPr>
          <p:nvPr>
            <a:videoFile r:link="rId1"/>
          </p:nvPr>
        </p:nvPicPr>
        <p:blipFill>
          <a:blip r:embed="rId8" cstate="print"/>
          <a:stretch>
            <a:fillRect/>
          </a:stretch>
        </p:blipFill>
        <p:spPr>
          <a:xfrm>
            <a:off x="3843188" y="14287474"/>
            <a:ext cx="7334302" cy="5500726"/>
          </a:xfrm>
          <a:prstGeom prst="rect">
            <a:avLst/>
          </a:prstGeom>
        </p:spPr>
      </p:pic>
      <p:sp>
        <p:nvSpPr>
          <p:cNvPr id="14" name="TextBox 13"/>
          <p:cNvSpPr txBox="1"/>
          <p:nvPr/>
        </p:nvSpPr>
        <p:spPr>
          <a:xfrm>
            <a:off x="15701896" y="11501392"/>
            <a:ext cx="2334293" cy="1877437"/>
          </a:xfrm>
          <a:prstGeom prst="rect">
            <a:avLst/>
          </a:prstGeom>
          <a:noFill/>
        </p:spPr>
        <p:txBody>
          <a:bodyPr wrap="none" rtlCol="0">
            <a:spAutoFit/>
          </a:bodyPr>
          <a:lstStyle/>
          <a:p>
            <a:pPr algn="ctr"/>
            <a:r>
              <a:rPr lang="en-GB" sz="11600" dirty="0" smtClean="0">
                <a:latin typeface="Arial" pitchFamily="34" charset="0"/>
                <a:cs typeface="Arial" pitchFamily="34" charset="0"/>
              </a:rPr>
              <a:t>6%</a:t>
            </a:r>
            <a:endParaRPr lang="en-GB" sz="11600" dirty="0">
              <a:latin typeface="Arial" pitchFamily="34" charset="0"/>
              <a:cs typeface="Arial" pitchFamily="34" charset="0"/>
            </a:endParaRPr>
          </a:p>
        </p:txBody>
      </p:sp>
      <p:sp>
        <p:nvSpPr>
          <p:cNvPr id="17" name="TextBox 16"/>
          <p:cNvSpPr txBox="1"/>
          <p:nvPr/>
        </p:nvSpPr>
        <p:spPr>
          <a:xfrm>
            <a:off x="22988572" y="31003966"/>
            <a:ext cx="18785913" cy="1877437"/>
          </a:xfrm>
          <a:prstGeom prst="rect">
            <a:avLst/>
          </a:prstGeom>
          <a:noFill/>
        </p:spPr>
        <p:txBody>
          <a:bodyPr wrap="none" rtlCol="0">
            <a:spAutoFit/>
          </a:bodyPr>
          <a:lstStyle/>
          <a:p>
            <a:pPr algn="ctr"/>
            <a:r>
              <a:rPr lang="en-GB" sz="11600" dirty="0" smtClean="0">
                <a:latin typeface="Arial" pitchFamily="34" charset="0"/>
                <a:cs typeface="Arial" pitchFamily="34" charset="0"/>
              </a:rPr>
              <a:t>Stimulus luminance contrast</a:t>
            </a:r>
            <a:endParaRPr lang="en-GB" sz="11600" dirty="0">
              <a:latin typeface="Arial" pitchFamily="34" charset="0"/>
              <a:cs typeface="Arial" pitchFamily="34" charset="0"/>
            </a:endParaRPr>
          </a:p>
        </p:txBody>
      </p:sp>
      <p:sp>
        <p:nvSpPr>
          <p:cNvPr id="18" name="TextBox 17"/>
          <p:cNvSpPr txBox="1"/>
          <p:nvPr/>
        </p:nvSpPr>
        <p:spPr>
          <a:xfrm>
            <a:off x="34762064" y="11501392"/>
            <a:ext cx="3161443" cy="1877437"/>
          </a:xfrm>
          <a:prstGeom prst="rect">
            <a:avLst/>
          </a:prstGeom>
          <a:noFill/>
        </p:spPr>
        <p:txBody>
          <a:bodyPr wrap="none" rtlCol="0">
            <a:spAutoFit/>
          </a:bodyPr>
          <a:lstStyle/>
          <a:p>
            <a:pPr algn="ctr"/>
            <a:r>
              <a:rPr lang="en-GB" sz="11600" dirty="0" smtClean="0">
                <a:latin typeface="Arial" pitchFamily="34" charset="0"/>
                <a:cs typeface="Arial" pitchFamily="34" charset="0"/>
              </a:rPr>
              <a:t>25%</a:t>
            </a:r>
            <a:endParaRPr lang="en-GB" sz="11600" dirty="0">
              <a:latin typeface="Arial" pitchFamily="34" charset="0"/>
              <a:cs typeface="Arial" pitchFamily="34" charset="0"/>
            </a:endParaRPr>
          </a:p>
        </p:txBody>
      </p:sp>
      <p:sp>
        <p:nvSpPr>
          <p:cNvPr id="19" name="TextBox 18"/>
          <p:cNvSpPr txBox="1"/>
          <p:nvPr/>
        </p:nvSpPr>
        <p:spPr>
          <a:xfrm>
            <a:off x="44705724" y="11501392"/>
            <a:ext cx="3988592" cy="1877437"/>
          </a:xfrm>
          <a:prstGeom prst="rect">
            <a:avLst/>
          </a:prstGeom>
          <a:noFill/>
        </p:spPr>
        <p:txBody>
          <a:bodyPr wrap="none" rtlCol="0">
            <a:spAutoFit/>
          </a:bodyPr>
          <a:lstStyle/>
          <a:p>
            <a:pPr algn="ctr"/>
            <a:r>
              <a:rPr lang="en-GB" sz="11600" dirty="0" smtClean="0">
                <a:latin typeface="Arial" pitchFamily="34" charset="0"/>
                <a:cs typeface="Arial" pitchFamily="34" charset="0"/>
              </a:rPr>
              <a:t>100%</a:t>
            </a:r>
            <a:endParaRPr lang="en-GB" sz="11600" dirty="0">
              <a:latin typeface="Arial" pitchFamily="34" charset="0"/>
              <a:cs typeface="Arial" pitchFamily="34" charset="0"/>
            </a:endParaRPr>
          </a:p>
        </p:txBody>
      </p:sp>
      <p:cxnSp>
        <p:nvCxnSpPr>
          <p:cNvPr id="21" name="Straight Arrow Connector 20"/>
          <p:cNvCxnSpPr/>
          <p:nvPr/>
        </p:nvCxnSpPr>
        <p:spPr>
          <a:xfrm>
            <a:off x="17202094" y="30575338"/>
            <a:ext cx="31075530" cy="1588"/>
          </a:xfrm>
          <a:prstGeom prst="straightConnector1">
            <a:avLst/>
          </a:prstGeom>
          <a:ln w="152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818405" y="11501392"/>
            <a:ext cx="3161443" cy="1877437"/>
          </a:xfrm>
          <a:prstGeom prst="rect">
            <a:avLst/>
          </a:prstGeom>
          <a:noFill/>
        </p:spPr>
        <p:txBody>
          <a:bodyPr wrap="none" rtlCol="0">
            <a:spAutoFit/>
          </a:bodyPr>
          <a:lstStyle/>
          <a:p>
            <a:pPr algn="ctr"/>
            <a:r>
              <a:rPr lang="en-GB" sz="11600" dirty="0" smtClean="0">
                <a:latin typeface="Arial" pitchFamily="34" charset="0"/>
                <a:cs typeface="Arial" pitchFamily="34" charset="0"/>
              </a:rPr>
              <a:t>12%</a:t>
            </a:r>
            <a:endParaRPr lang="en-GB" sz="11600" dirty="0">
              <a:latin typeface="Arial" pitchFamily="34" charset="0"/>
              <a:cs typeface="Arial" pitchFamily="34" charset="0"/>
            </a:endParaRPr>
          </a:p>
        </p:txBody>
      </p:sp>
      <p:sp>
        <p:nvSpPr>
          <p:cNvPr id="24" name="TextBox 23"/>
          <p:cNvSpPr txBox="1"/>
          <p:nvPr/>
        </p:nvSpPr>
        <p:spPr>
          <a:xfrm rot="16200000">
            <a:off x="-146017" y="20471208"/>
            <a:ext cx="3243452" cy="1877437"/>
          </a:xfrm>
          <a:prstGeom prst="rect">
            <a:avLst/>
          </a:prstGeom>
          <a:noFill/>
        </p:spPr>
        <p:txBody>
          <a:bodyPr wrap="none" rtlCol="0">
            <a:spAutoFit/>
          </a:bodyPr>
          <a:lstStyle/>
          <a:p>
            <a:pPr algn="ctr"/>
            <a:r>
              <a:rPr lang="en-GB" sz="11600" dirty="0" smtClean="0">
                <a:latin typeface="Arial" pitchFamily="34" charset="0"/>
                <a:cs typeface="Arial" pitchFamily="34" charset="0"/>
              </a:rPr>
              <a:t>Task</a:t>
            </a:r>
            <a:endParaRPr lang="en-GB" sz="11600" dirty="0">
              <a:latin typeface="Arial" pitchFamily="34" charset="0"/>
              <a:cs typeface="Arial" pitchFamily="34" charset="0"/>
            </a:endParaRPr>
          </a:p>
        </p:txBody>
      </p:sp>
      <p:cxnSp>
        <p:nvCxnSpPr>
          <p:cNvPr id="25" name="Straight Arrow Connector 24"/>
          <p:cNvCxnSpPr/>
          <p:nvPr/>
        </p:nvCxnSpPr>
        <p:spPr>
          <a:xfrm rot="5400000" flipH="1" flipV="1">
            <a:off x="-5514396" y="21144728"/>
            <a:ext cx="16716492" cy="1588"/>
          </a:xfrm>
          <a:prstGeom prst="straightConnector1">
            <a:avLst/>
          </a:prstGeom>
          <a:ln w="1524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we going to measure?</a:t>
            </a:r>
            <a:endParaRPr lang="en-GB" dirty="0"/>
          </a:p>
        </p:txBody>
      </p:sp>
      <p:sp>
        <p:nvSpPr>
          <p:cNvPr id="3" name="Content Placeholder 2"/>
          <p:cNvSpPr>
            <a:spLocks noGrp="1"/>
          </p:cNvSpPr>
          <p:nvPr>
            <p:ph idx="1"/>
          </p:nvPr>
        </p:nvSpPr>
        <p:spPr/>
        <p:txBody>
          <a:bodyPr/>
          <a:lstStyle/>
          <a:p>
            <a:endParaRPr lang="en-GB"/>
          </a:p>
        </p:txBody>
      </p:sp>
      <p:pic>
        <p:nvPicPr>
          <p:cNvPr id="4" name="Picture 2" descr="Z:\groups\Projects\P1174\NBR_code_repository\eye_blink_analysis\FinalFigureCode\Figure1\Figure1_v9.png"/>
          <p:cNvPicPr>
            <a:picLocks noChangeAspect="1" noChangeArrowheads="1"/>
          </p:cNvPicPr>
          <p:nvPr/>
        </p:nvPicPr>
        <p:blipFill>
          <a:blip r:embed="rId2" cstate="print"/>
          <a:srcRect l="3664" r="59792" b="40620"/>
          <a:stretch>
            <a:fillRect/>
          </a:stretch>
        </p:blipFill>
        <p:spPr bwMode="auto">
          <a:xfrm>
            <a:off x="11201302" y="6715046"/>
            <a:ext cx="27789382" cy="2855924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29703744" y="6214980"/>
            <a:ext cx="18886404" cy="18269948"/>
            <a:chOff x="357158" y="1214422"/>
            <a:chExt cx="5286412" cy="5500726"/>
          </a:xfrm>
        </p:grpSpPr>
        <p:pic>
          <p:nvPicPr>
            <p:cNvPr id="6" name="Picture 2"/>
            <p:cNvPicPr>
              <a:picLocks noChangeAspect="1" noChangeArrowheads="1"/>
            </p:cNvPicPr>
            <p:nvPr/>
          </p:nvPicPr>
          <p:blipFill>
            <a:blip r:embed="rId3" cstate="print"/>
            <a:srcRect/>
            <a:stretch>
              <a:fillRect/>
            </a:stretch>
          </p:blipFill>
          <p:spPr bwMode="auto">
            <a:xfrm rot="20714378">
              <a:off x="847728" y="2572542"/>
              <a:ext cx="4652966" cy="4142606"/>
            </a:xfrm>
            <a:prstGeom prst="rect">
              <a:avLst/>
            </a:prstGeom>
            <a:noFill/>
            <a:ln w="9525">
              <a:noFill/>
              <a:miter lim="800000"/>
              <a:headEnd/>
              <a:tailEnd/>
            </a:ln>
            <a:effectLst/>
          </p:spPr>
        </p:pic>
        <p:pic>
          <p:nvPicPr>
            <p:cNvPr id="7" name="Picture 79" descr="Cortical_organisation"/>
            <p:cNvPicPr>
              <a:picLocks noChangeAspect="1" noChangeArrowheads="1"/>
            </p:cNvPicPr>
            <p:nvPr/>
          </p:nvPicPr>
          <p:blipFill>
            <a:blip r:embed="rId4" cstate="print">
              <a:clrChange>
                <a:clrFrom>
                  <a:srgbClr val="FFFFFF"/>
                </a:clrFrom>
                <a:clrTo>
                  <a:srgbClr val="FFFFFF">
                    <a:alpha val="0"/>
                  </a:srgbClr>
                </a:clrTo>
              </a:clrChange>
            </a:blip>
            <a:srcRect r="58822" b="51086"/>
            <a:stretch>
              <a:fillRect/>
            </a:stretch>
          </p:blipFill>
          <p:spPr bwMode="auto">
            <a:xfrm>
              <a:off x="357158" y="1214422"/>
              <a:ext cx="2153062" cy="1712216"/>
            </a:xfrm>
            <a:prstGeom prst="rect">
              <a:avLst/>
            </a:prstGeom>
            <a:noFill/>
            <a:ln w="9525">
              <a:noFill/>
              <a:miter lim="800000"/>
              <a:headEnd/>
              <a:tailEnd/>
            </a:ln>
          </p:spPr>
        </p:pic>
        <p:cxnSp>
          <p:nvCxnSpPr>
            <p:cNvPr id="9" name="Straight Connector 8"/>
            <p:cNvCxnSpPr/>
            <p:nvPr/>
          </p:nvCxnSpPr>
          <p:spPr>
            <a:xfrm rot="16200000" flipH="1">
              <a:off x="-571536" y="4000504"/>
              <a:ext cx="3214710" cy="107157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42976" y="2071678"/>
              <a:ext cx="2928958" cy="28575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10"/>
            <p:cNvGrpSpPr/>
            <p:nvPr/>
          </p:nvGrpSpPr>
          <p:grpSpPr>
            <a:xfrm>
              <a:off x="1663700" y="4507927"/>
              <a:ext cx="1341843" cy="1753173"/>
              <a:chOff x="1663700" y="4507927"/>
              <a:chExt cx="1341843" cy="1753173"/>
            </a:xfrm>
          </p:grpSpPr>
          <p:sp>
            <p:nvSpPr>
              <p:cNvPr id="12" name="Freeform 11"/>
              <p:cNvSpPr/>
              <p:nvPr/>
            </p:nvSpPr>
            <p:spPr>
              <a:xfrm>
                <a:off x="1663700" y="4507927"/>
                <a:ext cx="610939" cy="1707155"/>
              </a:xfrm>
              <a:custGeom>
                <a:avLst/>
                <a:gdLst>
                  <a:gd name="connsiteX0" fmla="*/ 177800 w 610939"/>
                  <a:gd name="connsiteY0" fmla="*/ 1707155 h 1707155"/>
                  <a:gd name="connsiteX1" fmla="*/ 152400 w 610939"/>
                  <a:gd name="connsiteY1" fmla="*/ 1656355 h 1707155"/>
                  <a:gd name="connsiteX2" fmla="*/ 12700 w 610939"/>
                  <a:gd name="connsiteY2" fmla="*/ 1415055 h 1707155"/>
                  <a:gd name="connsiteX3" fmla="*/ 0 w 610939"/>
                  <a:gd name="connsiteY3" fmla="*/ 1364255 h 1707155"/>
                  <a:gd name="connsiteX4" fmla="*/ 25400 w 610939"/>
                  <a:gd name="connsiteY4" fmla="*/ 1097555 h 1707155"/>
                  <a:gd name="connsiteX5" fmla="*/ 38100 w 610939"/>
                  <a:gd name="connsiteY5" fmla="*/ 1059455 h 1707155"/>
                  <a:gd name="connsiteX6" fmla="*/ 63500 w 610939"/>
                  <a:gd name="connsiteY6" fmla="*/ 970555 h 1707155"/>
                  <a:gd name="connsiteX7" fmla="*/ 88900 w 610939"/>
                  <a:gd name="connsiteY7" fmla="*/ 932455 h 1707155"/>
                  <a:gd name="connsiteX8" fmla="*/ 101600 w 610939"/>
                  <a:gd name="connsiteY8" fmla="*/ 894355 h 1707155"/>
                  <a:gd name="connsiteX9" fmla="*/ 190500 w 610939"/>
                  <a:gd name="connsiteY9" fmla="*/ 780055 h 1707155"/>
                  <a:gd name="connsiteX10" fmla="*/ 215900 w 610939"/>
                  <a:gd name="connsiteY10" fmla="*/ 741955 h 1707155"/>
                  <a:gd name="connsiteX11" fmla="*/ 254000 w 610939"/>
                  <a:gd name="connsiteY11" fmla="*/ 703855 h 1707155"/>
                  <a:gd name="connsiteX12" fmla="*/ 279400 w 610939"/>
                  <a:gd name="connsiteY12" fmla="*/ 665755 h 1707155"/>
                  <a:gd name="connsiteX13" fmla="*/ 317500 w 610939"/>
                  <a:gd name="connsiteY13" fmla="*/ 627655 h 1707155"/>
                  <a:gd name="connsiteX14" fmla="*/ 368300 w 610939"/>
                  <a:gd name="connsiteY14" fmla="*/ 551455 h 1707155"/>
                  <a:gd name="connsiteX15" fmla="*/ 457200 w 610939"/>
                  <a:gd name="connsiteY15" fmla="*/ 437155 h 1707155"/>
                  <a:gd name="connsiteX16" fmla="*/ 482600 w 610939"/>
                  <a:gd name="connsiteY16" fmla="*/ 399055 h 1707155"/>
                  <a:gd name="connsiteX17" fmla="*/ 508000 w 610939"/>
                  <a:gd name="connsiteY17" fmla="*/ 360955 h 1707155"/>
                  <a:gd name="connsiteX18" fmla="*/ 546100 w 610939"/>
                  <a:gd name="connsiteY18" fmla="*/ 246655 h 1707155"/>
                  <a:gd name="connsiteX19" fmla="*/ 558800 w 610939"/>
                  <a:gd name="connsiteY19" fmla="*/ 208555 h 1707155"/>
                  <a:gd name="connsiteX20" fmla="*/ 571500 w 610939"/>
                  <a:gd name="connsiteY20" fmla="*/ 170455 h 1707155"/>
                  <a:gd name="connsiteX21" fmla="*/ 584200 w 610939"/>
                  <a:gd name="connsiteY21" fmla="*/ 119655 h 1707155"/>
                  <a:gd name="connsiteX22" fmla="*/ 596900 w 610939"/>
                  <a:gd name="connsiteY22" fmla="*/ 56155 h 1707155"/>
                  <a:gd name="connsiteX23" fmla="*/ 609600 w 610939"/>
                  <a:gd name="connsiteY23" fmla="*/ 5355 h 170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0939" h="1707155">
                    <a:moveTo>
                      <a:pt x="177800" y="1707155"/>
                    </a:moveTo>
                    <a:cubicBezTo>
                      <a:pt x="169333" y="1690222"/>
                      <a:pt x="161716" y="1672837"/>
                      <a:pt x="152400" y="1656355"/>
                    </a:cubicBezTo>
                    <a:cubicBezTo>
                      <a:pt x="106668" y="1575444"/>
                      <a:pt x="55691" y="1497455"/>
                      <a:pt x="12700" y="1415055"/>
                    </a:cubicBezTo>
                    <a:cubicBezTo>
                      <a:pt x="4626" y="1399580"/>
                      <a:pt x="4233" y="1381188"/>
                      <a:pt x="0" y="1364255"/>
                    </a:cubicBezTo>
                    <a:cubicBezTo>
                      <a:pt x="3697" y="1319896"/>
                      <a:pt x="16235" y="1152543"/>
                      <a:pt x="25400" y="1097555"/>
                    </a:cubicBezTo>
                    <a:cubicBezTo>
                      <a:pt x="27601" y="1084350"/>
                      <a:pt x="34422" y="1072327"/>
                      <a:pt x="38100" y="1059455"/>
                    </a:cubicBezTo>
                    <a:cubicBezTo>
                      <a:pt x="43525" y="1040466"/>
                      <a:pt x="53350" y="990855"/>
                      <a:pt x="63500" y="970555"/>
                    </a:cubicBezTo>
                    <a:cubicBezTo>
                      <a:pt x="70326" y="956903"/>
                      <a:pt x="82074" y="946107"/>
                      <a:pt x="88900" y="932455"/>
                    </a:cubicBezTo>
                    <a:cubicBezTo>
                      <a:pt x="94887" y="920481"/>
                      <a:pt x="95099" y="906057"/>
                      <a:pt x="101600" y="894355"/>
                    </a:cubicBezTo>
                    <a:cubicBezTo>
                      <a:pt x="165797" y="778801"/>
                      <a:pt x="128794" y="854103"/>
                      <a:pt x="190500" y="780055"/>
                    </a:cubicBezTo>
                    <a:cubicBezTo>
                      <a:pt x="200271" y="768329"/>
                      <a:pt x="206129" y="753681"/>
                      <a:pt x="215900" y="741955"/>
                    </a:cubicBezTo>
                    <a:cubicBezTo>
                      <a:pt x="227398" y="728157"/>
                      <a:pt x="242502" y="717653"/>
                      <a:pt x="254000" y="703855"/>
                    </a:cubicBezTo>
                    <a:cubicBezTo>
                      <a:pt x="263771" y="692129"/>
                      <a:pt x="269629" y="677481"/>
                      <a:pt x="279400" y="665755"/>
                    </a:cubicBezTo>
                    <a:cubicBezTo>
                      <a:pt x="290898" y="651957"/>
                      <a:pt x="306473" y="641832"/>
                      <a:pt x="317500" y="627655"/>
                    </a:cubicBezTo>
                    <a:cubicBezTo>
                      <a:pt x="336242" y="603558"/>
                      <a:pt x="346714" y="573041"/>
                      <a:pt x="368300" y="551455"/>
                    </a:cubicBezTo>
                    <a:cubicBezTo>
                      <a:pt x="427986" y="491769"/>
                      <a:pt x="396437" y="528299"/>
                      <a:pt x="457200" y="437155"/>
                    </a:cubicBezTo>
                    <a:lnTo>
                      <a:pt x="482600" y="399055"/>
                    </a:lnTo>
                    <a:cubicBezTo>
                      <a:pt x="491067" y="386355"/>
                      <a:pt x="503173" y="375435"/>
                      <a:pt x="508000" y="360955"/>
                    </a:cubicBezTo>
                    <a:lnTo>
                      <a:pt x="546100" y="246655"/>
                    </a:lnTo>
                    <a:lnTo>
                      <a:pt x="558800" y="208555"/>
                    </a:lnTo>
                    <a:cubicBezTo>
                      <a:pt x="563033" y="195855"/>
                      <a:pt x="568253" y="183442"/>
                      <a:pt x="571500" y="170455"/>
                    </a:cubicBezTo>
                    <a:cubicBezTo>
                      <a:pt x="575733" y="153522"/>
                      <a:pt x="580414" y="136694"/>
                      <a:pt x="584200" y="119655"/>
                    </a:cubicBezTo>
                    <a:cubicBezTo>
                      <a:pt x="588883" y="98583"/>
                      <a:pt x="591665" y="77096"/>
                      <a:pt x="596900" y="56155"/>
                    </a:cubicBezTo>
                    <a:cubicBezTo>
                      <a:pt x="610939" y="0"/>
                      <a:pt x="609600" y="35881"/>
                      <a:pt x="609600" y="5355"/>
                    </a:cubicBezTo>
                  </a:path>
                </a:pathLst>
              </a:custGeom>
              <a:ln w="508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Freeform 12"/>
              <p:cNvSpPr/>
              <p:nvPr/>
            </p:nvSpPr>
            <p:spPr>
              <a:xfrm>
                <a:off x="1866900" y="5076773"/>
                <a:ext cx="1138643" cy="1184327"/>
              </a:xfrm>
              <a:custGeom>
                <a:avLst/>
                <a:gdLst>
                  <a:gd name="connsiteX0" fmla="*/ 1130300 w 1138643"/>
                  <a:gd name="connsiteY0" fmla="*/ 15927 h 1184327"/>
                  <a:gd name="connsiteX1" fmla="*/ 990600 w 1138643"/>
                  <a:gd name="connsiteY1" fmla="*/ 282627 h 1184327"/>
                  <a:gd name="connsiteX2" fmla="*/ 965200 w 1138643"/>
                  <a:gd name="connsiteY2" fmla="*/ 320727 h 1184327"/>
                  <a:gd name="connsiteX3" fmla="*/ 952500 w 1138643"/>
                  <a:gd name="connsiteY3" fmla="*/ 358827 h 1184327"/>
                  <a:gd name="connsiteX4" fmla="*/ 901700 w 1138643"/>
                  <a:gd name="connsiteY4" fmla="*/ 435027 h 1184327"/>
                  <a:gd name="connsiteX5" fmla="*/ 889000 w 1138643"/>
                  <a:gd name="connsiteY5" fmla="*/ 473127 h 1184327"/>
                  <a:gd name="connsiteX6" fmla="*/ 838200 w 1138643"/>
                  <a:gd name="connsiteY6" fmla="*/ 536627 h 1184327"/>
                  <a:gd name="connsiteX7" fmla="*/ 787400 w 1138643"/>
                  <a:gd name="connsiteY7" fmla="*/ 612827 h 1184327"/>
                  <a:gd name="connsiteX8" fmla="*/ 749300 w 1138643"/>
                  <a:gd name="connsiteY8" fmla="*/ 650927 h 1184327"/>
                  <a:gd name="connsiteX9" fmla="*/ 647700 w 1138643"/>
                  <a:gd name="connsiteY9" fmla="*/ 777927 h 1184327"/>
                  <a:gd name="connsiteX10" fmla="*/ 546100 w 1138643"/>
                  <a:gd name="connsiteY10" fmla="*/ 841427 h 1184327"/>
                  <a:gd name="connsiteX11" fmla="*/ 495300 w 1138643"/>
                  <a:gd name="connsiteY11" fmla="*/ 892227 h 1184327"/>
                  <a:gd name="connsiteX12" fmla="*/ 457200 w 1138643"/>
                  <a:gd name="connsiteY12" fmla="*/ 904927 h 1184327"/>
                  <a:gd name="connsiteX13" fmla="*/ 381000 w 1138643"/>
                  <a:gd name="connsiteY13" fmla="*/ 955727 h 1184327"/>
                  <a:gd name="connsiteX14" fmla="*/ 304800 w 1138643"/>
                  <a:gd name="connsiteY14" fmla="*/ 981127 h 1184327"/>
                  <a:gd name="connsiteX15" fmla="*/ 266700 w 1138643"/>
                  <a:gd name="connsiteY15" fmla="*/ 1006527 h 1184327"/>
                  <a:gd name="connsiteX16" fmla="*/ 190500 w 1138643"/>
                  <a:gd name="connsiteY16" fmla="*/ 1031927 h 1184327"/>
                  <a:gd name="connsiteX17" fmla="*/ 152400 w 1138643"/>
                  <a:gd name="connsiteY17" fmla="*/ 1070027 h 1184327"/>
                  <a:gd name="connsiteX18" fmla="*/ 76200 w 1138643"/>
                  <a:gd name="connsiteY18" fmla="*/ 1120827 h 1184327"/>
                  <a:gd name="connsiteX19" fmla="*/ 38100 w 1138643"/>
                  <a:gd name="connsiteY19" fmla="*/ 1158927 h 1184327"/>
                  <a:gd name="connsiteX20" fmla="*/ 0 w 1138643"/>
                  <a:gd name="connsiteY20" fmla="*/ 1184327 h 118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8643" h="1184327">
                    <a:moveTo>
                      <a:pt x="1130300" y="15927"/>
                    </a:moveTo>
                    <a:cubicBezTo>
                      <a:pt x="1052820" y="132147"/>
                      <a:pt x="1138643" y="0"/>
                      <a:pt x="990600" y="282627"/>
                    </a:cubicBezTo>
                    <a:cubicBezTo>
                      <a:pt x="983518" y="296148"/>
                      <a:pt x="972026" y="307075"/>
                      <a:pt x="965200" y="320727"/>
                    </a:cubicBezTo>
                    <a:cubicBezTo>
                      <a:pt x="959213" y="332701"/>
                      <a:pt x="959001" y="347125"/>
                      <a:pt x="952500" y="358827"/>
                    </a:cubicBezTo>
                    <a:cubicBezTo>
                      <a:pt x="937675" y="385512"/>
                      <a:pt x="911353" y="406067"/>
                      <a:pt x="901700" y="435027"/>
                    </a:cubicBezTo>
                    <a:cubicBezTo>
                      <a:pt x="897467" y="447727"/>
                      <a:pt x="896095" y="461775"/>
                      <a:pt x="889000" y="473127"/>
                    </a:cubicBezTo>
                    <a:cubicBezTo>
                      <a:pt x="874634" y="496113"/>
                      <a:pt x="854143" y="514705"/>
                      <a:pt x="838200" y="536627"/>
                    </a:cubicBezTo>
                    <a:cubicBezTo>
                      <a:pt x="820245" y="561315"/>
                      <a:pt x="808986" y="591241"/>
                      <a:pt x="787400" y="612827"/>
                    </a:cubicBezTo>
                    <a:cubicBezTo>
                      <a:pt x="774700" y="625527"/>
                      <a:pt x="760327" y="636750"/>
                      <a:pt x="749300" y="650927"/>
                    </a:cubicBezTo>
                    <a:cubicBezTo>
                      <a:pt x="702644" y="710913"/>
                      <a:pt x="706414" y="733891"/>
                      <a:pt x="647700" y="777927"/>
                    </a:cubicBezTo>
                    <a:cubicBezTo>
                      <a:pt x="615750" y="801889"/>
                      <a:pt x="574340" y="813187"/>
                      <a:pt x="546100" y="841427"/>
                    </a:cubicBezTo>
                    <a:cubicBezTo>
                      <a:pt x="529167" y="858360"/>
                      <a:pt x="514787" y="878308"/>
                      <a:pt x="495300" y="892227"/>
                    </a:cubicBezTo>
                    <a:cubicBezTo>
                      <a:pt x="484407" y="900008"/>
                      <a:pt x="468902" y="898426"/>
                      <a:pt x="457200" y="904927"/>
                    </a:cubicBezTo>
                    <a:cubicBezTo>
                      <a:pt x="430515" y="919752"/>
                      <a:pt x="409960" y="946074"/>
                      <a:pt x="381000" y="955727"/>
                    </a:cubicBezTo>
                    <a:cubicBezTo>
                      <a:pt x="355600" y="964194"/>
                      <a:pt x="329266" y="970253"/>
                      <a:pt x="304800" y="981127"/>
                    </a:cubicBezTo>
                    <a:cubicBezTo>
                      <a:pt x="290852" y="987326"/>
                      <a:pt x="280648" y="1000328"/>
                      <a:pt x="266700" y="1006527"/>
                    </a:cubicBezTo>
                    <a:cubicBezTo>
                      <a:pt x="242234" y="1017401"/>
                      <a:pt x="190500" y="1031927"/>
                      <a:pt x="190500" y="1031927"/>
                    </a:cubicBezTo>
                    <a:cubicBezTo>
                      <a:pt x="177800" y="1044627"/>
                      <a:pt x="166577" y="1059000"/>
                      <a:pt x="152400" y="1070027"/>
                    </a:cubicBezTo>
                    <a:cubicBezTo>
                      <a:pt x="128303" y="1088769"/>
                      <a:pt x="97786" y="1099241"/>
                      <a:pt x="76200" y="1120827"/>
                    </a:cubicBezTo>
                    <a:cubicBezTo>
                      <a:pt x="63500" y="1133527"/>
                      <a:pt x="51898" y="1147429"/>
                      <a:pt x="38100" y="1158927"/>
                    </a:cubicBezTo>
                    <a:cubicBezTo>
                      <a:pt x="26374" y="1168698"/>
                      <a:pt x="0" y="1184327"/>
                      <a:pt x="0" y="1184327"/>
                    </a:cubicBezTo>
                  </a:path>
                </a:pathLst>
              </a:custGeom>
              <a:ln w="50800" cap="rnd">
                <a:solidFill>
                  <a:schemeClr val="tx1"/>
                </a:solidFill>
                <a:prstDash val="sysDot"/>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14" name="Picture 13" descr="response_phase_stimulus_in_visual_field.png"/>
            <p:cNvPicPr>
              <a:picLocks noChangeAspect="1"/>
            </p:cNvPicPr>
            <p:nvPr/>
          </p:nvPicPr>
          <p:blipFill>
            <a:blip r:embed="rId5" cstate="print"/>
            <a:srcRect t="6165" r="62500" b="13698"/>
            <a:stretch>
              <a:fillRect/>
            </a:stretch>
          </p:blipFill>
          <p:spPr>
            <a:xfrm>
              <a:off x="4643438" y="1357298"/>
              <a:ext cx="1000132" cy="1083476"/>
            </a:xfrm>
            <a:prstGeom prst="rect">
              <a:avLst/>
            </a:prstGeom>
          </p:spPr>
        </p:pic>
      </p:grpSp>
      <p:sp>
        <p:nvSpPr>
          <p:cNvPr id="24" name="Content Placeholder 2"/>
          <p:cNvSpPr>
            <a:spLocks noGrp="1"/>
          </p:cNvSpPr>
          <p:nvPr>
            <p:ph idx="1"/>
          </p:nvPr>
        </p:nvSpPr>
        <p:spPr>
          <a:xfrm>
            <a:off x="2431886" y="27335199"/>
            <a:ext cx="44805594" cy="6353251"/>
          </a:xfrm>
        </p:spPr>
        <p:txBody>
          <a:bodyPr>
            <a:noAutofit/>
          </a:bodyPr>
          <a:lstStyle/>
          <a:p>
            <a:r>
              <a:rPr lang="en-GB" sz="10000" b="0" dirty="0" smtClean="0"/>
              <a:t>LGN: anatomical landmarks in proton-density MRI </a:t>
            </a:r>
            <a:r>
              <a:rPr lang="en-GB" sz="10000" b="0" baseline="30000" dirty="0" smtClean="0"/>
              <a:t>Fujita et al., 2002</a:t>
            </a:r>
          </a:p>
          <a:p>
            <a:r>
              <a:rPr lang="en-GB" sz="10000" b="0" dirty="0" smtClean="0"/>
              <a:t>V5: anatomical landmarks in T1-weighted MRI </a:t>
            </a:r>
            <a:r>
              <a:rPr lang="en-GB" sz="10000" b="0" baseline="30000" dirty="0" err="1" smtClean="0"/>
              <a:t>Dumoulin</a:t>
            </a:r>
            <a:r>
              <a:rPr lang="en-GB" sz="10000" b="0" baseline="30000" dirty="0" smtClean="0"/>
              <a:t> et al., 2000</a:t>
            </a:r>
          </a:p>
          <a:p>
            <a:r>
              <a:rPr lang="en-GB" sz="10000" dirty="0" smtClean="0"/>
              <a:t>V1: retinotopic mapping</a:t>
            </a:r>
            <a:r>
              <a:rPr lang="en-GB" sz="10000" baseline="30000" dirty="0" smtClean="0"/>
              <a:t> </a:t>
            </a:r>
            <a:r>
              <a:rPr lang="en-GB" sz="10000" baseline="30000" dirty="0" err="1" smtClean="0"/>
              <a:t>DeYoe</a:t>
            </a:r>
            <a:r>
              <a:rPr lang="en-GB" sz="10000" baseline="30000" dirty="0" smtClean="0"/>
              <a:t>, Engel, </a:t>
            </a:r>
            <a:r>
              <a:rPr lang="en-GB" sz="10000" baseline="30000" dirty="0" err="1" smtClean="0"/>
              <a:t>Sereno</a:t>
            </a:r>
            <a:r>
              <a:rPr lang="en-GB" sz="10000" baseline="30000" dirty="0" smtClean="0"/>
              <a:t>, </a:t>
            </a:r>
            <a:r>
              <a:rPr lang="en-GB" sz="10000" baseline="30000" dirty="0" err="1" smtClean="0"/>
              <a:t>Wandell</a:t>
            </a:r>
            <a:r>
              <a:rPr lang="en-GB" sz="10000" baseline="30000" dirty="0" smtClean="0"/>
              <a:t> et al. 1995-</a:t>
            </a:r>
          </a:p>
        </p:txBody>
      </p:sp>
      <p:pic>
        <p:nvPicPr>
          <p:cNvPr id="25" name="Picture 9"/>
          <p:cNvPicPr>
            <a:picLocks noChangeAspect="1" noChangeArrowheads="1"/>
          </p:cNvPicPr>
          <p:nvPr/>
        </p:nvPicPr>
        <p:blipFill>
          <a:blip r:embed="rId6" cstate="print"/>
          <a:srcRect l="40031"/>
          <a:stretch>
            <a:fillRect/>
          </a:stretch>
        </p:blipFill>
        <p:spPr bwMode="auto">
          <a:xfrm>
            <a:off x="12201434" y="6072104"/>
            <a:ext cx="16526122" cy="18417215"/>
          </a:xfrm>
          <a:prstGeom prst="rect">
            <a:avLst/>
          </a:prstGeom>
          <a:noFill/>
          <a:ln w="9525">
            <a:noFill/>
            <a:miter lim="800000"/>
            <a:headEnd/>
            <a:tailEnd/>
          </a:ln>
        </p:spPr>
      </p:pic>
      <p:pic>
        <p:nvPicPr>
          <p:cNvPr id="26" name="Picture 9"/>
          <p:cNvPicPr>
            <a:picLocks noChangeAspect="1" noChangeArrowheads="1"/>
          </p:cNvPicPr>
          <p:nvPr/>
        </p:nvPicPr>
        <p:blipFill>
          <a:blip r:embed="rId6" cstate="print"/>
          <a:srcRect l="2673" r="57020"/>
          <a:stretch>
            <a:fillRect/>
          </a:stretch>
        </p:blipFill>
        <p:spPr bwMode="auto">
          <a:xfrm>
            <a:off x="1093713" y="6072109"/>
            <a:ext cx="11107721" cy="18417215"/>
          </a:xfrm>
          <a:prstGeom prst="rect">
            <a:avLst/>
          </a:prstGeom>
          <a:noFill/>
          <a:ln w="9525">
            <a:noFill/>
            <a:miter lim="800000"/>
            <a:headEnd/>
            <a:tailEnd/>
          </a:ln>
        </p:spPr>
      </p:pic>
      <p:sp>
        <p:nvSpPr>
          <p:cNvPr id="27" name="TextBox 26"/>
          <p:cNvSpPr txBox="1"/>
          <p:nvPr/>
        </p:nvSpPr>
        <p:spPr>
          <a:xfrm>
            <a:off x="10926687" y="6500554"/>
            <a:ext cx="2549493" cy="1991314"/>
          </a:xfrm>
          <a:prstGeom prst="rect">
            <a:avLst/>
          </a:prstGeom>
          <a:solidFill>
            <a:srgbClr val="000000"/>
          </a:solidFill>
        </p:spPr>
        <p:txBody>
          <a:bodyPr wrap="square" lIns="493776" tIns="246888" rIns="493776" bIns="246888" rtlCol="0">
            <a:spAutoFit/>
          </a:bodyPr>
          <a:lstStyle/>
          <a:p>
            <a:endParaRPr lang="en-US" dirty="0"/>
          </a:p>
        </p:txBody>
      </p:sp>
      <p:sp>
        <p:nvSpPr>
          <p:cNvPr id="28" name="TextBox 27"/>
          <p:cNvSpPr txBox="1"/>
          <p:nvPr/>
        </p:nvSpPr>
        <p:spPr>
          <a:xfrm>
            <a:off x="10926687" y="10673459"/>
            <a:ext cx="2549493" cy="1991314"/>
          </a:xfrm>
          <a:prstGeom prst="rect">
            <a:avLst/>
          </a:prstGeom>
          <a:solidFill>
            <a:srgbClr val="000000"/>
          </a:solidFill>
        </p:spPr>
        <p:txBody>
          <a:bodyPr wrap="square" lIns="493776" tIns="246888" rIns="493776" bIns="246888" rtlCol="0">
            <a:spAutoFit/>
          </a:bodyPr>
          <a:lstStyle/>
          <a:p>
            <a:endParaRPr lang="en-US" dirty="0"/>
          </a:p>
        </p:txBody>
      </p:sp>
      <p:sp>
        <p:nvSpPr>
          <p:cNvPr id="29" name="TextBox 28"/>
          <p:cNvSpPr txBox="1"/>
          <p:nvPr/>
        </p:nvSpPr>
        <p:spPr>
          <a:xfrm>
            <a:off x="10984298" y="15673264"/>
            <a:ext cx="2549493" cy="1991314"/>
          </a:xfrm>
          <a:prstGeom prst="rect">
            <a:avLst/>
          </a:prstGeom>
          <a:solidFill>
            <a:srgbClr val="000000"/>
          </a:solidFill>
        </p:spPr>
        <p:txBody>
          <a:bodyPr wrap="square" lIns="493776" tIns="246888" rIns="493776" bIns="246888" rtlCol="0">
            <a:spAutoFit/>
          </a:bodyPr>
          <a:lstStyle/>
          <a:p>
            <a:endParaRPr lang="en-US" dirty="0"/>
          </a:p>
        </p:txBody>
      </p:sp>
      <p:sp>
        <p:nvSpPr>
          <p:cNvPr id="30" name="TextBox 29"/>
          <p:cNvSpPr txBox="1"/>
          <p:nvPr/>
        </p:nvSpPr>
        <p:spPr>
          <a:xfrm>
            <a:off x="10926687" y="18465330"/>
            <a:ext cx="2549493" cy="1991314"/>
          </a:xfrm>
          <a:prstGeom prst="rect">
            <a:avLst/>
          </a:prstGeom>
          <a:solidFill>
            <a:srgbClr val="000000"/>
          </a:solidFill>
        </p:spPr>
        <p:txBody>
          <a:bodyPr wrap="square" lIns="493776" tIns="246888" rIns="493776" bIns="246888" rtlCol="0">
            <a:spAutoFit/>
          </a:bodyPr>
          <a:lstStyle/>
          <a:p>
            <a:endParaRPr lang="en-US" dirty="0"/>
          </a:p>
        </p:txBody>
      </p:sp>
      <p:pic>
        <p:nvPicPr>
          <p:cNvPr id="21" name="Picture 9"/>
          <p:cNvPicPr>
            <a:picLocks noChangeAspect="1" noChangeArrowheads="1"/>
          </p:cNvPicPr>
          <p:nvPr/>
        </p:nvPicPr>
        <p:blipFill>
          <a:blip r:embed="rId6" cstate="print"/>
          <a:srcRect l="14865" t="34064" r="69460" b="53464"/>
          <a:stretch>
            <a:fillRect/>
          </a:stretch>
        </p:blipFill>
        <p:spPr bwMode="auto">
          <a:xfrm>
            <a:off x="0" y="5714914"/>
            <a:ext cx="50406300" cy="26803350"/>
          </a:xfrm>
          <a:prstGeom prst="rect">
            <a:avLst/>
          </a:prstGeom>
          <a:noFill/>
          <a:ln w="9525">
            <a:noFill/>
            <a:miter lim="800000"/>
            <a:headEnd/>
            <a:tailEnd/>
          </a:ln>
        </p:spPr>
      </p:pic>
      <p:pic>
        <p:nvPicPr>
          <p:cNvPr id="22" name="Picture 2" descr="Representative coronal proton density weighted lateral geniculate nucleus (LGN) images in control #C3 (A) and glaucoma subjects with lowest (B, #G1) average (C, #G6) and highest (D, #G2) LGN heights. The arrows indicate right and left LGNs. Calibration bar indicates 50 mm with 10 mm intervals."/>
          <p:cNvPicPr>
            <a:picLocks noChangeAspect="1" noChangeArrowheads="1"/>
          </p:cNvPicPr>
          <p:nvPr/>
        </p:nvPicPr>
        <p:blipFill>
          <a:blip r:embed="rId7" cstate="print"/>
          <a:srcRect r="52491" b="53222"/>
          <a:stretch>
            <a:fillRect/>
          </a:stretch>
        </p:blipFill>
        <p:spPr bwMode="auto">
          <a:xfrm>
            <a:off x="1128544" y="5500599"/>
            <a:ext cx="48849128" cy="30589231"/>
          </a:xfrm>
          <a:prstGeom prst="rect">
            <a:avLst/>
          </a:prstGeom>
          <a:noFill/>
        </p:spPr>
      </p:pic>
      <p:sp>
        <p:nvSpPr>
          <p:cNvPr id="23" name="Title 1"/>
          <p:cNvSpPr>
            <a:spLocks noGrp="1"/>
          </p:cNvSpPr>
          <p:nvPr>
            <p:ph type="title"/>
          </p:nvPr>
        </p:nvSpPr>
        <p:spPr>
          <a:xfrm>
            <a:off x="2520315" y="1441850"/>
            <a:ext cx="45365670" cy="4630254"/>
          </a:xfrm>
        </p:spPr>
        <p:txBody>
          <a:bodyPr>
            <a:normAutofit/>
          </a:bodyPr>
          <a:lstStyle/>
          <a:p>
            <a:r>
              <a:rPr lang="en-GB" dirty="0" smtClean="0"/>
              <a:t>Defining regions of interest</a:t>
            </a:r>
            <a:endParaRPr lang="en-GB" dirty="0"/>
          </a:p>
        </p:txBody>
      </p:sp>
    </p:spTree>
    <p:extLst>
      <p:ext uri="{BB962C8B-B14F-4D97-AF65-F5344CB8AC3E}">
        <p14:creationId xmlns:p14="http://schemas.microsoft.com/office/powerpoint/2010/main" xmlns="" val="27892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Methods: </a:t>
            </a:r>
            <a:br>
              <a:rPr lang="en-GB" dirty="0" smtClean="0"/>
            </a:br>
            <a:r>
              <a:rPr lang="en-GB" sz="12800" dirty="0" smtClean="0"/>
              <a:t>the effect of task and contrast on BOLD responses</a:t>
            </a:r>
            <a:endParaRPr lang="en-GB" sz="12800" dirty="0"/>
          </a:p>
        </p:txBody>
      </p:sp>
      <p:sp>
        <p:nvSpPr>
          <p:cNvPr id="3" name="Content Placeholder 2"/>
          <p:cNvSpPr>
            <a:spLocks noGrp="1"/>
          </p:cNvSpPr>
          <p:nvPr>
            <p:ph idx="1"/>
          </p:nvPr>
        </p:nvSpPr>
        <p:spPr/>
        <p:txBody>
          <a:bodyPr>
            <a:normAutofit/>
          </a:bodyPr>
          <a:lstStyle/>
          <a:p>
            <a:r>
              <a:rPr lang="en-GB" dirty="0" smtClean="0"/>
              <a:t>8 participants, normal vision</a:t>
            </a:r>
          </a:p>
          <a:p>
            <a:r>
              <a:rPr lang="en-GB" dirty="0" smtClean="0"/>
              <a:t>Eight experiments ( 4 x 2 design):</a:t>
            </a:r>
          </a:p>
          <a:p>
            <a:pPr lvl="1"/>
            <a:r>
              <a:rPr lang="en-GB" dirty="0" smtClean="0"/>
              <a:t>Four scans in a single session at the same contrast / task combination</a:t>
            </a:r>
          </a:p>
          <a:p>
            <a:pPr lvl="1"/>
            <a:r>
              <a:rPr lang="en-GB" dirty="0" smtClean="0"/>
              <a:t>Additional sessions for retinotopic mapping</a:t>
            </a:r>
          </a:p>
          <a:p>
            <a:r>
              <a:rPr lang="en-GB" dirty="0" smtClean="0"/>
              <a:t>Paradigm</a:t>
            </a:r>
          </a:p>
          <a:p>
            <a:pPr lvl="1"/>
            <a:r>
              <a:rPr lang="en-GB" dirty="0" smtClean="0"/>
              <a:t>Block design with 8 cycles of 16s on / off</a:t>
            </a:r>
          </a:p>
          <a:p>
            <a:pPr lvl="1"/>
            <a:r>
              <a:rPr lang="en-GB" dirty="0" smtClean="0"/>
              <a:t>Repetition time (TR) of 2s, 25 slices at 1.5 x 1.5 x 2.4 mm</a:t>
            </a:r>
            <a:r>
              <a:rPr lang="en-GB" baseline="30000" dirty="0" smtClean="0"/>
              <a:t>3</a:t>
            </a:r>
          </a:p>
          <a:p>
            <a:r>
              <a:rPr lang="en-GB" dirty="0" smtClean="0"/>
              <a:t>ROI analysis</a:t>
            </a:r>
          </a:p>
          <a:p>
            <a:pPr lvl="1"/>
            <a:r>
              <a:rPr lang="en-GB" dirty="0" smtClean="0"/>
              <a:t>Independently localised anatomical ROIs used to extract time series data for assessment by standard general linear modelling techniques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9129600" y="23360100"/>
            <a:ext cx="30226421" cy="10520654"/>
            <a:chOff x="8657839" y="21115337"/>
            <a:chExt cx="30226421" cy="10520654"/>
          </a:xfrm>
        </p:grpSpPr>
        <p:pic>
          <p:nvPicPr>
            <p:cNvPr id="8" name="Picture 7" descr="ipsi_v1_foveal_task.png"/>
            <p:cNvPicPr>
              <a:picLocks noChangeAspect="1"/>
            </p:cNvPicPr>
            <p:nvPr/>
          </p:nvPicPr>
          <p:blipFill>
            <a:blip r:embed="rId3" cstate="print"/>
            <a:srcRect b="312"/>
            <a:stretch>
              <a:fillRect/>
            </a:stretch>
          </p:blipFill>
          <p:spPr>
            <a:xfrm>
              <a:off x="27945299" y="22064002"/>
              <a:ext cx="10938961" cy="9571989"/>
            </a:xfrm>
            <a:prstGeom prst="rect">
              <a:avLst/>
            </a:prstGeom>
          </p:spPr>
        </p:pic>
        <p:pic>
          <p:nvPicPr>
            <p:cNvPr id="11" name="Picture 10" descr="contra_v1_foveal_task.png"/>
            <p:cNvPicPr>
              <a:picLocks noChangeAspect="1"/>
            </p:cNvPicPr>
            <p:nvPr/>
          </p:nvPicPr>
          <p:blipFill>
            <a:blip r:embed="rId4" cstate="print"/>
            <a:stretch>
              <a:fillRect/>
            </a:stretch>
          </p:blipFill>
          <p:spPr>
            <a:xfrm>
              <a:off x="8657839" y="21115337"/>
              <a:ext cx="10938840" cy="10520654"/>
            </a:xfrm>
            <a:prstGeom prst="rect">
              <a:avLst/>
            </a:prstGeom>
          </p:spPr>
        </p:pic>
        <p:sp>
          <p:nvSpPr>
            <p:cNvPr id="22" name="Rectangle 21"/>
            <p:cNvSpPr/>
            <p:nvPr/>
          </p:nvSpPr>
          <p:spPr>
            <a:xfrm>
              <a:off x="20980532" y="26057293"/>
              <a:ext cx="5464766" cy="2160591"/>
            </a:xfrm>
            <a:prstGeom prst="rect">
              <a:avLst/>
            </a:prstGeom>
          </p:spPr>
          <p:txBody>
            <a:bodyPr wrap="none" lIns="493776" tIns="246888" rIns="493776" bIns="246888">
              <a:spAutoFit/>
            </a:bodyPr>
            <a:lstStyle/>
            <a:p>
              <a:pPr algn="ctr" defTabSz="6223635" eaLnBrk="0" hangingPunct="0"/>
              <a:r>
                <a:rPr lang="en-GB" sz="10800" dirty="0" smtClean="0">
                  <a:solidFill>
                    <a:schemeClr val="tx1">
                      <a:lumMod val="95000"/>
                      <a:lumOff val="5000"/>
                    </a:schemeClr>
                  </a:solidFill>
                  <a:latin typeface="Arial" pitchFamily="34" charset="0"/>
                  <a:cs typeface="Arial" pitchFamily="34" charset="0"/>
                </a:rPr>
                <a:t>Central</a:t>
              </a:r>
              <a:endParaRPr lang="en-GB" sz="10800" dirty="0">
                <a:solidFill>
                  <a:schemeClr val="tx1">
                    <a:lumMod val="95000"/>
                    <a:lumOff val="5000"/>
                  </a:schemeClr>
                </a:solidFill>
                <a:latin typeface="Arial" pitchFamily="34" charset="0"/>
                <a:cs typeface="Arial" pitchFamily="34" charset="0"/>
              </a:endParaRPr>
            </a:p>
          </p:txBody>
        </p:sp>
      </p:grpSp>
      <p:sp>
        <p:nvSpPr>
          <p:cNvPr id="4" name="Title 1"/>
          <p:cNvSpPr txBox="1">
            <a:spLocks/>
          </p:cNvSpPr>
          <p:nvPr/>
        </p:nvSpPr>
        <p:spPr>
          <a:xfrm>
            <a:off x="-111964721" y="-25631773"/>
            <a:ext cx="34465897" cy="4389866"/>
          </a:xfrm>
          <a:prstGeom prst="rect">
            <a:avLst/>
          </a:prstGeom>
        </p:spPr>
        <p:txBody>
          <a:bodyPr vert="horz" lIns="493776" tIns="246888" rIns="493776" bIns="246888" rtlCol="0" anchor="ctr">
            <a:normAutofit/>
          </a:bodyPr>
          <a:lstStyle/>
          <a:p>
            <a:pPr marL="0" marR="0" lvl="0" indent="0" algn="ctr" defTabSz="4937760" rtl="0" eaLnBrk="1" fontAlgn="auto" latinLnBrk="0" hangingPunct="1">
              <a:lnSpc>
                <a:spcPct val="100000"/>
              </a:lnSpc>
              <a:spcBef>
                <a:spcPct val="0"/>
              </a:spcBef>
              <a:spcAft>
                <a:spcPts val="0"/>
              </a:spcAft>
              <a:buClrTx/>
              <a:buSzTx/>
              <a:buFontTx/>
              <a:buNone/>
              <a:tabLst/>
              <a:defRPr/>
            </a:pPr>
            <a:r>
              <a:rPr kumimoji="0" lang="en-GB" sz="16500" b="0" i="0" u="none" strike="noStrike" kern="1200" cap="none" spc="0" normalizeH="0" baseline="0" noProof="0" smtClean="0">
                <a:ln>
                  <a:noFill/>
                </a:ln>
                <a:solidFill>
                  <a:srgbClr val="0000FF"/>
                </a:solidFill>
                <a:effectLst/>
                <a:uLnTx/>
                <a:uFillTx/>
                <a:latin typeface="Arial" pitchFamily="34" charset="0"/>
                <a:ea typeface="+mj-ea"/>
                <a:cs typeface="Arial" pitchFamily="34" charset="0"/>
              </a:rPr>
              <a:t>Activation in early visual cortex</a:t>
            </a:r>
            <a:endParaRPr kumimoji="0" lang="en-GB" sz="16500" b="0" i="0" u="none" strike="noStrike" kern="1200" cap="none" spc="0" normalizeH="0" baseline="0" noProof="0" dirty="0">
              <a:ln>
                <a:noFill/>
              </a:ln>
              <a:solidFill>
                <a:srgbClr val="0000FF"/>
              </a:solidFill>
              <a:effectLst/>
              <a:uLnTx/>
              <a:uFillTx/>
              <a:latin typeface="Arial" pitchFamily="34" charset="0"/>
              <a:ea typeface="+mj-ea"/>
              <a:cs typeface="Arial" pitchFamily="34" charset="0"/>
            </a:endParaRPr>
          </a:p>
        </p:txBody>
      </p:sp>
      <p:grpSp>
        <p:nvGrpSpPr>
          <p:cNvPr id="24" name="Group 23"/>
          <p:cNvGrpSpPr/>
          <p:nvPr/>
        </p:nvGrpSpPr>
        <p:grpSpPr>
          <a:xfrm>
            <a:off x="811289" y="10215508"/>
            <a:ext cx="48395029" cy="12506395"/>
            <a:chOff x="436240" y="4350864"/>
            <a:chExt cx="48395029" cy="12506395"/>
          </a:xfrm>
        </p:grpSpPr>
        <p:pic>
          <p:nvPicPr>
            <p:cNvPr id="10" name="Picture 9" descr="ipsi_v1_stimulus_related_task.png"/>
            <p:cNvPicPr>
              <a:picLocks noChangeAspect="1"/>
            </p:cNvPicPr>
            <p:nvPr/>
          </p:nvPicPr>
          <p:blipFill>
            <a:blip r:embed="rId5" cstate="print">
              <a:clrChange>
                <a:clrFrom>
                  <a:srgbClr val="FFFFFF"/>
                </a:clrFrom>
                <a:clrTo>
                  <a:srgbClr val="FFFFFF">
                    <a:alpha val="0"/>
                  </a:srgbClr>
                </a:clrTo>
              </a:clrChange>
            </a:blip>
            <a:stretch>
              <a:fillRect/>
            </a:stretch>
          </p:blipFill>
          <p:spPr>
            <a:xfrm>
              <a:off x="27945420" y="5554634"/>
              <a:ext cx="10938840" cy="10271903"/>
            </a:xfrm>
            <a:prstGeom prst="rect">
              <a:avLst/>
            </a:prstGeom>
          </p:spPr>
        </p:pic>
        <p:pic>
          <p:nvPicPr>
            <p:cNvPr id="13" name="Picture 12" descr="contra_v1_stimulus_related_task.png"/>
            <p:cNvPicPr>
              <a:picLocks noChangeAspect="1"/>
            </p:cNvPicPr>
            <p:nvPr/>
          </p:nvPicPr>
          <p:blipFill>
            <a:blip r:embed="rId6" cstate="print"/>
            <a:stretch>
              <a:fillRect/>
            </a:stretch>
          </p:blipFill>
          <p:spPr>
            <a:xfrm>
              <a:off x="8657839" y="5864342"/>
              <a:ext cx="11648089" cy="10992917"/>
            </a:xfrm>
            <a:prstGeom prst="rect">
              <a:avLst/>
            </a:prstGeom>
          </p:spPr>
        </p:pic>
        <p:pic>
          <p:nvPicPr>
            <p:cNvPr id="14" name="Picture 79" descr="Cortical_organisation"/>
            <p:cNvPicPr>
              <a:picLocks noChangeAspect="1" noChangeArrowheads="1"/>
            </p:cNvPicPr>
            <p:nvPr/>
          </p:nvPicPr>
          <p:blipFill>
            <a:blip r:embed="rId7" cstate="print">
              <a:clrChange>
                <a:clrFrom>
                  <a:srgbClr val="FFFFFF"/>
                </a:clrFrom>
                <a:clrTo>
                  <a:srgbClr val="FFFFFF">
                    <a:alpha val="0"/>
                  </a:srgbClr>
                </a:clrTo>
              </a:clrChange>
            </a:blip>
            <a:srcRect r="58822" b="51086"/>
            <a:stretch>
              <a:fillRect/>
            </a:stretch>
          </p:blipFill>
          <p:spPr bwMode="auto">
            <a:xfrm>
              <a:off x="436240" y="4350864"/>
              <a:ext cx="8023824" cy="6603975"/>
            </a:xfrm>
            <a:prstGeom prst="rect">
              <a:avLst/>
            </a:prstGeom>
            <a:noFill/>
            <a:ln w="9525">
              <a:noFill/>
              <a:miter lim="800000"/>
              <a:headEnd/>
              <a:tailEnd/>
            </a:ln>
          </p:spPr>
        </p:pic>
        <p:cxnSp>
          <p:nvCxnSpPr>
            <p:cNvPr id="15" name="Straight Connector 14"/>
            <p:cNvCxnSpPr/>
            <p:nvPr/>
          </p:nvCxnSpPr>
          <p:spPr>
            <a:xfrm>
              <a:off x="2619686" y="10323873"/>
              <a:ext cx="6868316" cy="550266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16347" y="7756765"/>
              <a:ext cx="9304389" cy="76043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79" descr="Cortical_organisation"/>
            <p:cNvPicPr>
              <a:picLocks noChangeAspect="1" noChangeArrowheads="1"/>
            </p:cNvPicPr>
            <p:nvPr/>
          </p:nvPicPr>
          <p:blipFill>
            <a:blip r:embed="rId8" cstate="print">
              <a:clrChange>
                <a:clrFrom>
                  <a:srgbClr val="FFFFFF"/>
                </a:clrFrom>
                <a:clrTo>
                  <a:srgbClr val="FFFFFF">
                    <a:alpha val="0"/>
                  </a:srgbClr>
                </a:clrTo>
              </a:clrChange>
            </a:blip>
            <a:srcRect r="58822" b="51086"/>
            <a:stretch>
              <a:fillRect/>
            </a:stretch>
          </p:blipFill>
          <p:spPr bwMode="auto">
            <a:xfrm flipH="1">
              <a:off x="41130262" y="4350867"/>
              <a:ext cx="7701007" cy="6245920"/>
            </a:xfrm>
            <a:prstGeom prst="rect">
              <a:avLst/>
            </a:prstGeom>
            <a:solidFill>
              <a:schemeClr val="bg1"/>
            </a:solidFill>
            <a:ln w="9525">
              <a:noFill/>
              <a:miter lim="800000"/>
              <a:headEnd/>
              <a:tailEnd/>
            </a:ln>
          </p:spPr>
        </p:pic>
        <p:cxnSp>
          <p:nvCxnSpPr>
            <p:cNvPr id="18" name="Straight Connector 17"/>
            <p:cNvCxnSpPr/>
            <p:nvPr/>
          </p:nvCxnSpPr>
          <p:spPr>
            <a:xfrm flipV="1">
              <a:off x="37501984" y="7756765"/>
              <a:ext cx="8665948" cy="110921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8296677" y="10274092"/>
              <a:ext cx="9896856" cy="489897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0327309" y="8999361"/>
              <a:ext cx="6771213" cy="3822585"/>
            </a:xfrm>
            <a:prstGeom prst="rect">
              <a:avLst/>
            </a:prstGeom>
          </p:spPr>
          <p:txBody>
            <a:bodyPr wrap="none" lIns="493776" tIns="246888" rIns="493776" bIns="246888">
              <a:spAutoFit/>
            </a:bodyPr>
            <a:lstStyle/>
            <a:p>
              <a:pPr algn="ctr" defTabSz="6223635" eaLnBrk="0" hangingPunct="0"/>
              <a:r>
                <a:rPr lang="en-GB" sz="10800" dirty="0">
                  <a:solidFill>
                    <a:schemeClr val="tx1">
                      <a:lumMod val="95000"/>
                      <a:lumOff val="5000"/>
                    </a:schemeClr>
                  </a:solidFill>
                  <a:latin typeface="Arial" pitchFamily="34" charset="0"/>
                  <a:cs typeface="Arial" pitchFamily="34" charset="0"/>
                </a:rPr>
                <a:t>Stimulus-</a:t>
              </a:r>
            </a:p>
            <a:p>
              <a:pPr algn="ctr" defTabSz="6223635" eaLnBrk="0" hangingPunct="0"/>
              <a:r>
                <a:rPr lang="en-GB" sz="10800" dirty="0">
                  <a:solidFill>
                    <a:schemeClr val="tx1">
                      <a:lumMod val="95000"/>
                      <a:lumOff val="5000"/>
                    </a:schemeClr>
                  </a:solidFill>
                  <a:latin typeface="Arial" pitchFamily="34" charset="0"/>
                  <a:cs typeface="Arial" pitchFamily="34" charset="0"/>
                </a:rPr>
                <a:t>related</a:t>
              </a:r>
            </a:p>
          </p:txBody>
        </p:sp>
      </p:grpSp>
      <p:sp>
        <p:nvSpPr>
          <p:cNvPr id="2" name="Title 1"/>
          <p:cNvSpPr>
            <a:spLocks noGrp="1"/>
          </p:cNvSpPr>
          <p:nvPr>
            <p:ph type="title"/>
          </p:nvPr>
        </p:nvSpPr>
        <p:spPr/>
        <p:txBody>
          <a:bodyPr/>
          <a:lstStyle/>
          <a:p>
            <a:r>
              <a:rPr lang="en-GB" dirty="0" smtClean="0"/>
              <a:t>Does it work? BOLD signals in V1</a:t>
            </a:r>
            <a:endParaRPr lang="en-GB" dirty="0"/>
          </a:p>
        </p:txBody>
      </p:sp>
      <p:sp>
        <p:nvSpPr>
          <p:cNvPr id="27" name="Rectangle 26"/>
          <p:cNvSpPr/>
          <p:nvPr/>
        </p:nvSpPr>
        <p:spPr>
          <a:xfrm>
            <a:off x="5343386" y="6429294"/>
            <a:ext cx="12019444" cy="2329869"/>
          </a:xfrm>
          <a:prstGeom prst="rect">
            <a:avLst/>
          </a:prstGeom>
        </p:spPr>
        <p:txBody>
          <a:bodyPr wrap="none" lIns="493776" tIns="246888" rIns="493776" bIns="246888">
            <a:spAutoFit/>
          </a:bodyPr>
          <a:lstStyle/>
          <a:p>
            <a:pPr algn="ctr" defTabSz="6223635" eaLnBrk="0" hangingPunct="0"/>
            <a:r>
              <a:rPr lang="en-GB" sz="11900" dirty="0">
                <a:solidFill>
                  <a:schemeClr val="tx1">
                    <a:lumMod val="95000"/>
                    <a:lumOff val="5000"/>
                  </a:schemeClr>
                </a:solidFill>
                <a:latin typeface="Arial" pitchFamily="34" charset="0"/>
                <a:cs typeface="Arial" pitchFamily="34" charset="0"/>
              </a:rPr>
              <a:t>Contralateral V1</a:t>
            </a:r>
          </a:p>
        </p:txBody>
      </p:sp>
      <p:sp>
        <p:nvSpPr>
          <p:cNvPr id="28" name="Rectangle 27"/>
          <p:cNvSpPr/>
          <p:nvPr/>
        </p:nvSpPr>
        <p:spPr>
          <a:xfrm>
            <a:off x="32989892" y="6357856"/>
            <a:ext cx="9815316" cy="2329869"/>
          </a:xfrm>
          <a:prstGeom prst="rect">
            <a:avLst/>
          </a:prstGeom>
        </p:spPr>
        <p:txBody>
          <a:bodyPr wrap="none" lIns="493776" tIns="246888" rIns="493776" bIns="246888">
            <a:spAutoFit/>
          </a:bodyPr>
          <a:lstStyle/>
          <a:p>
            <a:pPr algn="ctr" defTabSz="6223635" eaLnBrk="0" hangingPunct="0"/>
            <a:r>
              <a:rPr lang="en-GB" sz="11900" dirty="0">
                <a:solidFill>
                  <a:schemeClr val="tx1">
                    <a:lumMod val="95000"/>
                    <a:lumOff val="5000"/>
                  </a:schemeClr>
                </a:solidFill>
                <a:latin typeface="Arial" pitchFamily="34" charset="0"/>
                <a:cs typeface="Arial" pitchFamily="34" charset="0"/>
              </a:rPr>
              <a:t>Ipsilateral V1</a:t>
            </a:r>
          </a:p>
        </p:txBody>
      </p:sp>
      <p:pic>
        <p:nvPicPr>
          <p:cNvPr id="29" name="Picture 2" descr="Z:\groups\Projects\P1174\NBR_code_repository\eye_blink_analysis\FinalFigureCode\Figure1\Stim_schematic.png"/>
          <p:cNvPicPr>
            <a:picLocks noChangeAspect="1" noChangeArrowheads="1"/>
          </p:cNvPicPr>
          <p:nvPr/>
        </p:nvPicPr>
        <p:blipFill>
          <a:blip r:embed="rId9" cstate="print"/>
          <a:srcRect/>
          <a:stretch>
            <a:fillRect/>
          </a:stretch>
        </p:blipFill>
        <p:spPr bwMode="auto">
          <a:xfrm rot="10800000">
            <a:off x="21059746" y="6445277"/>
            <a:ext cx="6478743" cy="46989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time series artefact?</a:t>
            </a:r>
            <a:endParaRPr lang="en-GB" dirty="0"/>
          </a:p>
        </p:txBody>
      </p:sp>
      <p:pic>
        <p:nvPicPr>
          <p:cNvPr id="5" name="Picture 2" descr="Z:\groups\Projects\P1174\NBR_code_repository\eye_blink_analysis\FinalFigureCode\Figure_indiv_blink_profile\Figure_V1.png"/>
          <p:cNvPicPr>
            <a:picLocks noChangeAspect="1" noChangeArrowheads="1"/>
          </p:cNvPicPr>
          <p:nvPr/>
        </p:nvPicPr>
        <p:blipFill>
          <a:blip r:embed="rId2" cstate="print"/>
          <a:srcRect l="66933" b="69440"/>
          <a:stretch>
            <a:fillRect/>
          </a:stretch>
        </p:blipFill>
        <p:spPr bwMode="auto">
          <a:xfrm>
            <a:off x="6343517" y="6500732"/>
            <a:ext cx="40818847" cy="23860292"/>
          </a:xfrm>
          <a:prstGeom prst="rect">
            <a:avLst/>
          </a:prstGeom>
          <a:noFill/>
        </p:spPr>
      </p:pic>
      <p:sp>
        <p:nvSpPr>
          <p:cNvPr id="6" name="Rectangle 5"/>
          <p:cNvSpPr/>
          <p:nvPr/>
        </p:nvSpPr>
        <p:spPr>
          <a:xfrm>
            <a:off x="5557700" y="6857922"/>
            <a:ext cx="6500858" cy="6858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16059086" y="19573886"/>
            <a:ext cx="23574540" cy="1588"/>
          </a:xfrm>
          <a:prstGeom prst="line">
            <a:avLst/>
          </a:prstGeom>
          <a:ln w="1524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8988044" y="31432594"/>
            <a:ext cx="21502838" cy="1588"/>
          </a:xfrm>
          <a:prstGeom prst="line">
            <a:avLst/>
          </a:prstGeom>
          <a:ln w="152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488902" y="32004098"/>
            <a:ext cx="4077911" cy="2231380"/>
          </a:xfrm>
          <a:prstGeom prst="rect">
            <a:avLst/>
          </a:prstGeom>
          <a:noFill/>
        </p:spPr>
        <p:txBody>
          <a:bodyPr wrap="none" rtlCol="0">
            <a:spAutoFit/>
          </a:bodyPr>
          <a:lstStyle/>
          <a:p>
            <a:r>
              <a:rPr lang="en-GB" sz="13900" dirty="0" smtClean="0">
                <a:latin typeface="Arial" pitchFamily="34" charset="0"/>
                <a:cs typeface="Arial" pitchFamily="34" charset="0"/>
              </a:rPr>
              <a:t>Time</a:t>
            </a:r>
            <a:endParaRPr lang="en-GB" sz="13900" dirty="0">
              <a:latin typeface="Arial" pitchFamily="34" charset="0"/>
              <a:cs typeface="Arial" pitchFamily="34" charset="0"/>
            </a:endParaRPr>
          </a:p>
        </p:txBody>
      </p:sp>
      <p:sp>
        <p:nvSpPr>
          <p:cNvPr id="11" name="TextBox 10"/>
          <p:cNvSpPr txBox="1"/>
          <p:nvPr/>
        </p:nvSpPr>
        <p:spPr>
          <a:xfrm>
            <a:off x="35204470" y="9572566"/>
            <a:ext cx="10485563" cy="2231380"/>
          </a:xfrm>
          <a:prstGeom prst="rect">
            <a:avLst/>
          </a:prstGeom>
          <a:noFill/>
        </p:spPr>
        <p:txBody>
          <a:bodyPr wrap="none" rtlCol="0">
            <a:spAutoFit/>
          </a:bodyPr>
          <a:lstStyle/>
          <a:p>
            <a:r>
              <a:rPr lang="en-GB" sz="13900" dirty="0" smtClean="0">
                <a:latin typeface="Arial" pitchFamily="34" charset="0"/>
                <a:cs typeface="Arial" pitchFamily="34" charset="0"/>
              </a:rPr>
              <a:t>Ipsilateral V1</a:t>
            </a:r>
            <a:endParaRPr lang="en-GB" sz="13900" dirty="0">
              <a:latin typeface="Arial" pitchFamily="34" charset="0"/>
              <a:cs typeface="Arial" pitchFamily="34" charset="0"/>
            </a:endParaRPr>
          </a:p>
        </p:txBody>
      </p:sp>
      <p:cxnSp>
        <p:nvCxnSpPr>
          <p:cNvPr id="13" name="Straight Arrow Connector 12"/>
          <p:cNvCxnSpPr/>
          <p:nvPr/>
        </p:nvCxnSpPr>
        <p:spPr>
          <a:xfrm rot="10800000" flipV="1">
            <a:off x="31775446" y="14930416"/>
            <a:ext cx="5214974" cy="2357454"/>
          </a:xfrm>
          <a:prstGeom prst="straightConnector1">
            <a:avLst/>
          </a:prstGeom>
          <a:ln w="152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 I hope to answer</a:t>
            </a:r>
            <a:endParaRPr lang="en-GB" dirty="0"/>
          </a:p>
        </p:txBody>
      </p:sp>
      <p:sp>
        <p:nvSpPr>
          <p:cNvPr id="3" name="Content Placeholder 2"/>
          <p:cNvSpPr>
            <a:spLocks noGrp="1"/>
          </p:cNvSpPr>
          <p:nvPr>
            <p:ph idx="1"/>
          </p:nvPr>
        </p:nvSpPr>
        <p:spPr>
          <a:xfrm>
            <a:off x="2520315" y="7072237"/>
            <a:ext cx="45365670" cy="16859368"/>
          </a:xfrm>
        </p:spPr>
        <p:txBody>
          <a:bodyPr>
            <a:normAutofit/>
          </a:bodyPr>
          <a:lstStyle/>
          <a:p>
            <a:r>
              <a:rPr lang="en-GB" dirty="0" smtClean="0"/>
              <a:t>Is there an fMRI signature of suppression?</a:t>
            </a:r>
          </a:p>
          <a:p>
            <a:r>
              <a:rPr lang="en-GB" dirty="0" smtClean="0"/>
              <a:t>Where is suppression observed in the human visual system? </a:t>
            </a:r>
            <a:endParaRPr lang="en-GB" dirty="0" smtClean="0">
              <a:solidFill>
                <a:schemeClr val="bg1">
                  <a:lumMod val="50000"/>
                </a:schemeClr>
              </a:solidFill>
            </a:endParaRPr>
          </a:p>
          <a:p>
            <a:r>
              <a:rPr lang="en-GB" dirty="0" smtClean="0"/>
              <a:t>Under what stimulus and task conditions is suppression observed? </a:t>
            </a:r>
            <a:endParaRPr lang="en-GB" dirty="0" smtClean="0">
              <a:solidFill>
                <a:schemeClr val="bg1">
                  <a:lumMod val="50000"/>
                </a:schemeClr>
              </a:solidFill>
            </a:endParaRPr>
          </a:p>
          <a:p>
            <a:r>
              <a:rPr lang="en-GB" dirty="0" smtClean="0"/>
              <a:t>Can we identify potential sources of suppression?</a:t>
            </a:r>
          </a:p>
        </p:txBody>
      </p:sp>
      <p:sp>
        <p:nvSpPr>
          <p:cNvPr id="8" name="Rectangle 7"/>
          <p:cNvSpPr/>
          <p:nvPr/>
        </p:nvSpPr>
        <p:spPr>
          <a:xfrm>
            <a:off x="9415352" y="26789124"/>
            <a:ext cx="33218670" cy="3785652"/>
          </a:xfrm>
          <a:prstGeom prst="rect">
            <a:avLst/>
          </a:prstGeom>
        </p:spPr>
        <p:txBody>
          <a:bodyPr wrap="square">
            <a:spAutoFit/>
          </a:bodyPr>
          <a:lstStyle/>
          <a:p>
            <a:pPr algn="ctr">
              <a:buNone/>
            </a:pPr>
            <a:r>
              <a:rPr lang="en-GB" sz="12000" i="1" dirty="0" smtClean="0">
                <a:solidFill>
                  <a:schemeClr val="bg1">
                    <a:lumMod val="50000"/>
                  </a:schemeClr>
                </a:solidFill>
                <a:latin typeface="Arial" pitchFamily="34" charset="0"/>
                <a:cs typeface="Arial" pitchFamily="34" charset="0"/>
              </a:rPr>
              <a:t>* Including full disclosure of a few caveats and </a:t>
            </a:r>
            <a:r>
              <a:rPr lang="en-GB" sz="12000" i="1" dirty="0" err="1" smtClean="0">
                <a:solidFill>
                  <a:schemeClr val="bg1">
                    <a:lumMod val="50000"/>
                  </a:schemeClr>
                </a:solidFill>
                <a:latin typeface="Arial" pitchFamily="34" charset="0"/>
                <a:cs typeface="Arial" pitchFamily="34" charset="0"/>
              </a:rPr>
              <a:t>gotchas</a:t>
            </a:r>
            <a:r>
              <a:rPr lang="en-GB" sz="12000" i="1" dirty="0" smtClean="0">
                <a:solidFill>
                  <a:schemeClr val="bg1">
                    <a:lumMod val="50000"/>
                  </a:schemeClr>
                </a:solidFill>
                <a:latin typeface="Arial" pitchFamily="34" charset="0"/>
                <a:cs typeface="Arial" pitchFamily="34" charset="0"/>
              </a:rPr>
              <a:t> along the way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Negative BOLD – what’s the blinking problem?</a:t>
            </a:r>
            <a:endParaRPr lang="en-GB" dirty="0"/>
          </a:p>
        </p:txBody>
      </p:sp>
      <p:grpSp>
        <p:nvGrpSpPr>
          <p:cNvPr id="3" name="Group 7"/>
          <p:cNvGrpSpPr/>
          <p:nvPr/>
        </p:nvGrpSpPr>
        <p:grpSpPr>
          <a:xfrm>
            <a:off x="2271552" y="6572170"/>
            <a:ext cx="45220254" cy="17430872"/>
            <a:chOff x="2271552" y="6572170"/>
            <a:chExt cx="45220254" cy="17430872"/>
          </a:xfrm>
        </p:grpSpPr>
        <p:pic>
          <p:nvPicPr>
            <p:cNvPr id="12290" name="Picture 2" descr="Z:\groups\Projects\P1174\NBR_code_repository\eye_blink_analysis\FinalFigureCode\Figure_indiv_blink_profile\Figure_V1.png"/>
            <p:cNvPicPr>
              <a:picLocks noChangeAspect="1" noChangeArrowheads="1"/>
            </p:cNvPicPr>
            <p:nvPr/>
          </p:nvPicPr>
          <p:blipFill>
            <a:blip r:embed="rId3" cstate="print"/>
            <a:srcRect b="50750"/>
            <a:stretch>
              <a:fillRect/>
            </a:stretch>
          </p:blipFill>
          <p:spPr bwMode="auto">
            <a:xfrm>
              <a:off x="2771618" y="7000798"/>
              <a:ext cx="44720188" cy="13930410"/>
            </a:xfrm>
            <a:prstGeom prst="rect">
              <a:avLst/>
            </a:prstGeom>
            <a:noFill/>
          </p:spPr>
        </p:pic>
        <p:sp>
          <p:nvSpPr>
            <p:cNvPr id="5" name="Rectangle 4"/>
            <p:cNvSpPr/>
            <p:nvPr/>
          </p:nvSpPr>
          <p:spPr>
            <a:xfrm>
              <a:off x="2271552" y="7215112"/>
              <a:ext cx="3000396" cy="285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271552" y="21145522"/>
              <a:ext cx="3000396" cy="285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1775446" y="6572170"/>
              <a:ext cx="3000396" cy="285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4057502" y="15644796"/>
            <a:ext cx="27503630" cy="2286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4418652" y="15787672"/>
            <a:ext cx="10787138" cy="2286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BlinksGroup.png"/>
          <p:cNvPicPr>
            <a:picLocks noChangeAspect="1"/>
          </p:cNvPicPr>
          <p:nvPr/>
        </p:nvPicPr>
        <p:blipFill>
          <a:blip r:embed="rId4" cstate="print"/>
          <a:srcRect r="44694"/>
          <a:stretch>
            <a:fillRect/>
          </a:stretch>
        </p:blipFill>
        <p:spPr>
          <a:xfrm>
            <a:off x="5271948" y="20645456"/>
            <a:ext cx="13430345" cy="15359044"/>
          </a:xfrm>
          <a:prstGeom prst="rect">
            <a:avLst/>
          </a:prstGeom>
        </p:spPr>
      </p:pic>
      <p:grpSp>
        <p:nvGrpSpPr>
          <p:cNvPr id="17" name="Group 16"/>
          <p:cNvGrpSpPr/>
          <p:nvPr/>
        </p:nvGrpSpPr>
        <p:grpSpPr>
          <a:xfrm>
            <a:off x="5343386" y="20431142"/>
            <a:ext cx="13430345" cy="15573358"/>
            <a:chOff x="15701896" y="20431142"/>
            <a:chExt cx="13430345" cy="15573358"/>
          </a:xfrm>
        </p:grpSpPr>
        <p:pic>
          <p:nvPicPr>
            <p:cNvPr id="16" name="Picture 15" descr="BlinksGroup.png"/>
            <p:cNvPicPr>
              <a:picLocks noChangeAspect="1"/>
            </p:cNvPicPr>
            <p:nvPr/>
          </p:nvPicPr>
          <p:blipFill>
            <a:blip r:embed="rId4" cstate="print"/>
            <a:srcRect r="44694"/>
            <a:stretch>
              <a:fillRect/>
            </a:stretch>
          </p:blipFill>
          <p:spPr>
            <a:xfrm>
              <a:off x="15701896" y="20645456"/>
              <a:ext cx="13430345" cy="15359044"/>
            </a:xfrm>
            <a:prstGeom prst="rect">
              <a:avLst/>
            </a:prstGeom>
          </p:spPr>
        </p:pic>
        <p:pic>
          <p:nvPicPr>
            <p:cNvPr id="15" name="Picture 14" descr="BlinksGroup2.png"/>
            <p:cNvPicPr>
              <a:picLocks noChangeAspect="1"/>
            </p:cNvPicPr>
            <p:nvPr/>
          </p:nvPicPr>
          <p:blipFill>
            <a:blip r:embed="rId5" cstate="print"/>
            <a:srcRect l="6472" r="47930" b="13488"/>
            <a:stretch>
              <a:fillRect/>
            </a:stretch>
          </p:blipFill>
          <p:spPr>
            <a:xfrm>
              <a:off x="17344970" y="20431142"/>
              <a:ext cx="11072890" cy="13287342"/>
            </a:xfrm>
            <a:prstGeom prst="rect">
              <a:avLst/>
            </a:prstGeom>
          </p:spPr>
        </p:pic>
      </p:grpSp>
      <p:sp>
        <p:nvSpPr>
          <p:cNvPr id="18" name="TextBox 17"/>
          <p:cNvSpPr txBox="1"/>
          <p:nvPr/>
        </p:nvSpPr>
        <p:spPr>
          <a:xfrm rot="16200000">
            <a:off x="-1761494" y="27250272"/>
            <a:ext cx="12389930" cy="1323439"/>
          </a:xfrm>
          <a:prstGeom prst="rect">
            <a:avLst/>
          </a:prstGeom>
          <a:noFill/>
        </p:spPr>
        <p:txBody>
          <a:bodyPr wrap="none" rtlCol="0">
            <a:spAutoFit/>
          </a:bodyPr>
          <a:lstStyle/>
          <a:p>
            <a:r>
              <a:rPr lang="en-GB" sz="8000" dirty="0" smtClean="0">
                <a:latin typeface="Arial" pitchFamily="34" charset="0"/>
                <a:cs typeface="Arial" pitchFamily="34" charset="0"/>
              </a:rPr>
              <a:t>Summed group blink count</a:t>
            </a:r>
            <a:endParaRPr lang="en-GB" sz="8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4.55164E-6 3.32687E-6 L 0.3252 0.00026 " pathEditMode="relative" rAng="0" ptsTypes="AA">
                                      <p:cBhvr>
                                        <p:cTn id="24" dur="2000" fill="hold"/>
                                        <p:tgtEl>
                                          <p:spTgt spid="17"/>
                                        </p:tgtEl>
                                        <p:attrNameLst>
                                          <p:attrName>ppt_x</p:attrName>
                                          <p:attrName>ppt_y</p:attrName>
                                        </p:attrNameLst>
                                      </p:cBhvr>
                                      <p:rCtr x="1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Modelling blink events in GLM analyses</a:t>
            </a:r>
            <a:endParaRPr lang="en-GB" dirty="0"/>
          </a:p>
        </p:txBody>
      </p:sp>
      <p:sp>
        <p:nvSpPr>
          <p:cNvPr id="3" name="Content Placeholder 2"/>
          <p:cNvSpPr>
            <a:spLocks noGrp="1"/>
          </p:cNvSpPr>
          <p:nvPr>
            <p:ph idx="1"/>
          </p:nvPr>
        </p:nvSpPr>
        <p:spPr>
          <a:xfrm>
            <a:off x="1628611" y="8572434"/>
            <a:ext cx="22431532" cy="23589925"/>
          </a:xfrm>
        </p:spPr>
        <p:txBody>
          <a:bodyPr/>
          <a:lstStyle/>
          <a:p>
            <a:r>
              <a:rPr lang="en-GB" dirty="0" smtClean="0"/>
              <a:t>Individual subject blink events convolved with HRF</a:t>
            </a:r>
          </a:p>
          <a:p>
            <a:endParaRPr lang="en-GB" dirty="0" smtClean="0"/>
          </a:p>
          <a:p>
            <a:r>
              <a:rPr lang="en-GB" dirty="0" smtClean="0"/>
              <a:t>Added to GLM design matrix as a regressor</a:t>
            </a:r>
          </a:p>
          <a:p>
            <a:endParaRPr lang="en-GB" dirty="0" smtClean="0"/>
          </a:p>
          <a:p>
            <a:r>
              <a:rPr lang="en-GB" dirty="0" smtClean="0"/>
              <a:t>Assess the effect by using hierarchical linear models:</a:t>
            </a:r>
          </a:p>
          <a:p>
            <a:pPr lvl="1"/>
            <a:r>
              <a:rPr lang="en-GB" dirty="0" smtClean="0"/>
              <a:t>Adding the blink significantly improves model fits</a:t>
            </a:r>
          </a:p>
        </p:txBody>
      </p:sp>
      <p:grpSp>
        <p:nvGrpSpPr>
          <p:cNvPr id="4" name="Group 8"/>
          <p:cNvGrpSpPr/>
          <p:nvPr/>
        </p:nvGrpSpPr>
        <p:grpSpPr>
          <a:xfrm>
            <a:off x="27346290" y="13287342"/>
            <a:ext cx="17859500" cy="20359830"/>
            <a:chOff x="22417068" y="13501656"/>
            <a:chExt cx="15344706" cy="17144994"/>
          </a:xfrm>
        </p:grpSpPr>
        <p:pic>
          <p:nvPicPr>
            <p:cNvPr id="6" name="Picture 2" descr="Z:\groups\Projects\P1174\NBR_code_repository\eye_blink_analysis\FinalFigureCode\Figure2\Figure2v8.png"/>
            <p:cNvPicPr>
              <a:picLocks noChangeAspect="1" noChangeArrowheads="1"/>
            </p:cNvPicPr>
            <p:nvPr/>
          </p:nvPicPr>
          <p:blipFill>
            <a:blip r:embed="rId3" cstate="print"/>
            <a:srcRect l="35431" t="46222" r="34127"/>
            <a:stretch>
              <a:fillRect/>
            </a:stretch>
          </p:blipFill>
          <p:spPr bwMode="auto">
            <a:xfrm>
              <a:off x="22417068" y="13501656"/>
              <a:ext cx="15344706" cy="17144994"/>
            </a:xfrm>
            <a:prstGeom prst="rect">
              <a:avLst/>
            </a:prstGeom>
            <a:noFill/>
          </p:spPr>
        </p:pic>
        <p:pic>
          <p:nvPicPr>
            <p:cNvPr id="6146" name="Picture 2" descr="Z:\groups\Projects\P1174\NBR_code_repository\eye_blink_analysis\FinalFigureCode\Figure2\Figure2v8.png"/>
            <p:cNvPicPr>
              <a:picLocks noChangeAspect="1" noChangeArrowheads="1"/>
            </p:cNvPicPr>
            <p:nvPr/>
          </p:nvPicPr>
          <p:blipFill>
            <a:blip r:embed="rId3" cstate="print"/>
            <a:srcRect l="41100" r="34127" b="59219"/>
            <a:stretch>
              <a:fillRect/>
            </a:stretch>
          </p:blipFill>
          <p:spPr bwMode="auto">
            <a:xfrm>
              <a:off x="25146176" y="14216036"/>
              <a:ext cx="12487186" cy="13001716"/>
            </a:xfrm>
            <a:prstGeom prst="rect">
              <a:avLst/>
            </a:prstGeom>
            <a:noFill/>
          </p:spPr>
        </p:pic>
        <p:sp>
          <p:nvSpPr>
            <p:cNvPr id="7" name="Rectangle 6"/>
            <p:cNvSpPr/>
            <p:nvPr/>
          </p:nvSpPr>
          <p:spPr>
            <a:xfrm>
              <a:off x="22702820" y="13930284"/>
              <a:ext cx="4786346"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9"/>
          <p:cNvGrpSpPr/>
          <p:nvPr/>
        </p:nvGrpSpPr>
        <p:grpSpPr>
          <a:xfrm>
            <a:off x="27346290" y="13644532"/>
            <a:ext cx="17859500" cy="20359830"/>
            <a:chOff x="7415088" y="11072764"/>
            <a:chExt cx="15344706" cy="17144994"/>
          </a:xfrm>
        </p:grpSpPr>
        <p:pic>
          <p:nvPicPr>
            <p:cNvPr id="5" name="Picture 2" descr="Z:\groups\Projects\P1174\NBR_code_repository\eye_blink_analysis\FinalFigureCode\Figure2\Figure2v8.png"/>
            <p:cNvPicPr>
              <a:picLocks noChangeAspect="1" noChangeArrowheads="1"/>
            </p:cNvPicPr>
            <p:nvPr/>
          </p:nvPicPr>
          <p:blipFill>
            <a:blip r:embed="rId3" cstate="print"/>
            <a:srcRect l="35431" t="46222" r="34127"/>
            <a:stretch>
              <a:fillRect/>
            </a:stretch>
          </p:blipFill>
          <p:spPr bwMode="auto">
            <a:xfrm>
              <a:off x="7415088" y="11072764"/>
              <a:ext cx="15344706" cy="17144994"/>
            </a:xfrm>
            <a:prstGeom prst="rect">
              <a:avLst/>
            </a:prstGeom>
            <a:noFill/>
          </p:spPr>
        </p:pic>
        <p:sp>
          <p:nvSpPr>
            <p:cNvPr id="8" name="Rectangle 7"/>
            <p:cNvSpPr/>
            <p:nvPr/>
          </p:nvSpPr>
          <p:spPr>
            <a:xfrm>
              <a:off x="8343782" y="11572830"/>
              <a:ext cx="4786346" cy="3429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21973976" y="0"/>
            <a:ext cx="3000396" cy="285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Z:\groups\Projects\P1174\NBR_code_repository\eye_blink_analysis\FinalFigureCode\Figure_indiv_blink_profile\Figure_V1.png"/>
          <p:cNvPicPr>
            <a:picLocks noChangeAspect="1" noChangeArrowheads="1"/>
          </p:cNvPicPr>
          <p:nvPr/>
        </p:nvPicPr>
        <p:blipFill>
          <a:blip r:embed="rId4" cstate="print"/>
          <a:srcRect l="11853" t="30308" r="37540" b="60853"/>
          <a:stretch>
            <a:fillRect/>
          </a:stretch>
        </p:blipFill>
        <p:spPr bwMode="auto">
          <a:xfrm>
            <a:off x="25846092" y="9143938"/>
            <a:ext cx="22631382" cy="25003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63"/>
          <p:cNvGrpSpPr/>
          <p:nvPr/>
        </p:nvGrpSpPr>
        <p:grpSpPr>
          <a:xfrm>
            <a:off x="43062650" y="12787276"/>
            <a:ext cx="5325968" cy="10244419"/>
            <a:chOff x="30032356" y="28478227"/>
            <a:chExt cx="2857520" cy="3786214"/>
          </a:xfrm>
        </p:grpSpPr>
        <p:sp>
          <p:nvSpPr>
            <p:cNvPr id="25" name="Rectangle 24"/>
            <p:cNvSpPr/>
            <p:nvPr/>
          </p:nvSpPr>
          <p:spPr>
            <a:xfrm>
              <a:off x="30032356" y="28478227"/>
              <a:ext cx="2857520" cy="378621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4600">
                <a:latin typeface="Arial" pitchFamily="34" charset="0"/>
                <a:cs typeface="Arial" pitchFamily="34" charset="0"/>
              </a:endParaRPr>
            </a:p>
          </p:txBody>
        </p:sp>
        <p:cxnSp>
          <p:nvCxnSpPr>
            <p:cNvPr id="26" name="Straight Connector 25"/>
            <p:cNvCxnSpPr/>
            <p:nvPr/>
          </p:nvCxnSpPr>
          <p:spPr>
            <a:xfrm>
              <a:off x="30675298" y="30167339"/>
              <a:ext cx="500066" cy="1588"/>
            </a:xfrm>
            <a:prstGeom prst="line">
              <a:avLst/>
            </a:prstGeom>
            <a:ln w="508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1190643" y="29906987"/>
              <a:ext cx="1217108" cy="417806"/>
            </a:xfrm>
            <a:prstGeom prst="rect">
              <a:avLst/>
            </a:prstGeom>
            <a:noFill/>
          </p:spPr>
          <p:txBody>
            <a:bodyPr wrap="none" rtlCol="0">
              <a:spAutoFit/>
            </a:bodyPr>
            <a:lstStyle/>
            <a:p>
              <a:pPr algn="ctr"/>
              <a:r>
                <a:rPr lang="en-GB" sz="5400" dirty="0">
                  <a:latin typeface="Arial" pitchFamily="34" charset="0"/>
                  <a:cs typeface="Arial" pitchFamily="34" charset="0"/>
                </a:rPr>
                <a:t>100%</a:t>
              </a:r>
            </a:p>
          </p:txBody>
        </p:sp>
        <p:cxnSp>
          <p:nvCxnSpPr>
            <p:cNvPr id="28" name="Straight Connector 27"/>
            <p:cNvCxnSpPr/>
            <p:nvPr/>
          </p:nvCxnSpPr>
          <p:spPr>
            <a:xfrm>
              <a:off x="30675298" y="30715689"/>
              <a:ext cx="500066" cy="1588"/>
            </a:xfrm>
            <a:prstGeom prst="line">
              <a:avLst/>
            </a:prstGeom>
            <a:ln w="5080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1250542" y="30455337"/>
              <a:ext cx="1097314" cy="417806"/>
            </a:xfrm>
            <a:prstGeom prst="rect">
              <a:avLst/>
            </a:prstGeom>
            <a:noFill/>
          </p:spPr>
          <p:txBody>
            <a:bodyPr wrap="none" rtlCol="0">
              <a:spAutoFit/>
            </a:bodyPr>
            <a:lstStyle/>
            <a:p>
              <a:pPr algn="ctr"/>
              <a:r>
                <a:rPr lang="en-GB" sz="5400" dirty="0">
                  <a:solidFill>
                    <a:schemeClr val="tx1">
                      <a:lumMod val="65000"/>
                      <a:lumOff val="35000"/>
                    </a:schemeClr>
                  </a:solidFill>
                  <a:latin typeface="Arial" pitchFamily="34" charset="0"/>
                  <a:cs typeface="Arial" pitchFamily="34" charset="0"/>
                </a:rPr>
                <a:t>25 %</a:t>
              </a:r>
            </a:p>
          </p:txBody>
        </p:sp>
        <p:cxnSp>
          <p:nvCxnSpPr>
            <p:cNvPr id="30" name="Straight Connector 29"/>
            <p:cNvCxnSpPr/>
            <p:nvPr/>
          </p:nvCxnSpPr>
          <p:spPr>
            <a:xfrm>
              <a:off x="30675298" y="31287193"/>
              <a:ext cx="500066" cy="1588"/>
            </a:xfrm>
            <a:prstGeom prst="line">
              <a:avLst/>
            </a:prstGeom>
            <a:ln w="5080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250542" y="31026840"/>
              <a:ext cx="1097314" cy="417806"/>
            </a:xfrm>
            <a:prstGeom prst="rect">
              <a:avLst/>
            </a:prstGeom>
            <a:noFill/>
          </p:spPr>
          <p:txBody>
            <a:bodyPr wrap="none" rtlCol="0">
              <a:spAutoFit/>
            </a:bodyPr>
            <a:lstStyle/>
            <a:p>
              <a:pPr algn="ctr"/>
              <a:r>
                <a:rPr lang="en-GB" sz="5400" dirty="0">
                  <a:solidFill>
                    <a:schemeClr val="bg1">
                      <a:lumMod val="50000"/>
                    </a:schemeClr>
                  </a:solidFill>
                  <a:latin typeface="Arial" pitchFamily="34" charset="0"/>
                  <a:cs typeface="Arial" pitchFamily="34" charset="0"/>
                </a:rPr>
                <a:t>12 %</a:t>
              </a:r>
            </a:p>
          </p:txBody>
        </p:sp>
        <p:cxnSp>
          <p:nvCxnSpPr>
            <p:cNvPr id="32" name="Straight Connector 31"/>
            <p:cNvCxnSpPr/>
            <p:nvPr/>
          </p:nvCxnSpPr>
          <p:spPr>
            <a:xfrm>
              <a:off x="30675298" y="31787259"/>
              <a:ext cx="500066" cy="1588"/>
            </a:xfrm>
            <a:prstGeom prst="line">
              <a:avLst/>
            </a:prstGeom>
            <a:ln w="508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1370336" y="31526906"/>
              <a:ext cx="857726" cy="417806"/>
            </a:xfrm>
            <a:prstGeom prst="rect">
              <a:avLst/>
            </a:prstGeom>
            <a:noFill/>
          </p:spPr>
          <p:txBody>
            <a:bodyPr wrap="none" rtlCol="0">
              <a:spAutoFit/>
            </a:bodyPr>
            <a:lstStyle/>
            <a:p>
              <a:pPr algn="ctr"/>
              <a:r>
                <a:rPr lang="en-GB" sz="5400" dirty="0">
                  <a:solidFill>
                    <a:schemeClr val="bg1">
                      <a:lumMod val="75000"/>
                    </a:schemeClr>
                  </a:solidFill>
                  <a:latin typeface="Arial" pitchFamily="34" charset="0"/>
                  <a:cs typeface="Arial" pitchFamily="34" charset="0"/>
                </a:rPr>
                <a:t>6 %</a:t>
              </a:r>
            </a:p>
          </p:txBody>
        </p:sp>
        <p:sp>
          <p:nvSpPr>
            <p:cNvPr id="34" name="TextBox 33"/>
            <p:cNvSpPr txBox="1"/>
            <p:nvPr/>
          </p:nvSpPr>
          <p:spPr>
            <a:xfrm>
              <a:off x="30294641" y="28621102"/>
              <a:ext cx="2342174" cy="960953"/>
            </a:xfrm>
            <a:prstGeom prst="rect">
              <a:avLst/>
            </a:prstGeom>
            <a:noFill/>
          </p:spPr>
          <p:txBody>
            <a:bodyPr wrap="none" rtlCol="0">
              <a:spAutoFit/>
            </a:bodyPr>
            <a:lstStyle/>
            <a:p>
              <a:pPr algn="ctr"/>
              <a:r>
                <a:rPr lang="en-GB" sz="6600" b="1" dirty="0">
                  <a:solidFill>
                    <a:schemeClr val="tx1">
                      <a:lumMod val="95000"/>
                      <a:lumOff val="5000"/>
                    </a:schemeClr>
                  </a:solidFill>
                  <a:latin typeface="Arial" pitchFamily="34" charset="0"/>
                  <a:cs typeface="Arial" pitchFamily="34" charset="0"/>
                </a:rPr>
                <a:t>Stimulus</a:t>
              </a:r>
            </a:p>
            <a:p>
              <a:pPr algn="ctr"/>
              <a:r>
                <a:rPr lang="en-GB" sz="6600" b="1" dirty="0">
                  <a:solidFill>
                    <a:schemeClr val="tx1">
                      <a:lumMod val="95000"/>
                      <a:lumOff val="5000"/>
                    </a:schemeClr>
                  </a:solidFill>
                  <a:latin typeface="Arial" pitchFamily="34" charset="0"/>
                  <a:cs typeface="Arial" pitchFamily="34" charset="0"/>
                </a:rPr>
                <a:t>contrast</a:t>
              </a:r>
            </a:p>
          </p:txBody>
        </p:sp>
      </p:grpSp>
      <p:grpSp>
        <p:nvGrpSpPr>
          <p:cNvPr id="35" name="Group 274"/>
          <p:cNvGrpSpPr/>
          <p:nvPr/>
        </p:nvGrpSpPr>
        <p:grpSpPr>
          <a:xfrm>
            <a:off x="26917662" y="9929756"/>
            <a:ext cx="13623206" cy="16043148"/>
            <a:chOff x="24028438" y="27692409"/>
            <a:chExt cx="5664632" cy="6443377"/>
          </a:xfrm>
        </p:grpSpPr>
        <p:grpSp>
          <p:nvGrpSpPr>
            <p:cNvPr id="36" name="Group 261"/>
            <p:cNvGrpSpPr/>
            <p:nvPr/>
          </p:nvGrpSpPr>
          <p:grpSpPr>
            <a:xfrm>
              <a:off x="24028438" y="27692409"/>
              <a:ext cx="5664632" cy="6443377"/>
              <a:chOff x="24028438" y="27692409"/>
              <a:chExt cx="5664632" cy="6443377"/>
            </a:xfrm>
          </p:grpSpPr>
          <p:pic>
            <p:nvPicPr>
              <p:cNvPr id="39" name="Picture 38" descr="contrast_ilgn_act.png"/>
              <p:cNvPicPr>
                <a:picLocks noChangeAspect="1"/>
              </p:cNvPicPr>
              <p:nvPr/>
            </p:nvPicPr>
            <p:blipFill>
              <a:blip r:embed="rId3" cstate="print"/>
              <a:stretch>
                <a:fillRect/>
              </a:stretch>
            </p:blipFill>
            <p:spPr>
              <a:xfrm>
                <a:off x="24028438" y="28478227"/>
                <a:ext cx="5664632" cy="5657559"/>
              </a:xfrm>
              <a:prstGeom prst="rect">
                <a:avLst/>
              </a:prstGeom>
              <a:ln>
                <a:solidFill>
                  <a:schemeClr val="bg1">
                    <a:lumMod val="75000"/>
                  </a:schemeClr>
                </a:solidFill>
              </a:ln>
            </p:spPr>
          </p:pic>
          <p:pic>
            <p:nvPicPr>
              <p:cNvPr id="40" name="Picture 39" descr="contrast_ilgn_cen.png"/>
              <p:cNvPicPr>
                <a:picLocks noChangeAspect="1"/>
              </p:cNvPicPr>
              <p:nvPr/>
            </p:nvPicPr>
            <p:blipFill>
              <a:blip r:embed="rId4" cstate="print"/>
              <a:stretch>
                <a:fillRect/>
              </a:stretch>
            </p:blipFill>
            <p:spPr>
              <a:xfrm>
                <a:off x="24103002" y="28549666"/>
                <a:ext cx="2286016" cy="2283162"/>
              </a:xfrm>
              <a:prstGeom prst="rect">
                <a:avLst/>
              </a:prstGeom>
            </p:spPr>
          </p:pic>
          <p:sp>
            <p:nvSpPr>
              <p:cNvPr id="41" name="TextBox 40"/>
              <p:cNvSpPr txBox="1"/>
              <p:nvPr/>
            </p:nvSpPr>
            <p:spPr>
              <a:xfrm>
                <a:off x="25457462" y="27692409"/>
                <a:ext cx="2974916" cy="544831"/>
              </a:xfrm>
              <a:prstGeom prst="rect">
                <a:avLst/>
              </a:prstGeom>
              <a:noFill/>
            </p:spPr>
            <p:txBody>
              <a:bodyPr wrap="none" rtlCol="0">
                <a:spAutoFit/>
              </a:bodyPr>
              <a:lstStyle/>
              <a:p>
                <a:pPr algn="ctr"/>
                <a:r>
                  <a:rPr lang="en-GB" sz="6600" b="1" dirty="0">
                    <a:solidFill>
                      <a:schemeClr val="tx1">
                        <a:lumMod val="95000"/>
                        <a:lumOff val="5000"/>
                      </a:schemeClr>
                    </a:solidFill>
                    <a:latin typeface="Arial" pitchFamily="34" charset="0"/>
                    <a:cs typeface="Arial" pitchFamily="34" charset="0"/>
                  </a:rPr>
                  <a:t>Ipsilateral LGN</a:t>
                </a:r>
              </a:p>
            </p:txBody>
          </p:sp>
          <p:cxnSp>
            <p:nvCxnSpPr>
              <p:cNvPr id="42" name="Straight Arrow Connector 41"/>
              <p:cNvCxnSpPr/>
              <p:nvPr/>
            </p:nvCxnSpPr>
            <p:spPr>
              <a:xfrm rot="5400000">
                <a:off x="29031430" y="33406655"/>
                <a:ext cx="857256" cy="1588"/>
              </a:xfrm>
              <a:prstGeom prst="straightConnector1">
                <a:avLst/>
              </a:prstGeom>
              <a:ln w="666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28603596" y="33193136"/>
                <a:ext cx="766862" cy="408623"/>
              </a:xfrm>
              <a:prstGeom prst="rect">
                <a:avLst/>
              </a:prstGeom>
              <a:noFill/>
            </p:spPr>
            <p:txBody>
              <a:bodyPr wrap="none" rtlCol="0">
                <a:spAutoFit/>
              </a:bodyPr>
              <a:lstStyle/>
              <a:p>
                <a:r>
                  <a:rPr lang="en-GB" sz="4800" dirty="0">
                    <a:latin typeface="Arial" pitchFamily="34" charset="0"/>
                    <a:cs typeface="Arial" pitchFamily="34" charset="0"/>
                  </a:rPr>
                  <a:t>0.2%</a:t>
                </a:r>
              </a:p>
            </p:txBody>
          </p:sp>
        </p:grpSp>
        <p:sp>
          <p:nvSpPr>
            <p:cNvPr id="37" name="TextBox 36"/>
            <p:cNvSpPr txBox="1"/>
            <p:nvPr/>
          </p:nvSpPr>
          <p:spPr>
            <a:xfrm>
              <a:off x="25653363" y="28478227"/>
              <a:ext cx="807093" cy="590234"/>
            </a:xfrm>
            <a:prstGeom prst="rect">
              <a:avLst/>
            </a:prstGeom>
            <a:noFill/>
          </p:spPr>
          <p:txBody>
            <a:bodyPr wrap="none" rtlCol="0">
              <a:spAutoFit/>
            </a:bodyPr>
            <a:lstStyle/>
            <a:p>
              <a:pPr algn="r"/>
              <a:r>
                <a:rPr lang="en-GB" sz="3600" dirty="0">
                  <a:solidFill>
                    <a:schemeClr val="bg1">
                      <a:lumMod val="50000"/>
                    </a:schemeClr>
                  </a:solidFill>
                  <a:latin typeface="Arial" pitchFamily="34" charset="0"/>
                  <a:cs typeface="Arial" pitchFamily="34" charset="0"/>
                </a:rPr>
                <a:t>Central</a:t>
              </a:r>
            </a:p>
            <a:p>
              <a:pPr algn="r"/>
              <a:r>
                <a:rPr lang="en-GB" sz="3600" dirty="0">
                  <a:solidFill>
                    <a:schemeClr val="bg1">
                      <a:lumMod val="50000"/>
                    </a:schemeClr>
                  </a:solidFill>
                  <a:latin typeface="Arial" pitchFamily="34" charset="0"/>
                  <a:cs typeface="Arial" pitchFamily="34" charset="0"/>
                </a:rPr>
                <a:t>task</a:t>
              </a:r>
            </a:p>
          </p:txBody>
        </p:sp>
        <p:sp>
          <p:nvSpPr>
            <p:cNvPr id="38" name="TextBox 37"/>
            <p:cNvSpPr txBox="1"/>
            <p:nvPr/>
          </p:nvSpPr>
          <p:spPr>
            <a:xfrm>
              <a:off x="28211975" y="28478227"/>
              <a:ext cx="1463190" cy="482086"/>
            </a:xfrm>
            <a:prstGeom prst="rect">
              <a:avLst/>
            </a:prstGeom>
            <a:noFill/>
          </p:spPr>
          <p:txBody>
            <a:bodyPr wrap="none" rtlCol="0">
              <a:spAutoFit/>
            </a:bodyPr>
            <a:lstStyle/>
            <a:p>
              <a:pPr algn="r"/>
              <a:r>
                <a:rPr lang="en-GB" sz="3600" dirty="0" smtClean="0">
                  <a:solidFill>
                    <a:schemeClr val="bg1">
                      <a:lumMod val="50000"/>
                    </a:schemeClr>
                  </a:solidFill>
                  <a:latin typeface="Arial" pitchFamily="34" charset="0"/>
                  <a:cs typeface="Arial" pitchFamily="34" charset="0"/>
                </a:rPr>
                <a:t>Stimulus-related</a:t>
              </a:r>
              <a:endParaRPr lang="en-GB" sz="3600" dirty="0">
                <a:solidFill>
                  <a:schemeClr val="bg1">
                    <a:lumMod val="50000"/>
                  </a:schemeClr>
                </a:solidFill>
                <a:latin typeface="Arial" pitchFamily="34" charset="0"/>
                <a:cs typeface="Arial" pitchFamily="34" charset="0"/>
              </a:endParaRPr>
            </a:p>
            <a:p>
              <a:pPr algn="r"/>
              <a:r>
                <a:rPr lang="en-GB" sz="3600" dirty="0">
                  <a:solidFill>
                    <a:schemeClr val="bg1">
                      <a:lumMod val="50000"/>
                    </a:schemeClr>
                  </a:solidFill>
                  <a:latin typeface="Arial" pitchFamily="34" charset="0"/>
                  <a:cs typeface="Arial" pitchFamily="34" charset="0"/>
                </a:rPr>
                <a:t>task</a:t>
              </a:r>
            </a:p>
          </p:txBody>
        </p:sp>
      </p:grpSp>
      <p:grpSp>
        <p:nvGrpSpPr>
          <p:cNvPr id="44" name="Group 276"/>
          <p:cNvGrpSpPr/>
          <p:nvPr/>
        </p:nvGrpSpPr>
        <p:grpSpPr>
          <a:xfrm>
            <a:off x="6486383" y="10144070"/>
            <a:ext cx="15707440" cy="17388612"/>
            <a:chOff x="16831966" y="27692404"/>
            <a:chExt cx="6531273" cy="6983752"/>
          </a:xfrm>
        </p:grpSpPr>
        <p:grpSp>
          <p:nvGrpSpPr>
            <p:cNvPr id="45" name="Group 260"/>
            <p:cNvGrpSpPr/>
            <p:nvPr/>
          </p:nvGrpSpPr>
          <p:grpSpPr>
            <a:xfrm>
              <a:off x="16831966" y="27692404"/>
              <a:ext cx="6503122" cy="6983752"/>
              <a:chOff x="16831966" y="27692404"/>
              <a:chExt cx="6503122" cy="6983752"/>
            </a:xfrm>
          </p:grpSpPr>
          <p:pic>
            <p:nvPicPr>
              <p:cNvPr id="47" name="Picture 46" descr="contrast_iv1x_act.png"/>
              <p:cNvPicPr>
                <a:picLocks noChangeAspect="1"/>
              </p:cNvPicPr>
              <p:nvPr/>
            </p:nvPicPr>
            <p:blipFill>
              <a:blip r:embed="rId5" cstate="print"/>
              <a:stretch>
                <a:fillRect/>
              </a:stretch>
            </p:blipFill>
            <p:spPr>
              <a:xfrm>
                <a:off x="17670456" y="28478227"/>
                <a:ext cx="5664632" cy="5657559"/>
              </a:xfrm>
              <a:prstGeom prst="rect">
                <a:avLst/>
              </a:prstGeom>
              <a:ln>
                <a:solidFill>
                  <a:schemeClr val="bg1">
                    <a:lumMod val="75000"/>
                  </a:schemeClr>
                </a:solidFill>
              </a:ln>
            </p:spPr>
          </p:pic>
          <p:pic>
            <p:nvPicPr>
              <p:cNvPr id="48" name="Picture 47" descr="contrast_iv1x_cen.png"/>
              <p:cNvPicPr>
                <a:picLocks noChangeAspect="1"/>
              </p:cNvPicPr>
              <p:nvPr/>
            </p:nvPicPr>
            <p:blipFill>
              <a:blip r:embed="rId6" cstate="print"/>
              <a:stretch>
                <a:fillRect/>
              </a:stretch>
            </p:blipFill>
            <p:spPr>
              <a:xfrm>
                <a:off x="17745020" y="28549665"/>
                <a:ext cx="2288874" cy="2286015"/>
              </a:xfrm>
              <a:prstGeom prst="rect">
                <a:avLst/>
              </a:prstGeom>
            </p:spPr>
          </p:pic>
          <p:sp>
            <p:nvSpPr>
              <p:cNvPr id="49" name="TextBox 48"/>
              <p:cNvSpPr txBox="1"/>
              <p:nvPr/>
            </p:nvSpPr>
            <p:spPr>
              <a:xfrm rot="16200000">
                <a:off x="15032476" y="31190104"/>
                <a:ext cx="4044613" cy="445634"/>
              </a:xfrm>
              <a:prstGeom prst="rect">
                <a:avLst/>
              </a:prstGeom>
              <a:noFill/>
            </p:spPr>
            <p:txBody>
              <a:bodyPr wrap="none" rtlCol="0">
                <a:spAutoFit/>
              </a:bodyPr>
              <a:lstStyle/>
              <a:p>
                <a:pPr algn="ctr"/>
                <a:r>
                  <a:rPr lang="en-GB" sz="5400" b="1" dirty="0">
                    <a:solidFill>
                      <a:schemeClr val="tx1">
                        <a:lumMod val="95000"/>
                        <a:lumOff val="5000"/>
                      </a:schemeClr>
                    </a:solidFill>
                    <a:latin typeface="Arial" pitchFamily="34" charset="0"/>
                    <a:cs typeface="Arial" pitchFamily="34" charset="0"/>
                  </a:rPr>
                  <a:t>% signal change (BOLD)</a:t>
                </a:r>
              </a:p>
            </p:txBody>
          </p:sp>
          <p:sp>
            <p:nvSpPr>
              <p:cNvPr id="50" name="TextBox 49"/>
              <p:cNvSpPr txBox="1"/>
              <p:nvPr/>
            </p:nvSpPr>
            <p:spPr>
              <a:xfrm>
                <a:off x="18954920" y="27692404"/>
                <a:ext cx="2612064" cy="544831"/>
              </a:xfrm>
              <a:prstGeom prst="rect">
                <a:avLst/>
              </a:prstGeom>
              <a:noFill/>
            </p:spPr>
            <p:txBody>
              <a:bodyPr wrap="none" rtlCol="0">
                <a:spAutoFit/>
              </a:bodyPr>
              <a:lstStyle/>
              <a:p>
                <a:pPr algn="ctr"/>
                <a:r>
                  <a:rPr lang="en-GB" sz="6600" b="1" dirty="0">
                    <a:solidFill>
                      <a:schemeClr val="tx1">
                        <a:lumMod val="95000"/>
                        <a:lumOff val="5000"/>
                      </a:schemeClr>
                    </a:solidFill>
                    <a:latin typeface="Arial" pitchFamily="34" charset="0"/>
                    <a:cs typeface="Arial" pitchFamily="34" charset="0"/>
                  </a:rPr>
                  <a:t>Ipsilateral V1</a:t>
                </a:r>
              </a:p>
            </p:txBody>
          </p:sp>
          <p:cxnSp>
            <p:nvCxnSpPr>
              <p:cNvPr id="51" name="Straight Arrow Connector 50"/>
              <p:cNvCxnSpPr/>
              <p:nvPr/>
            </p:nvCxnSpPr>
            <p:spPr>
              <a:xfrm>
                <a:off x="17887896" y="34267538"/>
                <a:ext cx="5214974"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9069141" y="34267533"/>
                <a:ext cx="2501429" cy="408623"/>
              </a:xfrm>
              <a:prstGeom prst="rect">
                <a:avLst/>
              </a:prstGeom>
              <a:noFill/>
            </p:spPr>
            <p:txBody>
              <a:bodyPr wrap="none" rtlCol="0">
                <a:spAutoFit/>
              </a:bodyPr>
              <a:lstStyle/>
              <a:p>
                <a:r>
                  <a:rPr lang="en-GB" sz="4800" dirty="0">
                    <a:latin typeface="Arial" pitchFamily="34" charset="0"/>
                    <a:cs typeface="Arial" pitchFamily="34" charset="0"/>
                  </a:rPr>
                  <a:t>32s stimulus cycle</a:t>
                </a:r>
              </a:p>
            </p:txBody>
          </p:sp>
          <p:sp>
            <p:nvSpPr>
              <p:cNvPr id="53" name="TextBox 52"/>
              <p:cNvSpPr txBox="1"/>
              <p:nvPr/>
            </p:nvSpPr>
            <p:spPr>
              <a:xfrm>
                <a:off x="19295382" y="28478223"/>
                <a:ext cx="807092" cy="590234"/>
              </a:xfrm>
              <a:prstGeom prst="rect">
                <a:avLst/>
              </a:prstGeom>
              <a:noFill/>
            </p:spPr>
            <p:txBody>
              <a:bodyPr wrap="none" rtlCol="0">
                <a:spAutoFit/>
              </a:bodyPr>
              <a:lstStyle/>
              <a:p>
                <a:pPr algn="r"/>
                <a:r>
                  <a:rPr lang="en-GB" sz="3600" dirty="0">
                    <a:solidFill>
                      <a:schemeClr val="bg1">
                        <a:lumMod val="50000"/>
                      </a:schemeClr>
                    </a:solidFill>
                    <a:latin typeface="Arial" pitchFamily="34" charset="0"/>
                    <a:cs typeface="Arial" pitchFamily="34" charset="0"/>
                  </a:rPr>
                  <a:t>Central</a:t>
                </a:r>
              </a:p>
              <a:p>
                <a:pPr algn="r"/>
                <a:r>
                  <a:rPr lang="en-GB" sz="3600" dirty="0">
                    <a:solidFill>
                      <a:schemeClr val="bg1">
                        <a:lumMod val="50000"/>
                      </a:schemeClr>
                    </a:solidFill>
                    <a:latin typeface="Arial" pitchFamily="34" charset="0"/>
                    <a:cs typeface="Arial" pitchFamily="34" charset="0"/>
                  </a:rPr>
                  <a:t>task</a:t>
                </a:r>
              </a:p>
            </p:txBody>
          </p:sp>
          <p:cxnSp>
            <p:nvCxnSpPr>
              <p:cNvPr id="54" name="Straight Arrow Connector 53"/>
              <p:cNvCxnSpPr/>
              <p:nvPr/>
            </p:nvCxnSpPr>
            <p:spPr>
              <a:xfrm rot="5400000">
                <a:off x="22603598" y="33406655"/>
                <a:ext cx="857256" cy="1588"/>
              </a:xfrm>
              <a:prstGeom prst="straightConnector1">
                <a:avLst/>
              </a:prstGeom>
              <a:ln w="666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22174177" y="33193132"/>
                <a:ext cx="766862" cy="408623"/>
              </a:xfrm>
              <a:prstGeom prst="rect">
                <a:avLst/>
              </a:prstGeom>
              <a:noFill/>
            </p:spPr>
            <p:txBody>
              <a:bodyPr wrap="none" rtlCol="0">
                <a:spAutoFit/>
              </a:bodyPr>
              <a:lstStyle/>
              <a:p>
                <a:r>
                  <a:rPr lang="en-GB" sz="4800" dirty="0">
                    <a:latin typeface="Arial" pitchFamily="34" charset="0"/>
                    <a:cs typeface="Arial" pitchFamily="34" charset="0"/>
                  </a:rPr>
                  <a:t>0.2%</a:t>
                </a:r>
              </a:p>
            </p:txBody>
          </p:sp>
        </p:grpSp>
        <p:sp>
          <p:nvSpPr>
            <p:cNvPr id="46" name="TextBox 45"/>
            <p:cNvSpPr txBox="1"/>
            <p:nvPr/>
          </p:nvSpPr>
          <p:spPr>
            <a:xfrm>
              <a:off x="21857390" y="28464953"/>
              <a:ext cx="1505849" cy="482086"/>
            </a:xfrm>
            <a:prstGeom prst="rect">
              <a:avLst/>
            </a:prstGeom>
            <a:noFill/>
          </p:spPr>
          <p:txBody>
            <a:bodyPr wrap="none" rtlCol="0">
              <a:spAutoFit/>
            </a:bodyPr>
            <a:lstStyle/>
            <a:p>
              <a:pPr algn="r"/>
              <a:r>
                <a:rPr lang="en-GB" sz="3600" dirty="0" smtClean="0">
                  <a:solidFill>
                    <a:schemeClr val="bg1">
                      <a:lumMod val="50000"/>
                    </a:schemeClr>
                  </a:solidFill>
                  <a:latin typeface="Arial" pitchFamily="34" charset="0"/>
                  <a:cs typeface="Arial" pitchFamily="34" charset="0"/>
                </a:rPr>
                <a:t>Stimulus-related</a:t>
              </a:r>
              <a:endParaRPr lang="en-GB" sz="3600" dirty="0">
                <a:solidFill>
                  <a:schemeClr val="bg1">
                    <a:lumMod val="50000"/>
                  </a:schemeClr>
                </a:solidFill>
                <a:latin typeface="Arial" pitchFamily="34" charset="0"/>
                <a:cs typeface="Arial" pitchFamily="34" charset="0"/>
              </a:endParaRPr>
            </a:p>
            <a:p>
              <a:pPr algn="r"/>
              <a:r>
                <a:rPr lang="en-GB" sz="3600" dirty="0">
                  <a:solidFill>
                    <a:schemeClr val="bg1">
                      <a:lumMod val="50000"/>
                    </a:schemeClr>
                  </a:solidFill>
                  <a:latin typeface="Arial" pitchFamily="34" charset="0"/>
                  <a:cs typeface="Arial" pitchFamily="34" charset="0"/>
                </a:rPr>
                <a:t>task</a:t>
              </a:r>
            </a:p>
          </p:txBody>
        </p:sp>
      </p:grpSp>
      <p:sp>
        <p:nvSpPr>
          <p:cNvPr id="56" name="TextBox 55"/>
          <p:cNvSpPr txBox="1"/>
          <p:nvPr/>
        </p:nvSpPr>
        <p:spPr>
          <a:xfrm>
            <a:off x="5486263" y="33462491"/>
            <a:ext cx="41576916" cy="1126271"/>
          </a:xfrm>
          <a:prstGeom prst="rect">
            <a:avLst/>
          </a:prstGeom>
          <a:noFill/>
        </p:spPr>
        <p:txBody>
          <a:bodyPr wrap="square" lIns="88048" tIns="44024" rIns="88048" bIns="44024" rtlCol="0">
            <a:spAutoFit/>
          </a:bodyPr>
          <a:lstStyle/>
          <a:p>
            <a:pPr algn="ctr"/>
            <a:r>
              <a:rPr lang="en-GB" sz="5400" dirty="0">
                <a:solidFill>
                  <a:schemeClr val="bg1">
                    <a:lumMod val="50000"/>
                  </a:schemeClr>
                </a:solidFill>
                <a:latin typeface="Arial" pitchFamily="34" charset="0"/>
                <a:cs typeface="Arial" pitchFamily="34" charset="0"/>
              </a:rPr>
              <a:t>Single stimulus cycle average for given ROI/condition; all voxels; all 4 scans; all 8 participants</a:t>
            </a:r>
          </a:p>
        </p:txBody>
      </p:sp>
      <p:sp>
        <p:nvSpPr>
          <p:cNvPr id="59" name="Title 1"/>
          <p:cNvSpPr>
            <a:spLocks noGrp="1"/>
          </p:cNvSpPr>
          <p:nvPr>
            <p:ph type="title"/>
          </p:nvPr>
        </p:nvSpPr>
        <p:spPr/>
        <p:txBody>
          <a:bodyPr>
            <a:normAutofit fontScale="90000"/>
          </a:bodyPr>
          <a:lstStyle/>
          <a:p>
            <a:r>
              <a:rPr lang="en-GB" dirty="0" smtClean="0"/>
              <a:t>Contrast dependence of negative BOLD responses : fMRI time series</a:t>
            </a: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Contrast dependence of positive BOLD responses : fMRI time series</a:t>
            </a:r>
            <a:endParaRPr lang="en-GB" dirty="0"/>
          </a:p>
        </p:txBody>
      </p:sp>
      <p:grpSp>
        <p:nvGrpSpPr>
          <p:cNvPr id="22" name="Group 21"/>
          <p:cNvGrpSpPr/>
          <p:nvPr/>
        </p:nvGrpSpPr>
        <p:grpSpPr>
          <a:xfrm>
            <a:off x="13503834" y="11910297"/>
            <a:ext cx="8918076" cy="13727021"/>
            <a:chOff x="13503834" y="11910297"/>
            <a:chExt cx="8918076" cy="13727021"/>
          </a:xfrm>
        </p:grpSpPr>
        <p:pic>
          <p:nvPicPr>
            <p:cNvPr id="19" name="Picture 18" descr="clip_contrast_cv1m_cen.png"/>
            <p:cNvPicPr>
              <a:picLocks noChangeAspect="1"/>
            </p:cNvPicPr>
            <p:nvPr/>
          </p:nvPicPr>
          <p:blipFill>
            <a:blip r:embed="rId3" cstate="print"/>
            <a:stretch>
              <a:fillRect/>
            </a:stretch>
          </p:blipFill>
          <p:spPr>
            <a:xfrm>
              <a:off x="13503834" y="11910297"/>
              <a:ext cx="8917451" cy="13727021"/>
            </a:xfrm>
            <a:prstGeom prst="rect">
              <a:avLst/>
            </a:prstGeom>
            <a:ln w="12700">
              <a:solidFill>
                <a:schemeClr val="bg1">
                  <a:lumMod val="85000"/>
                </a:schemeClr>
              </a:solidFill>
            </a:ln>
          </p:spPr>
        </p:pic>
        <p:sp>
          <p:nvSpPr>
            <p:cNvPr id="20" name="TextBox 19"/>
            <p:cNvSpPr txBox="1"/>
            <p:nvPr/>
          </p:nvSpPr>
          <p:spPr>
            <a:xfrm>
              <a:off x="19273796" y="11930020"/>
              <a:ext cx="3148114" cy="3261218"/>
            </a:xfrm>
            <a:prstGeom prst="rect">
              <a:avLst/>
            </a:prstGeom>
            <a:noFill/>
          </p:spPr>
          <p:txBody>
            <a:bodyPr wrap="none" rtlCol="0">
              <a:spAutoFit/>
            </a:bodyPr>
            <a:lstStyle/>
            <a:p>
              <a:pPr algn="r"/>
              <a:r>
                <a:rPr lang="en-GB" sz="3600" dirty="0">
                  <a:solidFill>
                    <a:schemeClr val="bg1">
                      <a:lumMod val="50000"/>
                    </a:schemeClr>
                  </a:solidFill>
                  <a:latin typeface="Arial" pitchFamily="34" charset="0"/>
                  <a:cs typeface="Arial" pitchFamily="34" charset="0"/>
                </a:rPr>
                <a:t>Central</a:t>
              </a:r>
            </a:p>
            <a:p>
              <a:pPr algn="r"/>
              <a:r>
                <a:rPr lang="en-GB" sz="3600" dirty="0">
                  <a:solidFill>
                    <a:schemeClr val="bg1">
                      <a:lumMod val="50000"/>
                    </a:schemeClr>
                  </a:solidFill>
                  <a:latin typeface="Arial" pitchFamily="34" charset="0"/>
                  <a:cs typeface="Arial" pitchFamily="34" charset="0"/>
                </a:rPr>
                <a:t>task</a:t>
              </a:r>
            </a:p>
          </p:txBody>
        </p:sp>
      </p:grpSp>
      <p:grpSp>
        <p:nvGrpSpPr>
          <p:cNvPr id="23" name="Group 22"/>
          <p:cNvGrpSpPr/>
          <p:nvPr/>
        </p:nvGrpSpPr>
        <p:grpSpPr>
          <a:xfrm>
            <a:off x="2914488" y="9858318"/>
            <a:ext cx="44584424" cy="15779016"/>
            <a:chOff x="2914488" y="9858318"/>
            <a:chExt cx="44584424" cy="15779016"/>
          </a:xfrm>
        </p:grpSpPr>
        <p:sp>
          <p:nvSpPr>
            <p:cNvPr id="7" name="TextBox 6"/>
            <p:cNvSpPr txBox="1"/>
            <p:nvPr/>
          </p:nvSpPr>
          <p:spPr>
            <a:xfrm>
              <a:off x="6343518" y="9858318"/>
              <a:ext cx="12575548" cy="3010352"/>
            </a:xfrm>
            <a:prstGeom prst="rect">
              <a:avLst/>
            </a:prstGeom>
            <a:noFill/>
          </p:spPr>
          <p:txBody>
            <a:bodyPr wrap="none" rtlCol="0">
              <a:spAutoFit/>
            </a:bodyPr>
            <a:lstStyle/>
            <a:p>
              <a:pPr algn="ctr"/>
              <a:r>
                <a:rPr lang="en-GB" sz="6600" b="1" dirty="0">
                  <a:solidFill>
                    <a:schemeClr val="tx1">
                      <a:lumMod val="95000"/>
                      <a:lumOff val="5000"/>
                    </a:schemeClr>
                  </a:solidFill>
                  <a:latin typeface="Arial" pitchFamily="34" charset="0"/>
                  <a:cs typeface="Arial" pitchFamily="34" charset="0"/>
                </a:rPr>
                <a:t>Contralateral V1</a:t>
              </a:r>
            </a:p>
          </p:txBody>
        </p:sp>
        <p:sp>
          <p:nvSpPr>
            <p:cNvPr id="8" name="TextBox 7"/>
            <p:cNvSpPr txBox="1"/>
            <p:nvPr/>
          </p:nvSpPr>
          <p:spPr>
            <a:xfrm>
              <a:off x="30775314" y="10072632"/>
              <a:ext cx="13990870" cy="3010352"/>
            </a:xfrm>
            <a:prstGeom prst="rect">
              <a:avLst/>
            </a:prstGeom>
            <a:noFill/>
          </p:spPr>
          <p:txBody>
            <a:bodyPr wrap="none" rtlCol="0">
              <a:spAutoFit/>
            </a:bodyPr>
            <a:lstStyle/>
            <a:p>
              <a:pPr algn="ctr"/>
              <a:r>
                <a:rPr lang="en-GB" sz="6600" b="1" dirty="0">
                  <a:solidFill>
                    <a:schemeClr val="tx1">
                      <a:lumMod val="95000"/>
                      <a:lumOff val="5000"/>
                    </a:schemeClr>
                  </a:solidFill>
                  <a:latin typeface="Arial" pitchFamily="34" charset="0"/>
                  <a:cs typeface="Arial" pitchFamily="34" charset="0"/>
                </a:rPr>
                <a:t>Contralateral LGN</a:t>
              </a:r>
            </a:p>
          </p:txBody>
        </p:sp>
        <p:grpSp>
          <p:nvGrpSpPr>
            <p:cNvPr id="10" name="Group 269"/>
            <p:cNvGrpSpPr/>
            <p:nvPr/>
          </p:nvGrpSpPr>
          <p:grpSpPr>
            <a:xfrm>
              <a:off x="38581461" y="11858584"/>
              <a:ext cx="8917451" cy="13778749"/>
              <a:chOff x="27103216" y="35181395"/>
              <a:chExt cx="2286198" cy="2294813"/>
            </a:xfrm>
          </p:grpSpPr>
          <p:pic>
            <p:nvPicPr>
              <p:cNvPr id="17" name="Picture 16" descr="clip_contrast_clgn_cen.png"/>
              <p:cNvPicPr>
                <a:picLocks noChangeAspect="1"/>
              </p:cNvPicPr>
              <p:nvPr/>
            </p:nvPicPr>
            <p:blipFill>
              <a:blip r:embed="rId4" cstate="print"/>
              <a:stretch>
                <a:fillRect/>
              </a:stretch>
            </p:blipFill>
            <p:spPr>
              <a:xfrm>
                <a:off x="27103216" y="35190010"/>
                <a:ext cx="2286198" cy="2286198"/>
              </a:xfrm>
              <a:prstGeom prst="rect">
                <a:avLst/>
              </a:prstGeom>
              <a:ln w="12700">
                <a:solidFill>
                  <a:schemeClr val="bg1">
                    <a:lumMod val="85000"/>
                  </a:schemeClr>
                </a:solidFill>
              </a:ln>
            </p:spPr>
          </p:pic>
          <p:sp>
            <p:nvSpPr>
              <p:cNvPr id="18" name="TextBox 17"/>
              <p:cNvSpPr txBox="1"/>
              <p:nvPr/>
            </p:nvSpPr>
            <p:spPr>
              <a:xfrm>
                <a:off x="28580499" y="35181395"/>
                <a:ext cx="807093" cy="543147"/>
              </a:xfrm>
              <a:prstGeom prst="rect">
                <a:avLst/>
              </a:prstGeom>
              <a:noFill/>
            </p:spPr>
            <p:txBody>
              <a:bodyPr wrap="none" rtlCol="0">
                <a:spAutoFit/>
              </a:bodyPr>
              <a:lstStyle/>
              <a:p>
                <a:pPr algn="r"/>
                <a:r>
                  <a:rPr lang="en-GB" sz="3600" dirty="0">
                    <a:solidFill>
                      <a:schemeClr val="bg1">
                        <a:lumMod val="50000"/>
                      </a:schemeClr>
                    </a:solidFill>
                    <a:latin typeface="Arial" pitchFamily="34" charset="0"/>
                    <a:cs typeface="Arial" pitchFamily="34" charset="0"/>
                  </a:rPr>
                  <a:t>Central</a:t>
                </a:r>
              </a:p>
              <a:p>
                <a:pPr algn="r"/>
                <a:r>
                  <a:rPr lang="en-GB" sz="3600" dirty="0">
                    <a:solidFill>
                      <a:schemeClr val="bg1">
                        <a:lumMod val="50000"/>
                      </a:schemeClr>
                    </a:solidFill>
                    <a:latin typeface="Arial" pitchFamily="34" charset="0"/>
                    <a:cs typeface="Arial" pitchFamily="34" charset="0"/>
                  </a:rPr>
                  <a:t>task</a:t>
                </a:r>
              </a:p>
            </p:txBody>
          </p:sp>
        </p:grpSp>
        <p:grpSp>
          <p:nvGrpSpPr>
            <p:cNvPr id="11" name="Group 270"/>
            <p:cNvGrpSpPr/>
            <p:nvPr/>
          </p:nvGrpSpPr>
          <p:grpSpPr>
            <a:xfrm>
              <a:off x="27992821" y="11910312"/>
              <a:ext cx="8926164" cy="13727022"/>
              <a:chOff x="24388572" y="35190010"/>
              <a:chExt cx="2288432" cy="2286198"/>
            </a:xfrm>
          </p:grpSpPr>
          <p:pic>
            <p:nvPicPr>
              <p:cNvPr id="15" name="Picture 14" descr="clip_contrast_clgn_act.png"/>
              <p:cNvPicPr>
                <a:picLocks noChangeAspect="1"/>
              </p:cNvPicPr>
              <p:nvPr/>
            </p:nvPicPr>
            <p:blipFill>
              <a:blip r:embed="rId5" cstate="print"/>
              <a:stretch>
                <a:fillRect/>
              </a:stretch>
            </p:blipFill>
            <p:spPr>
              <a:xfrm>
                <a:off x="24388572" y="35190010"/>
                <a:ext cx="2286198" cy="2286198"/>
              </a:xfrm>
              <a:prstGeom prst="rect">
                <a:avLst/>
              </a:prstGeom>
              <a:ln w="12700">
                <a:solidFill>
                  <a:schemeClr val="bg1">
                    <a:lumMod val="85000"/>
                  </a:schemeClr>
                </a:solidFill>
              </a:ln>
            </p:spPr>
          </p:pic>
          <p:sp>
            <p:nvSpPr>
              <p:cNvPr id="16" name="TextBox 15"/>
              <p:cNvSpPr txBox="1"/>
              <p:nvPr/>
            </p:nvSpPr>
            <p:spPr>
              <a:xfrm>
                <a:off x="25774848" y="35193292"/>
                <a:ext cx="902156" cy="199912"/>
              </a:xfrm>
              <a:prstGeom prst="rect">
                <a:avLst/>
              </a:prstGeom>
              <a:noFill/>
            </p:spPr>
            <p:txBody>
              <a:bodyPr wrap="none" rtlCol="0">
                <a:spAutoFit/>
              </a:bodyPr>
              <a:lstStyle/>
              <a:p>
                <a:pPr algn="r"/>
                <a:r>
                  <a:rPr lang="en-GB" sz="3600" dirty="0" smtClean="0">
                    <a:solidFill>
                      <a:schemeClr val="bg1">
                        <a:lumMod val="50000"/>
                      </a:schemeClr>
                    </a:solidFill>
                    <a:latin typeface="Arial" pitchFamily="34" charset="0"/>
                    <a:cs typeface="Arial" pitchFamily="34" charset="0"/>
                  </a:rPr>
                  <a:t>Stimulus-related</a:t>
                </a:r>
              </a:p>
              <a:p>
                <a:pPr algn="r"/>
                <a:r>
                  <a:rPr lang="en-GB" sz="3600" dirty="0" smtClean="0">
                    <a:solidFill>
                      <a:schemeClr val="bg1">
                        <a:lumMod val="50000"/>
                      </a:schemeClr>
                    </a:solidFill>
                    <a:latin typeface="Arial" pitchFamily="34" charset="0"/>
                    <a:cs typeface="Arial" pitchFamily="34" charset="0"/>
                  </a:rPr>
                  <a:t>task</a:t>
                </a:r>
                <a:endParaRPr lang="en-GB" sz="3600" dirty="0">
                  <a:solidFill>
                    <a:schemeClr val="bg1">
                      <a:lumMod val="50000"/>
                    </a:schemeClr>
                  </a:solidFill>
                  <a:latin typeface="Arial" pitchFamily="34" charset="0"/>
                  <a:cs typeface="Arial" pitchFamily="34" charset="0"/>
                </a:endParaRPr>
              </a:p>
            </p:txBody>
          </p:sp>
        </p:grpSp>
        <p:grpSp>
          <p:nvGrpSpPr>
            <p:cNvPr id="12" name="Group 272"/>
            <p:cNvGrpSpPr/>
            <p:nvPr/>
          </p:nvGrpSpPr>
          <p:grpSpPr>
            <a:xfrm>
              <a:off x="2914488" y="11910312"/>
              <a:ext cx="8917450" cy="13727022"/>
              <a:chOff x="17959152" y="35190010"/>
              <a:chExt cx="2286198" cy="2286198"/>
            </a:xfrm>
          </p:grpSpPr>
          <p:pic>
            <p:nvPicPr>
              <p:cNvPr id="13" name="Picture 12" descr="clip_contrast_cv1m_act.png"/>
              <p:cNvPicPr>
                <a:picLocks noChangeAspect="1"/>
              </p:cNvPicPr>
              <p:nvPr/>
            </p:nvPicPr>
            <p:blipFill>
              <a:blip r:embed="rId6" cstate="print"/>
              <a:stretch>
                <a:fillRect/>
              </a:stretch>
            </p:blipFill>
            <p:spPr>
              <a:xfrm>
                <a:off x="17959152" y="35190010"/>
                <a:ext cx="2286198" cy="2286198"/>
              </a:xfrm>
              <a:prstGeom prst="rect">
                <a:avLst/>
              </a:prstGeom>
              <a:ln w="12700">
                <a:solidFill>
                  <a:schemeClr val="bg1">
                    <a:lumMod val="85000"/>
                  </a:schemeClr>
                </a:solidFill>
              </a:ln>
            </p:spPr>
          </p:pic>
          <p:sp>
            <p:nvSpPr>
              <p:cNvPr id="14" name="TextBox 13"/>
              <p:cNvSpPr txBox="1"/>
              <p:nvPr/>
            </p:nvSpPr>
            <p:spPr>
              <a:xfrm>
                <a:off x="19328035" y="35193292"/>
                <a:ext cx="902156" cy="199912"/>
              </a:xfrm>
              <a:prstGeom prst="rect">
                <a:avLst/>
              </a:prstGeom>
              <a:noFill/>
            </p:spPr>
            <p:txBody>
              <a:bodyPr wrap="none" rtlCol="0">
                <a:spAutoFit/>
              </a:bodyPr>
              <a:lstStyle/>
              <a:p>
                <a:pPr algn="r"/>
                <a:r>
                  <a:rPr lang="en-GB" sz="3600" dirty="0" smtClean="0">
                    <a:solidFill>
                      <a:schemeClr val="bg1">
                        <a:lumMod val="50000"/>
                      </a:schemeClr>
                    </a:solidFill>
                    <a:latin typeface="Arial" pitchFamily="34" charset="0"/>
                    <a:cs typeface="Arial" pitchFamily="34" charset="0"/>
                  </a:rPr>
                  <a:t>Stimulus-related</a:t>
                </a:r>
              </a:p>
              <a:p>
                <a:pPr algn="r"/>
                <a:r>
                  <a:rPr lang="en-GB" sz="3600" dirty="0" smtClean="0">
                    <a:solidFill>
                      <a:schemeClr val="bg1">
                        <a:lumMod val="50000"/>
                      </a:schemeClr>
                    </a:solidFill>
                    <a:latin typeface="Arial" pitchFamily="34" charset="0"/>
                    <a:cs typeface="Arial" pitchFamily="34" charset="0"/>
                  </a:rPr>
                  <a:t>task</a:t>
                </a:r>
                <a:endParaRPr lang="en-GB" sz="3600" dirty="0">
                  <a:solidFill>
                    <a:schemeClr val="bg1">
                      <a:lumMod val="50000"/>
                    </a:schemeClr>
                  </a:solidFill>
                  <a:latin typeface="Arial" pitchFamily="34" charset="0"/>
                  <a:cs typeface="Arial" pitchFamily="34" charset="0"/>
                </a:endParaRPr>
              </a:p>
            </p:txBody>
          </p:sp>
        </p:grpSp>
      </p:grpSp>
      <p:pic>
        <p:nvPicPr>
          <p:cNvPr id="24" name="Picture 23" descr="clip_contrast_cv1m_cen.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3487318" y="11919095"/>
            <a:ext cx="8917451" cy="13727021"/>
          </a:xfrm>
          <a:prstGeom prst="rect">
            <a:avLst/>
          </a:prstGeom>
          <a:ln w="12700">
            <a:solidFill>
              <a:schemeClr val="bg1">
                <a:lumMod val="85000"/>
              </a:schemeClr>
            </a:solidFill>
          </a:ln>
        </p:spPr>
      </p:pic>
      <p:pic>
        <p:nvPicPr>
          <p:cNvPr id="26" name="Picture 25" descr="clip_contrast_clgn_cen.png"/>
          <p:cNvPicPr>
            <a:picLocks noChangeAspect="1"/>
          </p:cNvPicPr>
          <p:nvPr/>
        </p:nvPicPr>
        <p:blipFill>
          <a:blip r:embed="rId4" cstate="print">
            <a:clrChange>
              <a:clrFrom>
                <a:srgbClr val="FFFFFF"/>
              </a:clrFrom>
              <a:clrTo>
                <a:srgbClr val="FFFFFF">
                  <a:alpha val="0"/>
                </a:srgbClr>
              </a:clrTo>
            </a:clrChange>
          </a:blip>
          <a:stretch>
            <a:fillRect/>
          </a:stretch>
        </p:blipFill>
        <p:spPr>
          <a:xfrm>
            <a:off x="38562056" y="11930020"/>
            <a:ext cx="8917451" cy="13727021"/>
          </a:xfrm>
          <a:prstGeom prst="rect">
            <a:avLst/>
          </a:prstGeom>
          <a:ln w="12700">
            <a:solidFill>
              <a:schemeClr val="bg1">
                <a:lumMod val="85000"/>
              </a:schemeClr>
            </a:solidFill>
          </a:ln>
        </p:spPr>
      </p:pic>
      <p:sp>
        <p:nvSpPr>
          <p:cNvPr id="36" name="TextBox 35"/>
          <p:cNvSpPr txBox="1"/>
          <p:nvPr/>
        </p:nvSpPr>
        <p:spPr>
          <a:xfrm>
            <a:off x="5486263" y="33462491"/>
            <a:ext cx="41576916" cy="1126271"/>
          </a:xfrm>
          <a:prstGeom prst="rect">
            <a:avLst/>
          </a:prstGeom>
          <a:noFill/>
        </p:spPr>
        <p:txBody>
          <a:bodyPr wrap="square" lIns="88048" tIns="44024" rIns="88048" bIns="44024" rtlCol="0">
            <a:spAutoFit/>
          </a:bodyPr>
          <a:lstStyle/>
          <a:p>
            <a:pPr algn="ctr"/>
            <a:r>
              <a:rPr lang="en-GB" sz="5400" dirty="0">
                <a:solidFill>
                  <a:schemeClr val="bg1">
                    <a:lumMod val="50000"/>
                  </a:schemeClr>
                </a:solidFill>
                <a:latin typeface="Arial" pitchFamily="34" charset="0"/>
                <a:cs typeface="Arial" pitchFamily="34" charset="0"/>
              </a:rPr>
              <a:t>Single stimulus cycle average for given ROI/condition; all voxels; all 4 scans; all 8 participants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35" presetClass="path" presetSubtype="0" accel="50000" decel="50000" fill="hold" nodeType="withEffect">
                                  <p:stCondLst>
                                    <p:cond delay="0"/>
                                  </p:stCondLst>
                                  <p:childTnLst>
                                    <p:animMotion origin="layout" path="M 9.29705E-7 9.70018E-7 L -0.20887 0.00035 " pathEditMode="relative" rAng="0" ptsTypes="AA">
                                      <p:cBhvr>
                                        <p:cTn id="8" dur="2000" fill="hold"/>
                                        <p:tgtEl>
                                          <p:spTgt spid="24"/>
                                        </p:tgtEl>
                                        <p:attrNameLst>
                                          <p:attrName>ppt_x</p:attrName>
                                          <p:attrName>ppt_y</p:attrName>
                                        </p:attrNameLst>
                                      </p:cBhvr>
                                      <p:rCtr x="-104" y="0"/>
                                    </p:animMotion>
                                  </p:childTnLst>
                                </p:cTn>
                              </p:par>
                              <p:par>
                                <p:cTn id="9" presetID="35" presetClass="path" presetSubtype="0" accel="50000" decel="50000" fill="hold" nodeType="withEffect">
                                  <p:stCondLst>
                                    <p:cond delay="0"/>
                                  </p:stCondLst>
                                  <p:childTnLst>
                                    <p:animMotion origin="layout" path="M 1.95011E-6 2.32804E-6 L -0.20774 4.2328E-5 " pathEditMode="relative" rAng="0" ptsTypes="AA">
                                      <p:cBhvr>
                                        <p:cTn id="10" dur="2000" fill="hold"/>
                                        <p:tgtEl>
                                          <p:spTgt spid="26"/>
                                        </p:tgtEl>
                                        <p:attrNameLst>
                                          <p:attrName>ppt_x</p:attrName>
                                          <p:attrName>ppt_y</p:attrName>
                                        </p:attrNameLst>
                                      </p:cBhvr>
                                      <p:rCtr x="-1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GNcBar.png"/>
          <p:cNvPicPr>
            <a:picLocks noChangeAspect="1"/>
          </p:cNvPicPr>
          <p:nvPr/>
        </p:nvPicPr>
        <p:blipFill>
          <a:blip r:embed="rId3" cstate="print"/>
          <a:stretch>
            <a:fillRect/>
          </a:stretch>
        </p:blipFill>
        <p:spPr>
          <a:xfrm>
            <a:off x="5374870" y="12001458"/>
            <a:ext cx="12700366" cy="9535857"/>
          </a:xfrm>
          <a:prstGeom prst="rect">
            <a:avLst/>
          </a:prstGeom>
        </p:spPr>
      </p:pic>
      <p:sp>
        <p:nvSpPr>
          <p:cNvPr id="12" name="TextBox 11"/>
          <p:cNvSpPr txBox="1"/>
          <p:nvPr/>
        </p:nvSpPr>
        <p:spPr>
          <a:xfrm>
            <a:off x="5329572" y="13215904"/>
            <a:ext cx="1611339"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0.5</a:t>
            </a:r>
            <a:endParaRPr lang="en-GB" sz="8000" dirty="0">
              <a:latin typeface="Arial" pitchFamily="34" charset="0"/>
              <a:cs typeface="Arial" pitchFamily="34" charset="0"/>
            </a:endParaRPr>
          </a:p>
        </p:txBody>
      </p:sp>
      <p:sp>
        <p:nvSpPr>
          <p:cNvPr id="11" name="TextBox 10"/>
          <p:cNvSpPr txBox="1"/>
          <p:nvPr/>
        </p:nvSpPr>
        <p:spPr>
          <a:xfrm>
            <a:off x="8731455" y="20107835"/>
            <a:ext cx="755335"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6</a:t>
            </a:r>
            <a:endParaRPr lang="en-GB" sz="8000" dirty="0">
              <a:latin typeface="Arial" pitchFamily="34" charset="0"/>
              <a:cs typeface="Arial" pitchFamily="34" charset="0"/>
            </a:endParaRPr>
          </a:p>
        </p:txBody>
      </p:sp>
      <p:sp>
        <p:nvSpPr>
          <p:cNvPr id="20" name="Right Brace 19"/>
          <p:cNvSpPr/>
          <p:nvPr/>
        </p:nvSpPr>
        <p:spPr>
          <a:xfrm rot="16200000" flipV="1">
            <a:off x="11504079" y="9268954"/>
            <a:ext cx="821537" cy="6286545"/>
          </a:xfrm>
          <a:prstGeom prst="rightBrace">
            <a:avLst>
              <a:gd name="adj1" fmla="val 19191"/>
              <a:gd name="adj2" fmla="val 50000"/>
            </a:avLst>
          </a:prstGeom>
          <a:ln w="1143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sp>
        <p:nvSpPr>
          <p:cNvPr id="2" name="Title 1"/>
          <p:cNvSpPr>
            <a:spLocks noGrp="1"/>
          </p:cNvSpPr>
          <p:nvPr>
            <p:ph type="title"/>
          </p:nvPr>
        </p:nvSpPr>
        <p:spPr/>
        <p:txBody>
          <a:bodyPr>
            <a:normAutofit fontScale="90000"/>
          </a:bodyPr>
          <a:lstStyle/>
          <a:p>
            <a:r>
              <a:rPr lang="en-GB" dirty="0" smtClean="0"/>
              <a:t>Repeated measures ANOVA results: </a:t>
            </a:r>
            <a:br>
              <a:rPr lang="en-GB" dirty="0" smtClean="0"/>
            </a:br>
            <a:r>
              <a:rPr lang="en-GB" dirty="0" smtClean="0"/>
              <a:t>Contrast &amp; task dependence</a:t>
            </a:r>
            <a:endParaRPr lang="en-GB" dirty="0"/>
          </a:p>
        </p:txBody>
      </p:sp>
      <p:sp>
        <p:nvSpPr>
          <p:cNvPr id="17" name="TextBox 16"/>
          <p:cNvSpPr txBox="1"/>
          <p:nvPr/>
        </p:nvSpPr>
        <p:spPr>
          <a:xfrm rot="16200000">
            <a:off x="-3280688" y="14938626"/>
            <a:ext cx="10317247"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Contralateral</a:t>
            </a:r>
            <a:endParaRPr lang="en-GB" sz="13800" dirty="0">
              <a:latin typeface="Arial" pitchFamily="34" charset="0"/>
              <a:cs typeface="Arial" pitchFamily="34" charset="0"/>
            </a:endParaRPr>
          </a:p>
        </p:txBody>
      </p:sp>
      <p:sp>
        <p:nvSpPr>
          <p:cNvPr id="52" name="TextBox 51"/>
          <p:cNvSpPr txBox="1"/>
          <p:nvPr/>
        </p:nvSpPr>
        <p:spPr>
          <a:xfrm>
            <a:off x="10771839" y="11715706"/>
            <a:ext cx="1382110"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a:t>
            </a:r>
            <a:endParaRPr lang="en-GB" sz="8000" dirty="0">
              <a:latin typeface="Arial" pitchFamily="34" charset="0"/>
              <a:cs typeface="Arial" pitchFamily="34" charset="0"/>
            </a:endParaRPr>
          </a:p>
        </p:txBody>
      </p:sp>
      <p:sp>
        <p:nvSpPr>
          <p:cNvPr id="60" name="TextBox 59"/>
          <p:cNvSpPr txBox="1"/>
          <p:nvPr/>
        </p:nvSpPr>
        <p:spPr>
          <a:xfrm rot="16200000">
            <a:off x="3192503" y="16054185"/>
            <a:ext cx="4288353" cy="1323439"/>
          </a:xfrm>
          <a:prstGeom prst="rect">
            <a:avLst/>
          </a:prstGeom>
          <a:noFill/>
        </p:spPr>
        <p:txBody>
          <a:bodyPr wrap="none" rtlCol="0">
            <a:spAutoFit/>
          </a:bodyPr>
          <a:lstStyle/>
          <a:p>
            <a:r>
              <a:rPr lang="en-GB" sz="8000" dirty="0" smtClean="0">
                <a:latin typeface="Arial" pitchFamily="34" charset="0"/>
                <a:cs typeface="Arial" pitchFamily="34" charset="0"/>
              </a:rPr>
              <a:t>% BOLD</a:t>
            </a:r>
            <a:endParaRPr lang="en-GB" sz="8000" dirty="0">
              <a:latin typeface="Arial" pitchFamily="34" charset="0"/>
              <a:cs typeface="Arial" pitchFamily="34" charset="0"/>
            </a:endParaRPr>
          </a:p>
        </p:txBody>
      </p:sp>
      <p:sp>
        <p:nvSpPr>
          <p:cNvPr id="61" name="TextBox 60"/>
          <p:cNvSpPr txBox="1"/>
          <p:nvPr/>
        </p:nvSpPr>
        <p:spPr>
          <a:xfrm>
            <a:off x="7272212" y="21431274"/>
            <a:ext cx="9764211" cy="1323439"/>
          </a:xfrm>
          <a:prstGeom prst="rect">
            <a:avLst/>
          </a:prstGeom>
          <a:noFill/>
        </p:spPr>
        <p:txBody>
          <a:bodyPr wrap="none" rtlCol="0">
            <a:spAutoFit/>
          </a:bodyPr>
          <a:lstStyle/>
          <a:p>
            <a:r>
              <a:rPr lang="en-GB" sz="8000" dirty="0" smtClean="0">
                <a:latin typeface="Arial" pitchFamily="34" charset="0"/>
                <a:cs typeface="Arial" pitchFamily="34" charset="0"/>
              </a:rPr>
              <a:t> %Stimulus Contrast</a:t>
            </a:r>
            <a:endParaRPr lang="en-GB" sz="8000" dirty="0">
              <a:latin typeface="Arial" pitchFamily="34" charset="0"/>
              <a:cs typeface="Arial" pitchFamily="34" charset="0"/>
            </a:endParaRPr>
          </a:p>
        </p:txBody>
      </p:sp>
      <p:sp>
        <p:nvSpPr>
          <p:cNvPr id="62" name="TextBox 61"/>
          <p:cNvSpPr txBox="1"/>
          <p:nvPr/>
        </p:nvSpPr>
        <p:spPr>
          <a:xfrm>
            <a:off x="10415484" y="20073952"/>
            <a:ext cx="1326004"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12</a:t>
            </a:r>
            <a:endParaRPr lang="en-GB" sz="8000" dirty="0">
              <a:latin typeface="Arial" pitchFamily="34" charset="0"/>
              <a:cs typeface="Arial" pitchFamily="34" charset="0"/>
            </a:endParaRPr>
          </a:p>
        </p:txBody>
      </p:sp>
      <p:sp>
        <p:nvSpPr>
          <p:cNvPr id="63" name="TextBox 62"/>
          <p:cNvSpPr txBox="1"/>
          <p:nvPr/>
        </p:nvSpPr>
        <p:spPr>
          <a:xfrm>
            <a:off x="12661380" y="20073952"/>
            <a:ext cx="1326004"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25</a:t>
            </a:r>
            <a:endParaRPr lang="en-GB" sz="8000" dirty="0">
              <a:latin typeface="Arial" pitchFamily="34" charset="0"/>
              <a:cs typeface="Arial" pitchFamily="34" charset="0"/>
            </a:endParaRPr>
          </a:p>
        </p:txBody>
      </p:sp>
      <p:sp>
        <p:nvSpPr>
          <p:cNvPr id="64" name="TextBox 63"/>
          <p:cNvSpPr txBox="1"/>
          <p:nvPr/>
        </p:nvSpPr>
        <p:spPr>
          <a:xfrm>
            <a:off x="14273136" y="20073952"/>
            <a:ext cx="1896673"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100</a:t>
            </a:r>
            <a:endParaRPr lang="en-GB" sz="8000" dirty="0">
              <a:latin typeface="Arial" pitchFamily="34" charset="0"/>
              <a:cs typeface="Arial" pitchFamily="34" charset="0"/>
            </a:endParaRPr>
          </a:p>
        </p:txBody>
      </p:sp>
      <p:sp>
        <p:nvSpPr>
          <p:cNvPr id="67" name="TextBox 66"/>
          <p:cNvSpPr txBox="1"/>
          <p:nvPr/>
        </p:nvSpPr>
        <p:spPr>
          <a:xfrm>
            <a:off x="9735272" y="8356707"/>
            <a:ext cx="3823484"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LGN</a:t>
            </a:r>
            <a:endParaRPr lang="en-GB" sz="13800" dirty="0">
              <a:latin typeface="Arial" pitchFamily="34" charset="0"/>
              <a:cs typeface="Arial" pitchFamily="34" charset="0"/>
            </a:endParaRPr>
          </a:p>
        </p:txBody>
      </p:sp>
      <p:grpSp>
        <p:nvGrpSpPr>
          <p:cNvPr id="70" name="Group 69"/>
          <p:cNvGrpSpPr/>
          <p:nvPr/>
        </p:nvGrpSpPr>
        <p:grpSpPr>
          <a:xfrm>
            <a:off x="16916342" y="13287342"/>
            <a:ext cx="2143140" cy="6286545"/>
            <a:chOff x="15701896" y="26574810"/>
            <a:chExt cx="2143140" cy="6286545"/>
          </a:xfrm>
        </p:grpSpPr>
        <p:sp>
          <p:nvSpPr>
            <p:cNvPr id="71" name="Right Brace 70"/>
            <p:cNvSpPr/>
            <p:nvPr/>
          </p:nvSpPr>
          <p:spPr>
            <a:xfrm flipV="1">
              <a:off x="16059086" y="26574810"/>
              <a:ext cx="821537" cy="6286545"/>
            </a:xfrm>
            <a:prstGeom prst="rightBrace">
              <a:avLst>
                <a:gd name="adj1" fmla="val 19191"/>
                <a:gd name="adj2" fmla="val 50000"/>
              </a:avLst>
            </a:prstGeom>
            <a:ln w="114300">
              <a:solidFill>
                <a:srgbClr val="FF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n>
                  <a:solidFill>
                    <a:schemeClr val="tx1"/>
                  </a:solidFill>
                  <a:prstDash val="sysDash"/>
                </a:ln>
                <a:latin typeface="Arial" pitchFamily="34" charset="0"/>
                <a:cs typeface="Arial" pitchFamily="34" charset="0"/>
              </a:endParaRPr>
            </a:p>
          </p:txBody>
        </p:sp>
        <p:grpSp>
          <p:nvGrpSpPr>
            <p:cNvPr id="72" name="Group 24"/>
            <p:cNvGrpSpPr/>
            <p:nvPr/>
          </p:nvGrpSpPr>
          <p:grpSpPr>
            <a:xfrm>
              <a:off x="15701896" y="28932264"/>
              <a:ext cx="2143140" cy="1323439"/>
              <a:chOff x="15701896" y="28932264"/>
              <a:chExt cx="2143140" cy="1323439"/>
            </a:xfrm>
          </p:grpSpPr>
          <p:sp>
            <p:nvSpPr>
              <p:cNvPr id="73" name="Rectangle 72"/>
              <p:cNvSpPr/>
              <p:nvPr/>
            </p:nvSpPr>
            <p:spPr>
              <a:xfrm>
                <a:off x="15701896" y="29289454"/>
                <a:ext cx="2143140"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74" name="TextBox 73"/>
              <p:cNvSpPr txBox="1"/>
              <p:nvPr/>
            </p:nvSpPr>
            <p:spPr>
              <a:xfrm>
                <a:off x="15844772" y="28932264"/>
                <a:ext cx="1714512" cy="1323439"/>
              </a:xfrm>
              <a:prstGeom prst="rect">
                <a:avLst/>
              </a:prstGeom>
              <a:noFill/>
            </p:spPr>
            <p:txBody>
              <a:bodyPr wrap="square" rtlCol="0">
                <a:spAutoFit/>
              </a:bodyPr>
              <a:lstStyle/>
              <a:p>
                <a:r>
                  <a:rPr lang="en-GB" sz="8000" i="1" dirty="0" smtClean="0">
                    <a:solidFill>
                      <a:srgbClr val="FF0000"/>
                    </a:solidFill>
                    <a:latin typeface="Arial" pitchFamily="34" charset="0"/>
                    <a:cs typeface="Arial" pitchFamily="34" charset="0"/>
                  </a:rPr>
                  <a:t>ns</a:t>
                </a:r>
                <a:endParaRPr lang="en-GB" sz="8000" i="1" dirty="0">
                  <a:solidFill>
                    <a:srgbClr val="FF0000"/>
                  </a:solidFill>
                  <a:latin typeface="Arial" pitchFamily="34" charset="0"/>
                  <a:cs typeface="Arial" pitchFamily="34" charset="0"/>
                </a:endParaRPr>
              </a:p>
            </p:txBody>
          </p:sp>
        </p:grpSp>
      </p:grpSp>
      <p:grpSp>
        <p:nvGrpSpPr>
          <p:cNvPr id="88" name="Group 87"/>
          <p:cNvGrpSpPr/>
          <p:nvPr/>
        </p:nvGrpSpPr>
        <p:grpSpPr>
          <a:xfrm>
            <a:off x="682270" y="23912011"/>
            <a:ext cx="18234336" cy="9535857"/>
            <a:chOff x="682270" y="23912011"/>
            <a:chExt cx="18234336" cy="9535857"/>
          </a:xfrm>
        </p:grpSpPr>
        <p:grpSp>
          <p:nvGrpSpPr>
            <p:cNvPr id="82" name="Group 81"/>
            <p:cNvGrpSpPr/>
            <p:nvPr/>
          </p:nvGrpSpPr>
          <p:grpSpPr>
            <a:xfrm>
              <a:off x="4985361" y="23912011"/>
              <a:ext cx="13931245" cy="9535857"/>
              <a:chOff x="4985361" y="23912011"/>
              <a:chExt cx="13931245" cy="9535857"/>
            </a:xfrm>
          </p:grpSpPr>
          <p:pic>
            <p:nvPicPr>
              <p:cNvPr id="6" name="Picture 5" descr="LGNiBar.png"/>
              <p:cNvPicPr>
                <a:picLocks noChangeAspect="1"/>
              </p:cNvPicPr>
              <p:nvPr/>
            </p:nvPicPr>
            <p:blipFill>
              <a:blip r:embed="rId4" cstate="print"/>
              <a:stretch>
                <a:fillRect/>
              </a:stretch>
            </p:blipFill>
            <p:spPr>
              <a:xfrm>
                <a:off x="5374870" y="23912011"/>
                <a:ext cx="12700366" cy="9535857"/>
              </a:xfrm>
              <a:prstGeom prst="rect">
                <a:avLst/>
              </a:prstGeom>
            </p:spPr>
          </p:pic>
          <p:sp>
            <p:nvSpPr>
              <p:cNvPr id="15" name="TextBox 14"/>
              <p:cNvSpPr txBox="1"/>
              <p:nvPr/>
            </p:nvSpPr>
            <p:spPr>
              <a:xfrm>
                <a:off x="4985361" y="29643692"/>
                <a:ext cx="1952779"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-0.2</a:t>
                </a:r>
                <a:endParaRPr lang="en-GB" sz="8000" dirty="0">
                  <a:latin typeface="Arial" pitchFamily="34" charset="0"/>
                  <a:cs typeface="Arial" pitchFamily="34" charset="0"/>
                </a:endParaRPr>
              </a:p>
            </p:txBody>
          </p:sp>
          <p:grpSp>
            <p:nvGrpSpPr>
              <p:cNvPr id="30" name="Group 29"/>
              <p:cNvGrpSpPr/>
              <p:nvPr/>
            </p:nvGrpSpPr>
            <p:grpSpPr>
              <a:xfrm>
                <a:off x="16773466" y="25823595"/>
                <a:ext cx="2143140" cy="6286545"/>
                <a:chOff x="15701896" y="26574810"/>
                <a:chExt cx="2143140" cy="6286545"/>
              </a:xfrm>
            </p:grpSpPr>
            <p:sp>
              <p:nvSpPr>
                <p:cNvPr id="31" name="Right Brace 30"/>
                <p:cNvSpPr/>
                <p:nvPr/>
              </p:nvSpPr>
              <p:spPr>
                <a:xfrm flipV="1">
                  <a:off x="16059086" y="26574810"/>
                  <a:ext cx="821537" cy="6286545"/>
                </a:xfrm>
                <a:prstGeom prst="rightBrace">
                  <a:avLst>
                    <a:gd name="adj1" fmla="val 19191"/>
                    <a:gd name="adj2" fmla="val 50000"/>
                  </a:avLst>
                </a:pr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grpSp>
              <p:nvGrpSpPr>
                <p:cNvPr id="32" name="Group 24"/>
                <p:cNvGrpSpPr/>
                <p:nvPr/>
              </p:nvGrpSpPr>
              <p:grpSpPr>
                <a:xfrm>
                  <a:off x="15701896" y="29146578"/>
                  <a:ext cx="2143140" cy="1323439"/>
                  <a:chOff x="15701896" y="29146578"/>
                  <a:chExt cx="2143140" cy="1323439"/>
                </a:xfrm>
              </p:grpSpPr>
              <p:sp>
                <p:nvSpPr>
                  <p:cNvPr id="33" name="Rectangle 32"/>
                  <p:cNvSpPr/>
                  <p:nvPr/>
                </p:nvSpPr>
                <p:spPr>
                  <a:xfrm>
                    <a:off x="15701896" y="29289454"/>
                    <a:ext cx="2143140"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34" name="TextBox 33"/>
                  <p:cNvSpPr txBox="1"/>
                  <p:nvPr/>
                </p:nvSpPr>
                <p:spPr>
                  <a:xfrm>
                    <a:off x="16097274" y="29146578"/>
                    <a:ext cx="1714512" cy="1323439"/>
                  </a:xfrm>
                  <a:prstGeom prst="rect">
                    <a:avLst/>
                  </a:prstGeom>
                  <a:noFill/>
                </p:spPr>
                <p:txBody>
                  <a:bodyPr wrap="square" rtlCol="0">
                    <a:spAutoFit/>
                  </a:bodyPr>
                  <a:lstStyle/>
                  <a:p>
                    <a:r>
                      <a:rPr lang="en-GB" sz="8000" dirty="0" smtClean="0">
                        <a:solidFill>
                          <a:srgbClr val="FF0000"/>
                        </a:solidFill>
                        <a:latin typeface="Arial" pitchFamily="34" charset="0"/>
                        <a:cs typeface="Arial" pitchFamily="34" charset="0"/>
                      </a:rPr>
                      <a:t>*</a:t>
                    </a:r>
                    <a:endParaRPr lang="en-GB" sz="8000" dirty="0">
                      <a:solidFill>
                        <a:srgbClr val="FF0000"/>
                      </a:solidFill>
                      <a:latin typeface="Arial" pitchFamily="34" charset="0"/>
                      <a:cs typeface="Arial" pitchFamily="34" charset="0"/>
                    </a:endParaRPr>
                  </a:p>
                </p:txBody>
              </p:sp>
            </p:grpSp>
          </p:grpSp>
        </p:grpSp>
        <p:sp>
          <p:nvSpPr>
            <p:cNvPr id="18" name="TextBox 17"/>
            <p:cNvSpPr txBox="1"/>
            <p:nvPr/>
          </p:nvSpPr>
          <p:spPr>
            <a:xfrm rot="16200000">
              <a:off x="-2138825" y="27181327"/>
              <a:ext cx="7858181" cy="2215991"/>
            </a:xfrm>
            <a:prstGeom prst="rect">
              <a:avLst/>
            </a:prstGeom>
            <a:solidFill>
              <a:schemeClr val="bg1"/>
            </a:solidFill>
          </p:spPr>
          <p:txBody>
            <a:bodyPr wrap="square" rtlCol="0">
              <a:spAutoFit/>
            </a:bodyPr>
            <a:lstStyle/>
            <a:p>
              <a:pPr algn="ctr"/>
              <a:r>
                <a:rPr lang="en-GB" sz="13800" dirty="0" smtClean="0">
                  <a:latin typeface="Arial" pitchFamily="34" charset="0"/>
                  <a:cs typeface="Arial" pitchFamily="34" charset="0"/>
                </a:rPr>
                <a:t>Ipsilateral</a:t>
              </a:r>
              <a:endParaRPr lang="en-GB" sz="13800" dirty="0">
                <a:latin typeface="Arial" pitchFamily="34" charset="0"/>
                <a:cs typeface="Arial" pitchFamily="34" charset="0"/>
              </a:endParaRPr>
            </a:p>
          </p:txBody>
        </p:sp>
      </p:grpSp>
      <p:grpSp>
        <p:nvGrpSpPr>
          <p:cNvPr id="75" name="Group 74"/>
          <p:cNvGrpSpPr/>
          <p:nvPr/>
        </p:nvGrpSpPr>
        <p:grpSpPr>
          <a:xfrm>
            <a:off x="20631118" y="8356707"/>
            <a:ext cx="14573352" cy="25219027"/>
            <a:chOff x="20631118" y="8356707"/>
            <a:chExt cx="14573352" cy="25219027"/>
          </a:xfrm>
        </p:grpSpPr>
        <p:pic>
          <p:nvPicPr>
            <p:cNvPr id="7" name="Picture 6" descr="V1cBar.png"/>
            <p:cNvPicPr>
              <a:picLocks noChangeAspect="1"/>
            </p:cNvPicPr>
            <p:nvPr/>
          </p:nvPicPr>
          <p:blipFill>
            <a:blip r:embed="rId5" cstate="print"/>
            <a:stretch>
              <a:fillRect/>
            </a:stretch>
          </p:blipFill>
          <p:spPr>
            <a:xfrm>
              <a:off x="21598528" y="12109731"/>
              <a:ext cx="12700366" cy="9535857"/>
            </a:xfrm>
            <a:prstGeom prst="rect">
              <a:avLst/>
            </a:prstGeom>
          </p:spPr>
        </p:pic>
        <p:pic>
          <p:nvPicPr>
            <p:cNvPr id="8" name="Picture 7" descr="V1iBar.png"/>
            <p:cNvPicPr>
              <a:picLocks noChangeAspect="1"/>
            </p:cNvPicPr>
            <p:nvPr/>
          </p:nvPicPr>
          <p:blipFill>
            <a:blip r:embed="rId6" cstate="print"/>
            <a:stretch>
              <a:fillRect/>
            </a:stretch>
          </p:blipFill>
          <p:spPr>
            <a:xfrm>
              <a:off x="21598528" y="24039877"/>
              <a:ext cx="12700366" cy="9535857"/>
            </a:xfrm>
            <a:prstGeom prst="rect">
              <a:avLst/>
            </a:prstGeom>
          </p:spPr>
        </p:pic>
        <p:sp>
          <p:nvSpPr>
            <p:cNvPr id="14" name="TextBox 13"/>
            <p:cNvSpPr txBox="1"/>
            <p:nvPr/>
          </p:nvSpPr>
          <p:spPr>
            <a:xfrm>
              <a:off x="20631118" y="28289322"/>
              <a:ext cx="2523448"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-0.25</a:t>
              </a:r>
              <a:endParaRPr lang="en-GB" sz="8000" dirty="0">
                <a:latin typeface="Arial" pitchFamily="34" charset="0"/>
                <a:cs typeface="Arial" pitchFamily="34" charset="0"/>
              </a:endParaRPr>
            </a:p>
          </p:txBody>
        </p:sp>
        <p:grpSp>
          <p:nvGrpSpPr>
            <p:cNvPr id="29" name="Group 28"/>
            <p:cNvGrpSpPr/>
            <p:nvPr/>
          </p:nvGrpSpPr>
          <p:grpSpPr>
            <a:xfrm>
              <a:off x="33061330" y="25503240"/>
              <a:ext cx="2143140" cy="6286545"/>
              <a:chOff x="15701896" y="26574810"/>
              <a:chExt cx="2143140" cy="6286545"/>
            </a:xfrm>
          </p:grpSpPr>
          <p:sp>
            <p:nvSpPr>
              <p:cNvPr id="22" name="Right Brace 21"/>
              <p:cNvSpPr/>
              <p:nvPr/>
            </p:nvSpPr>
            <p:spPr>
              <a:xfrm flipV="1">
                <a:off x="16059086" y="26574810"/>
                <a:ext cx="821537" cy="6286545"/>
              </a:xfrm>
              <a:prstGeom prst="rightBrace">
                <a:avLst>
                  <a:gd name="adj1" fmla="val 19191"/>
                  <a:gd name="adj2" fmla="val 50000"/>
                </a:avLst>
              </a:pr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grpSp>
            <p:nvGrpSpPr>
              <p:cNvPr id="25" name="Group 24"/>
              <p:cNvGrpSpPr/>
              <p:nvPr/>
            </p:nvGrpSpPr>
            <p:grpSpPr>
              <a:xfrm>
                <a:off x="15701896" y="29146578"/>
                <a:ext cx="2143140" cy="1323439"/>
                <a:chOff x="15701896" y="29146578"/>
                <a:chExt cx="2143140" cy="1323439"/>
              </a:xfrm>
            </p:grpSpPr>
            <p:sp>
              <p:nvSpPr>
                <p:cNvPr id="24" name="Rectangle 23"/>
                <p:cNvSpPr/>
                <p:nvPr/>
              </p:nvSpPr>
              <p:spPr>
                <a:xfrm>
                  <a:off x="15701896" y="29289454"/>
                  <a:ext cx="2143140"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23" name="TextBox 22"/>
                <p:cNvSpPr txBox="1"/>
                <p:nvPr/>
              </p:nvSpPr>
              <p:spPr>
                <a:xfrm>
                  <a:off x="15773334" y="29146578"/>
                  <a:ext cx="1714512" cy="1323439"/>
                </a:xfrm>
                <a:prstGeom prst="rect">
                  <a:avLst/>
                </a:prstGeom>
                <a:noFill/>
              </p:spPr>
              <p:txBody>
                <a:bodyPr wrap="square" rtlCol="0">
                  <a:spAutoFit/>
                </a:bodyPr>
                <a:lstStyle/>
                <a:p>
                  <a:r>
                    <a:rPr lang="en-GB" sz="8000" dirty="0" smtClean="0">
                      <a:solidFill>
                        <a:srgbClr val="FF0000"/>
                      </a:solidFill>
                      <a:latin typeface="Arial" pitchFamily="34" charset="0"/>
                      <a:cs typeface="Arial" pitchFamily="34" charset="0"/>
                    </a:rPr>
                    <a:t>***</a:t>
                  </a:r>
                  <a:endParaRPr lang="en-GB" sz="8000" dirty="0">
                    <a:solidFill>
                      <a:srgbClr val="FF0000"/>
                    </a:solidFill>
                    <a:latin typeface="Arial" pitchFamily="34" charset="0"/>
                    <a:cs typeface="Arial" pitchFamily="34" charset="0"/>
                  </a:endParaRPr>
                </a:p>
              </p:txBody>
            </p:sp>
          </p:grpSp>
        </p:grpSp>
        <p:sp>
          <p:nvSpPr>
            <p:cNvPr id="58" name="Right Brace 57"/>
            <p:cNvSpPr/>
            <p:nvPr/>
          </p:nvSpPr>
          <p:spPr>
            <a:xfrm rot="16200000" flipV="1">
              <a:off x="27864215" y="9506690"/>
              <a:ext cx="821537" cy="6286545"/>
            </a:xfrm>
            <a:prstGeom prst="rightBrace">
              <a:avLst>
                <a:gd name="adj1" fmla="val 19191"/>
                <a:gd name="adj2" fmla="val 50000"/>
              </a:avLst>
            </a:prstGeom>
            <a:ln w="1143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sp>
          <p:nvSpPr>
            <p:cNvPr id="59" name="TextBox 58"/>
            <p:cNvSpPr txBox="1"/>
            <p:nvPr/>
          </p:nvSpPr>
          <p:spPr>
            <a:xfrm>
              <a:off x="27131975" y="11953442"/>
              <a:ext cx="1382110"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a:t>
              </a:r>
              <a:endParaRPr lang="en-GB" sz="8000" dirty="0">
                <a:latin typeface="Arial" pitchFamily="34" charset="0"/>
                <a:cs typeface="Arial" pitchFamily="34" charset="0"/>
              </a:endParaRPr>
            </a:p>
          </p:txBody>
        </p:sp>
        <p:sp>
          <p:nvSpPr>
            <p:cNvPr id="66" name="TextBox 65"/>
            <p:cNvSpPr txBox="1"/>
            <p:nvPr/>
          </p:nvSpPr>
          <p:spPr>
            <a:xfrm>
              <a:off x="26497767" y="8356707"/>
              <a:ext cx="2348721"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V1</a:t>
              </a:r>
              <a:endParaRPr lang="en-GB" sz="13800" dirty="0">
                <a:latin typeface="Arial" pitchFamily="34" charset="0"/>
                <a:cs typeface="Arial" pitchFamily="34" charset="0"/>
              </a:endParaRPr>
            </a:p>
          </p:txBody>
        </p:sp>
        <p:sp>
          <p:nvSpPr>
            <p:cNvPr id="69" name="TextBox 68"/>
            <p:cNvSpPr txBox="1"/>
            <p:nvPr/>
          </p:nvSpPr>
          <p:spPr>
            <a:xfrm>
              <a:off x="21591547" y="14249919"/>
              <a:ext cx="1611339"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0.5</a:t>
              </a:r>
              <a:endParaRPr lang="en-GB" sz="8000" dirty="0">
                <a:latin typeface="Arial" pitchFamily="34" charset="0"/>
                <a:cs typeface="Arial" pitchFamily="34" charset="0"/>
              </a:endParaRPr>
            </a:p>
          </p:txBody>
        </p:sp>
      </p:grpSp>
      <p:sp>
        <p:nvSpPr>
          <p:cNvPr id="77" name="TextBox 76"/>
          <p:cNvSpPr txBox="1"/>
          <p:nvPr/>
        </p:nvSpPr>
        <p:spPr>
          <a:xfrm>
            <a:off x="39562188" y="34218676"/>
            <a:ext cx="10455106" cy="1323439"/>
          </a:xfrm>
          <a:prstGeom prst="rect">
            <a:avLst/>
          </a:prstGeom>
          <a:noFill/>
        </p:spPr>
        <p:txBody>
          <a:bodyPr wrap="none" rtlCol="0">
            <a:spAutoFit/>
          </a:bodyPr>
          <a:lstStyle/>
          <a:p>
            <a:r>
              <a:rPr lang="en-GB" sz="8000" b="1" i="1" dirty="0" smtClean="0">
                <a:solidFill>
                  <a:srgbClr val="FF0000"/>
                </a:solidFill>
                <a:latin typeface="Arial" pitchFamily="34" charset="0"/>
                <a:cs typeface="Arial" pitchFamily="34" charset="0"/>
              </a:rPr>
              <a:t>* p&lt;0.05      *** p&lt;10</a:t>
            </a:r>
            <a:r>
              <a:rPr lang="en-GB" sz="8000" b="1" i="1" baseline="30000" dirty="0" smtClean="0">
                <a:solidFill>
                  <a:srgbClr val="FF0000"/>
                </a:solidFill>
                <a:latin typeface="Arial" pitchFamily="34" charset="0"/>
                <a:cs typeface="Arial" pitchFamily="34" charset="0"/>
              </a:rPr>
              <a:t>-4</a:t>
            </a:r>
            <a:endParaRPr lang="en-GB" sz="8000" b="1" i="1" baseline="30000" dirty="0">
              <a:solidFill>
                <a:srgbClr val="FF0000"/>
              </a:solidFill>
              <a:latin typeface="Arial" pitchFamily="34" charset="0"/>
              <a:cs typeface="Arial" pitchFamily="34" charset="0"/>
            </a:endParaRPr>
          </a:p>
        </p:txBody>
      </p:sp>
      <p:sp>
        <p:nvSpPr>
          <p:cNvPr id="78" name="TextBox 77"/>
          <p:cNvSpPr txBox="1"/>
          <p:nvPr/>
        </p:nvSpPr>
        <p:spPr>
          <a:xfrm>
            <a:off x="10653010" y="34254395"/>
            <a:ext cx="10049546" cy="1323439"/>
          </a:xfrm>
          <a:prstGeom prst="rect">
            <a:avLst/>
          </a:prstGeom>
          <a:noFill/>
        </p:spPr>
        <p:txBody>
          <a:bodyPr wrap="none" rtlCol="0">
            <a:spAutoFit/>
          </a:bodyPr>
          <a:lstStyle/>
          <a:p>
            <a:r>
              <a:rPr lang="en-GB" sz="8000" dirty="0" smtClean="0">
                <a:latin typeface="Arial" pitchFamily="34" charset="0"/>
                <a:cs typeface="Arial" pitchFamily="34" charset="0"/>
              </a:rPr>
              <a:t> Stimulus-related task</a:t>
            </a:r>
            <a:endParaRPr lang="en-GB" sz="8000" dirty="0">
              <a:latin typeface="Arial" pitchFamily="34" charset="0"/>
              <a:cs typeface="Arial" pitchFamily="34" charset="0"/>
            </a:endParaRPr>
          </a:p>
        </p:txBody>
      </p:sp>
      <p:sp>
        <p:nvSpPr>
          <p:cNvPr id="79" name="TextBox 78"/>
          <p:cNvSpPr txBox="1"/>
          <p:nvPr/>
        </p:nvSpPr>
        <p:spPr>
          <a:xfrm>
            <a:off x="24774522" y="34254395"/>
            <a:ext cx="5658921" cy="1323439"/>
          </a:xfrm>
          <a:prstGeom prst="rect">
            <a:avLst/>
          </a:prstGeom>
          <a:noFill/>
        </p:spPr>
        <p:txBody>
          <a:bodyPr wrap="none" rtlCol="0">
            <a:spAutoFit/>
          </a:bodyPr>
          <a:lstStyle/>
          <a:p>
            <a:r>
              <a:rPr lang="en-GB" sz="8000" dirty="0" smtClean="0">
                <a:latin typeface="Arial" pitchFamily="34" charset="0"/>
                <a:cs typeface="Arial" pitchFamily="34" charset="0"/>
              </a:rPr>
              <a:t>Central task</a:t>
            </a:r>
            <a:endParaRPr lang="en-GB" sz="8000" dirty="0">
              <a:latin typeface="Arial" pitchFamily="34" charset="0"/>
              <a:cs typeface="Arial" pitchFamily="34" charset="0"/>
            </a:endParaRPr>
          </a:p>
        </p:txBody>
      </p:sp>
      <p:sp>
        <p:nvSpPr>
          <p:cNvPr id="80" name="Rectangle 79"/>
          <p:cNvSpPr/>
          <p:nvPr/>
        </p:nvSpPr>
        <p:spPr>
          <a:xfrm>
            <a:off x="9129600" y="34344610"/>
            <a:ext cx="1428760" cy="1143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23131448" y="34344610"/>
            <a:ext cx="1428760" cy="114300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p:cNvGrpSpPr/>
          <p:nvPr/>
        </p:nvGrpSpPr>
        <p:grpSpPr>
          <a:xfrm>
            <a:off x="36846709" y="8356707"/>
            <a:ext cx="13559591" cy="25199434"/>
            <a:chOff x="36846709" y="8356707"/>
            <a:chExt cx="13559591" cy="25199434"/>
          </a:xfrm>
        </p:grpSpPr>
        <p:pic>
          <p:nvPicPr>
            <p:cNvPr id="9" name="Picture 8" descr="V5cBar.png"/>
            <p:cNvPicPr>
              <a:picLocks noChangeAspect="1"/>
            </p:cNvPicPr>
            <p:nvPr/>
          </p:nvPicPr>
          <p:blipFill>
            <a:blip r:embed="rId7" cstate="print"/>
            <a:stretch>
              <a:fillRect/>
            </a:stretch>
          </p:blipFill>
          <p:spPr>
            <a:xfrm>
              <a:off x="37228986" y="12109731"/>
              <a:ext cx="12700366" cy="9535857"/>
            </a:xfrm>
            <a:prstGeom prst="rect">
              <a:avLst/>
            </a:prstGeom>
          </p:spPr>
        </p:pic>
        <p:pic>
          <p:nvPicPr>
            <p:cNvPr id="10" name="Picture 9" descr="V5iBar.png"/>
            <p:cNvPicPr>
              <a:picLocks noChangeAspect="1"/>
            </p:cNvPicPr>
            <p:nvPr/>
          </p:nvPicPr>
          <p:blipFill>
            <a:blip r:embed="rId8" cstate="print"/>
            <a:stretch>
              <a:fillRect/>
            </a:stretch>
          </p:blipFill>
          <p:spPr>
            <a:xfrm>
              <a:off x="37228986" y="24020284"/>
              <a:ext cx="12700366" cy="9535857"/>
            </a:xfrm>
            <a:prstGeom prst="rect">
              <a:avLst/>
            </a:prstGeom>
          </p:spPr>
        </p:pic>
        <p:sp>
          <p:nvSpPr>
            <p:cNvPr id="13" name="TextBox 12"/>
            <p:cNvSpPr txBox="1"/>
            <p:nvPr/>
          </p:nvSpPr>
          <p:spPr>
            <a:xfrm>
              <a:off x="37193346" y="14538623"/>
              <a:ext cx="1611339"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1.0</a:t>
              </a:r>
              <a:endParaRPr lang="en-GB" sz="8000" dirty="0">
                <a:latin typeface="Arial" pitchFamily="34" charset="0"/>
                <a:cs typeface="Arial" pitchFamily="34" charset="0"/>
              </a:endParaRPr>
            </a:p>
          </p:txBody>
        </p:sp>
        <p:sp>
          <p:nvSpPr>
            <p:cNvPr id="16" name="TextBox 15"/>
            <p:cNvSpPr txBox="1"/>
            <p:nvPr/>
          </p:nvSpPr>
          <p:spPr>
            <a:xfrm>
              <a:off x="36846709" y="26537255"/>
              <a:ext cx="1952779"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-0.5</a:t>
              </a:r>
              <a:endParaRPr lang="en-GB" sz="8000" dirty="0">
                <a:latin typeface="Arial" pitchFamily="34" charset="0"/>
                <a:cs typeface="Arial" pitchFamily="34" charset="0"/>
              </a:endParaRPr>
            </a:p>
          </p:txBody>
        </p:sp>
        <p:grpSp>
          <p:nvGrpSpPr>
            <p:cNvPr id="40" name="Group 39"/>
            <p:cNvGrpSpPr/>
            <p:nvPr/>
          </p:nvGrpSpPr>
          <p:grpSpPr>
            <a:xfrm>
              <a:off x="48134748" y="25288926"/>
              <a:ext cx="2271552" cy="6286545"/>
              <a:chOff x="15573484" y="26574810"/>
              <a:chExt cx="2271552" cy="6286545"/>
            </a:xfrm>
          </p:grpSpPr>
          <p:sp>
            <p:nvSpPr>
              <p:cNvPr id="41" name="Right Brace 40"/>
              <p:cNvSpPr/>
              <p:nvPr/>
            </p:nvSpPr>
            <p:spPr>
              <a:xfrm flipV="1">
                <a:off x="16059086" y="26574810"/>
                <a:ext cx="821537" cy="6286545"/>
              </a:xfrm>
              <a:prstGeom prst="rightBrace">
                <a:avLst>
                  <a:gd name="adj1" fmla="val 19191"/>
                  <a:gd name="adj2" fmla="val 50000"/>
                </a:avLst>
              </a:pr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grpSp>
            <p:nvGrpSpPr>
              <p:cNvPr id="42" name="Group 24"/>
              <p:cNvGrpSpPr/>
              <p:nvPr/>
            </p:nvGrpSpPr>
            <p:grpSpPr>
              <a:xfrm>
                <a:off x="15573484" y="29146578"/>
                <a:ext cx="2271552" cy="1323439"/>
                <a:chOff x="15573484" y="29146578"/>
                <a:chExt cx="2271552" cy="1323439"/>
              </a:xfrm>
            </p:grpSpPr>
            <p:sp>
              <p:nvSpPr>
                <p:cNvPr id="43" name="Rectangle 42"/>
                <p:cNvSpPr/>
                <p:nvPr/>
              </p:nvSpPr>
              <p:spPr>
                <a:xfrm>
                  <a:off x="15701896" y="29289454"/>
                  <a:ext cx="2143140"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44" name="TextBox 43"/>
                <p:cNvSpPr txBox="1"/>
                <p:nvPr/>
              </p:nvSpPr>
              <p:spPr>
                <a:xfrm>
                  <a:off x="15573484" y="29146578"/>
                  <a:ext cx="2095426" cy="1323439"/>
                </a:xfrm>
                <a:prstGeom prst="rect">
                  <a:avLst/>
                </a:prstGeom>
                <a:noFill/>
              </p:spPr>
              <p:txBody>
                <a:bodyPr wrap="square" rtlCol="0">
                  <a:spAutoFit/>
                </a:bodyPr>
                <a:lstStyle/>
                <a:p>
                  <a:r>
                    <a:rPr lang="en-GB" sz="8000" dirty="0" smtClean="0">
                      <a:solidFill>
                        <a:srgbClr val="FF0000"/>
                      </a:solidFill>
                      <a:latin typeface="Arial" pitchFamily="34" charset="0"/>
                      <a:cs typeface="Arial" pitchFamily="34" charset="0"/>
                    </a:rPr>
                    <a:t>***</a:t>
                  </a:r>
                  <a:endParaRPr lang="en-GB" sz="8000" dirty="0">
                    <a:solidFill>
                      <a:srgbClr val="FF0000"/>
                    </a:solidFill>
                    <a:latin typeface="Arial" pitchFamily="34" charset="0"/>
                    <a:cs typeface="Arial" pitchFamily="34" charset="0"/>
                  </a:endParaRPr>
                </a:p>
              </p:txBody>
            </p:sp>
          </p:grpSp>
        </p:grpSp>
        <p:grpSp>
          <p:nvGrpSpPr>
            <p:cNvPr id="45" name="Group 44"/>
            <p:cNvGrpSpPr/>
            <p:nvPr/>
          </p:nvGrpSpPr>
          <p:grpSpPr>
            <a:xfrm>
              <a:off x="48206186" y="13324177"/>
              <a:ext cx="2200114" cy="6286545"/>
              <a:chOff x="15644922" y="26574810"/>
              <a:chExt cx="2200114" cy="6286545"/>
            </a:xfrm>
          </p:grpSpPr>
          <p:sp>
            <p:nvSpPr>
              <p:cNvPr id="46" name="Right Brace 45"/>
              <p:cNvSpPr/>
              <p:nvPr/>
            </p:nvSpPr>
            <p:spPr>
              <a:xfrm flipV="1">
                <a:off x="16059086" y="26574810"/>
                <a:ext cx="821537" cy="6286545"/>
              </a:xfrm>
              <a:prstGeom prst="rightBrace">
                <a:avLst>
                  <a:gd name="adj1" fmla="val 19191"/>
                  <a:gd name="adj2" fmla="val 50000"/>
                </a:avLst>
              </a:pr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grpSp>
            <p:nvGrpSpPr>
              <p:cNvPr id="47" name="Group 24"/>
              <p:cNvGrpSpPr/>
              <p:nvPr/>
            </p:nvGrpSpPr>
            <p:grpSpPr>
              <a:xfrm>
                <a:off x="15644922" y="29146578"/>
                <a:ext cx="2200114" cy="1323439"/>
                <a:chOff x="15644922" y="29146578"/>
                <a:chExt cx="2200114" cy="1323439"/>
              </a:xfrm>
            </p:grpSpPr>
            <p:sp>
              <p:nvSpPr>
                <p:cNvPr id="48" name="Rectangle 47"/>
                <p:cNvSpPr/>
                <p:nvPr/>
              </p:nvSpPr>
              <p:spPr>
                <a:xfrm>
                  <a:off x="15701896" y="29289454"/>
                  <a:ext cx="2143140"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49" name="TextBox 48"/>
                <p:cNvSpPr txBox="1"/>
                <p:nvPr/>
              </p:nvSpPr>
              <p:spPr>
                <a:xfrm>
                  <a:off x="15644922" y="29146578"/>
                  <a:ext cx="2023988" cy="1323439"/>
                </a:xfrm>
                <a:prstGeom prst="rect">
                  <a:avLst/>
                </a:prstGeom>
                <a:noFill/>
              </p:spPr>
              <p:txBody>
                <a:bodyPr wrap="square" rtlCol="0">
                  <a:spAutoFit/>
                </a:bodyPr>
                <a:lstStyle/>
                <a:p>
                  <a:r>
                    <a:rPr lang="en-GB" sz="8000" dirty="0" smtClean="0">
                      <a:solidFill>
                        <a:srgbClr val="FF0000"/>
                      </a:solidFill>
                      <a:latin typeface="Arial" pitchFamily="34" charset="0"/>
                      <a:cs typeface="Arial" pitchFamily="34" charset="0"/>
                    </a:rPr>
                    <a:t>***</a:t>
                  </a:r>
                  <a:endParaRPr lang="en-GB" sz="8000" dirty="0">
                    <a:solidFill>
                      <a:srgbClr val="FF0000"/>
                    </a:solidFill>
                    <a:latin typeface="Arial" pitchFamily="34" charset="0"/>
                    <a:cs typeface="Arial" pitchFamily="34" charset="0"/>
                  </a:endParaRPr>
                </a:p>
              </p:txBody>
            </p:sp>
          </p:grpSp>
        </p:grpSp>
        <p:sp>
          <p:nvSpPr>
            <p:cNvPr id="65" name="TextBox 64"/>
            <p:cNvSpPr txBox="1"/>
            <p:nvPr/>
          </p:nvSpPr>
          <p:spPr>
            <a:xfrm>
              <a:off x="42776898" y="8356707"/>
              <a:ext cx="2348721"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V5</a:t>
              </a:r>
              <a:endParaRPr lang="en-GB" sz="13800" dirty="0">
                <a:latin typeface="Arial" pitchFamily="34" charset="0"/>
                <a:cs typeface="Arial" pitchFamily="34" charset="0"/>
              </a:endParaRPr>
            </a:p>
          </p:txBody>
        </p:sp>
        <p:sp>
          <p:nvSpPr>
            <p:cNvPr id="85" name="Right Brace 84"/>
            <p:cNvSpPr/>
            <p:nvPr/>
          </p:nvSpPr>
          <p:spPr>
            <a:xfrm rot="16200000" flipV="1">
              <a:off x="43580575" y="9231399"/>
              <a:ext cx="821537" cy="6286545"/>
            </a:xfrm>
            <a:prstGeom prst="rightBrace">
              <a:avLst>
                <a:gd name="adj1" fmla="val 19191"/>
                <a:gd name="adj2" fmla="val 50000"/>
              </a:avLst>
            </a:prstGeom>
            <a:ln w="1143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sp>
          <p:nvSpPr>
            <p:cNvPr id="86" name="TextBox 85"/>
            <p:cNvSpPr txBox="1"/>
            <p:nvPr/>
          </p:nvSpPr>
          <p:spPr>
            <a:xfrm>
              <a:off x="43693282" y="11678151"/>
              <a:ext cx="583814"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a:t>
              </a:r>
              <a:endParaRPr lang="en-GB" sz="8000" dirty="0">
                <a:latin typeface="Arial" pitchFamily="34" charset="0"/>
                <a:cs typeface="Arial" pitchFamily="34" charset="0"/>
              </a:endParaRPr>
            </a:p>
          </p:txBody>
        </p:sp>
      </p:grpSp>
      <p:grpSp>
        <p:nvGrpSpPr>
          <p:cNvPr id="76" name="Group 75"/>
          <p:cNvGrpSpPr/>
          <p:nvPr/>
        </p:nvGrpSpPr>
        <p:grpSpPr>
          <a:xfrm>
            <a:off x="33132768" y="13609929"/>
            <a:ext cx="4357718" cy="6286545"/>
            <a:chOff x="15701896" y="26574810"/>
            <a:chExt cx="4357718" cy="6286545"/>
          </a:xfrm>
        </p:grpSpPr>
        <p:sp>
          <p:nvSpPr>
            <p:cNvPr id="84" name="Right Brace 83"/>
            <p:cNvSpPr/>
            <p:nvPr/>
          </p:nvSpPr>
          <p:spPr>
            <a:xfrm flipV="1">
              <a:off x="16059086" y="26574810"/>
              <a:ext cx="821537" cy="6286545"/>
            </a:xfrm>
            <a:prstGeom prst="rightBrace">
              <a:avLst>
                <a:gd name="adj1" fmla="val 19191"/>
                <a:gd name="adj2" fmla="val 50000"/>
              </a:avLst>
            </a:pr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grpSp>
          <p:nvGrpSpPr>
            <p:cNvPr id="89" name="Group 24"/>
            <p:cNvGrpSpPr/>
            <p:nvPr/>
          </p:nvGrpSpPr>
          <p:grpSpPr>
            <a:xfrm>
              <a:off x="15701896" y="29289454"/>
              <a:ext cx="4357718" cy="1249049"/>
              <a:chOff x="15701896" y="29289454"/>
              <a:chExt cx="4357718" cy="1249049"/>
            </a:xfrm>
          </p:grpSpPr>
          <p:sp>
            <p:nvSpPr>
              <p:cNvPr id="90" name="Rectangle 89"/>
              <p:cNvSpPr/>
              <p:nvPr/>
            </p:nvSpPr>
            <p:spPr>
              <a:xfrm>
                <a:off x="15701896" y="29289454"/>
                <a:ext cx="2143140"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91" name="TextBox 90"/>
              <p:cNvSpPr txBox="1"/>
              <p:nvPr/>
            </p:nvSpPr>
            <p:spPr>
              <a:xfrm>
                <a:off x="16097274" y="29430507"/>
                <a:ext cx="3962340" cy="1107996"/>
              </a:xfrm>
              <a:prstGeom prst="rect">
                <a:avLst/>
              </a:prstGeom>
              <a:noFill/>
            </p:spPr>
            <p:txBody>
              <a:bodyPr wrap="square" rtlCol="0">
                <a:spAutoFit/>
              </a:bodyPr>
              <a:lstStyle/>
              <a:p>
                <a:r>
                  <a:rPr lang="en-GB" sz="6600" dirty="0" smtClean="0">
                    <a:solidFill>
                      <a:srgbClr val="FF0000"/>
                    </a:solidFill>
                    <a:latin typeface="Arial" pitchFamily="34" charset="0"/>
                    <a:cs typeface="Arial" pitchFamily="34" charset="0"/>
                  </a:rPr>
                  <a:t>* 1 tailed </a:t>
                </a:r>
                <a:endParaRPr lang="en-GB" sz="6600" dirty="0">
                  <a:solidFill>
                    <a:srgbClr val="FF0000"/>
                  </a:solidFill>
                  <a:latin typeface="Arial" pitchFamily="34" charset="0"/>
                  <a:cs typeface="Arial"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ANOVAs vs. Power functions</a:t>
            </a:r>
            <a:endParaRPr lang="en-GB" dirty="0"/>
          </a:p>
        </p:txBody>
      </p:sp>
      <p:sp>
        <p:nvSpPr>
          <p:cNvPr id="12" name="Content Placeholder 2"/>
          <p:cNvSpPr>
            <a:spLocks noGrp="1"/>
          </p:cNvSpPr>
          <p:nvPr>
            <p:ph idx="1"/>
          </p:nvPr>
        </p:nvSpPr>
        <p:spPr>
          <a:xfrm>
            <a:off x="1557172" y="7715178"/>
            <a:ext cx="47720584" cy="6858048"/>
          </a:xfrm>
        </p:spPr>
        <p:txBody>
          <a:bodyPr>
            <a:noAutofit/>
          </a:bodyPr>
          <a:lstStyle/>
          <a:p>
            <a:pPr indent="0">
              <a:buNone/>
            </a:pPr>
            <a:r>
              <a:rPr lang="en-GB" sz="8800" dirty="0" smtClean="0"/>
              <a:t>ANOVAs are not as sensitive as model fitting techniques: power functions are known to be relatively good descriptors of the contrast responses in early visual areas*</a:t>
            </a:r>
            <a:endParaRPr lang="en-GB" sz="8800" b="1" dirty="0"/>
          </a:p>
        </p:txBody>
      </p:sp>
      <p:sp>
        <p:nvSpPr>
          <p:cNvPr id="13" name="TextBox 12"/>
          <p:cNvSpPr txBox="1"/>
          <p:nvPr/>
        </p:nvSpPr>
        <p:spPr>
          <a:xfrm>
            <a:off x="19916738" y="11858582"/>
            <a:ext cx="11509882" cy="3770263"/>
          </a:xfrm>
          <a:prstGeom prst="rect">
            <a:avLst/>
          </a:prstGeom>
          <a:noFill/>
        </p:spPr>
        <p:txBody>
          <a:bodyPr wrap="none" rtlCol="0">
            <a:spAutoFit/>
          </a:bodyPr>
          <a:lstStyle/>
          <a:p>
            <a:r>
              <a:rPr lang="en-GB" sz="23900" i="1" dirty="0" smtClean="0">
                <a:latin typeface="Arial" pitchFamily="34" charset="0"/>
                <a:cs typeface="Arial" pitchFamily="34" charset="0"/>
              </a:rPr>
              <a:t>R = </a:t>
            </a:r>
            <a:r>
              <a:rPr lang="en-GB" sz="23900" i="1" dirty="0" err="1" smtClean="0">
                <a:latin typeface="Arial" pitchFamily="34" charset="0"/>
                <a:cs typeface="Arial" pitchFamily="34" charset="0"/>
              </a:rPr>
              <a:t>k.C</a:t>
            </a:r>
            <a:r>
              <a:rPr lang="el-GR" sz="23900" i="1" baseline="30000" dirty="0" smtClean="0">
                <a:latin typeface="Arial" pitchFamily="34" charset="0"/>
                <a:cs typeface="Arial" pitchFamily="34" charset="0"/>
              </a:rPr>
              <a:t>γ</a:t>
            </a:r>
            <a:endParaRPr lang="en-GB" sz="23900" i="1" baseline="30000" dirty="0">
              <a:latin typeface="Arial" pitchFamily="34" charset="0"/>
              <a:cs typeface="Arial" pitchFamily="34" charset="0"/>
            </a:endParaRPr>
          </a:p>
        </p:txBody>
      </p:sp>
      <p:pic>
        <p:nvPicPr>
          <p:cNvPr id="72" name="Picture 71" descr="c50_1.png"/>
          <p:cNvPicPr>
            <a:picLocks/>
          </p:cNvPicPr>
          <p:nvPr/>
        </p:nvPicPr>
        <p:blipFill>
          <a:blip r:embed="rId3" cstate="print"/>
          <a:stretch>
            <a:fillRect/>
          </a:stretch>
        </p:blipFill>
        <p:spPr>
          <a:xfrm>
            <a:off x="17630722" y="15573358"/>
            <a:ext cx="19145384" cy="17002244"/>
          </a:xfrm>
          <a:prstGeom prst="rect">
            <a:avLst/>
          </a:prstGeom>
        </p:spPr>
      </p:pic>
      <p:sp>
        <p:nvSpPr>
          <p:cNvPr id="79" name="TextBox 78"/>
          <p:cNvSpPr txBox="1"/>
          <p:nvPr/>
        </p:nvSpPr>
        <p:spPr>
          <a:xfrm>
            <a:off x="37490486" y="18716630"/>
            <a:ext cx="4421148" cy="4370427"/>
          </a:xfrm>
          <a:prstGeom prst="rect">
            <a:avLst/>
          </a:prstGeom>
          <a:noFill/>
        </p:spPr>
        <p:txBody>
          <a:bodyPr wrap="square" rtlCol="0">
            <a:spAutoFit/>
          </a:bodyPr>
          <a:lstStyle/>
          <a:p>
            <a:r>
              <a:rPr lang="el-GR" sz="13900" dirty="0" smtClean="0">
                <a:latin typeface="Arial" pitchFamily="34" charset="0"/>
                <a:cs typeface="Arial" pitchFamily="34" charset="0"/>
              </a:rPr>
              <a:t>γ</a:t>
            </a:r>
            <a:r>
              <a:rPr lang="en-GB" sz="13900" dirty="0" smtClean="0">
                <a:latin typeface="Arial" pitchFamily="34" charset="0"/>
                <a:cs typeface="Arial" pitchFamily="34" charset="0"/>
              </a:rPr>
              <a:t> = 1</a:t>
            </a:r>
          </a:p>
          <a:p>
            <a:r>
              <a:rPr lang="en-GB" sz="13900" dirty="0" smtClean="0">
                <a:latin typeface="Arial" pitchFamily="34" charset="0"/>
                <a:cs typeface="Arial" pitchFamily="34" charset="0"/>
              </a:rPr>
              <a:t>k = 1</a:t>
            </a:r>
            <a:endParaRPr lang="en-GB" sz="13900" dirty="0">
              <a:latin typeface="Arial" pitchFamily="34" charset="0"/>
              <a:cs typeface="Arial" pitchFamily="34" charset="0"/>
            </a:endParaRPr>
          </a:p>
        </p:txBody>
      </p:sp>
      <p:sp>
        <p:nvSpPr>
          <p:cNvPr id="88" name="TextBox 87"/>
          <p:cNvSpPr txBox="1"/>
          <p:nvPr/>
        </p:nvSpPr>
        <p:spPr>
          <a:xfrm rot="16200000">
            <a:off x="11229357" y="22117599"/>
            <a:ext cx="11176458" cy="2231380"/>
          </a:xfrm>
          <a:prstGeom prst="rect">
            <a:avLst/>
          </a:prstGeom>
          <a:noFill/>
        </p:spPr>
        <p:txBody>
          <a:bodyPr wrap="none" rtlCol="0">
            <a:spAutoFit/>
          </a:bodyPr>
          <a:lstStyle/>
          <a:p>
            <a:r>
              <a:rPr lang="en-GB" sz="13900" dirty="0" smtClean="0">
                <a:latin typeface="Arial" pitchFamily="34" charset="0"/>
                <a:cs typeface="Arial" pitchFamily="34" charset="0"/>
              </a:rPr>
              <a:t>Response (R)</a:t>
            </a:r>
            <a:endParaRPr lang="en-GB" sz="13900" dirty="0">
              <a:latin typeface="Arial" pitchFamily="34" charset="0"/>
              <a:cs typeface="Arial" pitchFamily="34" charset="0"/>
            </a:endParaRPr>
          </a:p>
        </p:txBody>
      </p:sp>
      <p:sp>
        <p:nvSpPr>
          <p:cNvPr id="89" name="TextBox 88"/>
          <p:cNvSpPr txBox="1"/>
          <p:nvPr/>
        </p:nvSpPr>
        <p:spPr>
          <a:xfrm>
            <a:off x="23988704" y="32075536"/>
            <a:ext cx="9887643" cy="2231380"/>
          </a:xfrm>
          <a:prstGeom prst="rect">
            <a:avLst/>
          </a:prstGeom>
          <a:noFill/>
        </p:spPr>
        <p:txBody>
          <a:bodyPr wrap="none" rtlCol="0">
            <a:spAutoFit/>
          </a:bodyPr>
          <a:lstStyle/>
          <a:p>
            <a:r>
              <a:rPr lang="en-GB" sz="13900" dirty="0" smtClean="0">
                <a:latin typeface="Arial" pitchFamily="34" charset="0"/>
                <a:cs typeface="Arial" pitchFamily="34" charset="0"/>
              </a:rPr>
              <a:t>Contrast (C)</a:t>
            </a:r>
            <a:endParaRPr lang="en-GB" sz="13900" dirty="0">
              <a:latin typeface="Arial" pitchFamily="34" charset="0"/>
              <a:cs typeface="Arial" pitchFamily="34" charset="0"/>
            </a:endParaRPr>
          </a:p>
        </p:txBody>
      </p:sp>
      <p:sp>
        <p:nvSpPr>
          <p:cNvPr id="90" name="TextBox 89"/>
          <p:cNvSpPr txBox="1"/>
          <p:nvPr/>
        </p:nvSpPr>
        <p:spPr>
          <a:xfrm>
            <a:off x="19059482" y="28075008"/>
            <a:ext cx="2188420" cy="1585049"/>
          </a:xfrm>
          <a:prstGeom prst="rect">
            <a:avLst/>
          </a:prstGeom>
          <a:noFill/>
        </p:spPr>
        <p:txBody>
          <a:bodyPr wrap="none" rtlCol="0">
            <a:spAutoFit/>
          </a:bodyPr>
          <a:lstStyle/>
          <a:p>
            <a:r>
              <a:rPr lang="en-GB" sz="9600" dirty="0" smtClean="0">
                <a:latin typeface="Arial" pitchFamily="34" charset="0"/>
                <a:cs typeface="Arial" pitchFamily="34" charset="0"/>
              </a:rPr>
              <a:t>min</a:t>
            </a:r>
            <a:endParaRPr lang="en-GB" sz="9600" dirty="0">
              <a:latin typeface="Arial" pitchFamily="34" charset="0"/>
              <a:cs typeface="Arial" pitchFamily="34" charset="0"/>
            </a:endParaRPr>
          </a:p>
        </p:txBody>
      </p:sp>
      <p:sp>
        <p:nvSpPr>
          <p:cNvPr id="91" name="TextBox 90"/>
          <p:cNvSpPr txBox="1"/>
          <p:nvPr/>
        </p:nvSpPr>
        <p:spPr>
          <a:xfrm>
            <a:off x="18702292" y="17144994"/>
            <a:ext cx="2510624" cy="1569660"/>
          </a:xfrm>
          <a:prstGeom prst="rect">
            <a:avLst/>
          </a:prstGeom>
          <a:noFill/>
        </p:spPr>
        <p:txBody>
          <a:bodyPr wrap="none" rtlCol="0">
            <a:spAutoFit/>
          </a:bodyPr>
          <a:lstStyle/>
          <a:p>
            <a:r>
              <a:rPr lang="en-GB" sz="9600" dirty="0" smtClean="0">
                <a:latin typeface="Arial" pitchFamily="34" charset="0"/>
                <a:cs typeface="Arial" pitchFamily="34" charset="0"/>
              </a:rPr>
              <a:t>max</a:t>
            </a:r>
            <a:endParaRPr lang="en-GB" sz="9600" dirty="0">
              <a:latin typeface="Arial" pitchFamily="34" charset="0"/>
              <a:cs typeface="Arial" pitchFamily="34" charset="0"/>
            </a:endParaRPr>
          </a:p>
        </p:txBody>
      </p:sp>
      <p:sp>
        <p:nvSpPr>
          <p:cNvPr id="92" name="TextBox 91"/>
          <p:cNvSpPr txBox="1"/>
          <p:nvPr/>
        </p:nvSpPr>
        <p:spPr>
          <a:xfrm>
            <a:off x="21131184" y="30075272"/>
            <a:ext cx="1963999" cy="1569660"/>
          </a:xfrm>
          <a:prstGeom prst="rect">
            <a:avLst/>
          </a:prstGeom>
          <a:noFill/>
        </p:spPr>
        <p:txBody>
          <a:bodyPr wrap="none" rtlCol="0">
            <a:spAutoFit/>
          </a:bodyPr>
          <a:lstStyle/>
          <a:p>
            <a:r>
              <a:rPr lang="en-GB" sz="9600" dirty="0" smtClean="0">
                <a:latin typeface="Arial" pitchFamily="34" charset="0"/>
                <a:cs typeface="Arial" pitchFamily="34" charset="0"/>
              </a:rPr>
              <a:t>0%</a:t>
            </a:r>
            <a:endParaRPr lang="en-GB" sz="9600" dirty="0">
              <a:latin typeface="Arial" pitchFamily="34" charset="0"/>
              <a:cs typeface="Arial" pitchFamily="34" charset="0"/>
            </a:endParaRPr>
          </a:p>
        </p:txBody>
      </p:sp>
      <p:sp>
        <p:nvSpPr>
          <p:cNvPr id="93" name="TextBox 92"/>
          <p:cNvSpPr txBox="1"/>
          <p:nvPr/>
        </p:nvSpPr>
        <p:spPr>
          <a:xfrm>
            <a:off x="30703876" y="30218148"/>
            <a:ext cx="3332964" cy="1569660"/>
          </a:xfrm>
          <a:prstGeom prst="rect">
            <a:avLst/>
          </a:prstGeom>
          <a:noFill/>
        </p:spPr>
        <p:txBody>
          <a:bodyPr wrap="none" rtlCol="0">
            <a:spAutoFit/>
          </a:bodyPr>
          <a:lstStyle/>
          <a:p>
            <a:r>
              <a:rPr lang="en-GB" sz="9600" dirty="0" smtClean="0">
                <a:latin typeface="Arial" pitchFamily="34" charset="0"/>
                <a:cs typeface="Arial" pitchFamily="34" charset="0"/>
              </a:rPr>
              <a:t>100%</a:t>
            </a:r>
            <a:endParaRPr lang="en-GB" sz="9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8"/>
          <p:cNvGrpSpPr/>
          <p:nvPr/>
        </p:nvGrpSpPr>
        <p:grpSpPr>
          <a:xfrm>
            <a:off x="26203282" y="11787144"/>
            <a:ext cx="10358510" cy="13787534"/>
            <a:chOff x="32989892" y="10787012"/>
            <a:chExt cx="14075883" cy="16073424"/>
          </a:xfrm>
        </p:grpSpPr>
        <p:pic>
          <p:nvPicPr>
            <p:cNvPr id="20" name="Picture 19" descr="c50_025.png"/>
            <p:cNvPicPr>
              <a:picLocks/>
            </p:cNvPicPr>
            <p:nvPr/>
          </p:nvPicPr>
          <p:blipFill>
            <a:blip r:embed="rId2" cstate="print"/>
            <a:stretch>
              <a:fillRect/>
            </a:stretch>
          </p:blipFill>
          <p:spPr>
            <a:xfrm>
              <a:off x="32989892" y="10787012"/>
              <a:ext cx="14075883" cy="16073424"/>
            </a:xfrm>
            <a:prstGeom prst="rect">
              <a:avLst/>
            </a:prstGeom>
          </p:spPr>
        </p:pic>
        <p:sp>
          <p:nvSpPr>
            <p:cNvPr id="23" name="TextBox 22"/>
            <p:cNvSpPr txBox="1"/>
            <p:nvPr/>
          </p:nvSpPr>
          <p:spPr>
            <a:xfrm>
              <a:off x="38309827" y="12353733"/>
              <a:ext cx="7044399" cy="1847841"/>
            </a:xfrm>
            <a:prstGeom prst="rect">
              <a:avLst/>
            </a:prstGeom>
            <a:noFill/>
          </p:spPr>
          <p:txBody>
            <a:bodyPr wrap="square" rtlCol="0">
              <a:spAutoFit/>
            </a:bodyPr>
            <a:lstStyle/>
            <a:p>
              <a:r>
                <a:rPr lang="el-GR" dirty="0" smtClean="0">
                  <a:latin typeface="Arial" pitchFamily="34" charset="0"/>
                  <a:cs typeface="Arial" pitchFamily="34" charset="0"/>
                </a:rPr>
                <a:t>γ</a:t>
              </a:r>
              <a:r>
                <a:rPr lang="en-GB" dirty="0" smtClean="0">
                  <a:latin typeface="Arial" pitchFamily="34" charset="0"/>
                  <a:cs typeface="Arial" pitchFamily="34" charset="0"/>
                </a:rPr>
                <a:t> = 0.25</a:t>
              </a:r>
              <a:endParaRPr lang="en-GB" dirty="0">
                <a:latin typeface="Arial" pitchFamily="34" charset="0"/>
                <a:cs typeface="Arial" pitchFamily="34" charset="0"/>
              </a:endParaRPr>
            </a:p>
          </p:txBody>
        </p:sp>
      </p:grpSp>
      <p:grpSp>
        <p:nvGrpSpPr>
          <p:cNvPr id="4" name="Group 52"/>
          <p:cNvGrpSpPr/>
          <p:nvPr/>
        </p:nvGrpSpPr>
        <p:grpSpPr>
          <a:xfrm>
            <a:off x="28845318" y="18772884"/>
            <a:ext cx="7291024" cy="4166932"/>
            <a:chOff x="36580079" y="18930945"/>
            <a:chExt cx="9907564" cy="4857784"/>
          </a:xfrm>
        </p:grpSpPr>
        <p:cxnSp>
          <p:nvCxnSpPr>
            <p:cNvPr id="42" name="Straight Connector 41"/>
            <p:cNvCxnSpPr/>
            <p:nvPr/>
          </p:nvCxnSpPr>
          <p:spPr>
            <a:xfrm rot="5400000">
              <a:off x="34151982" y="21359042"/>
              <a:ext cx="4857784" cy="1589"/>
            </a:xfrm>
            <a:prstGeom prst="line">
              <a:avLst/>
            </a:prstGeom>
            <a:ln w="152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7843645" y="20614286"/>
              <a:ext cx="8643998" cy="1847840"/>
            </a:xfrm>
            <a:prstGeom prst="rect">
              <a:avLst/>
            </a:prstGeom>
            <a:noFill/>
          </p:spPr>
          <p:txBody>
            <a:bodyPr wrap="square" rtlCol="0">
              <a:spAutoFit/>
            </a:bodyPr>
            <a:lstStyle/>
            <a:p>
              <a:r>
                <a:rPr lang="en-GB" dirty="0" smtClean="0">
                  <a:solidFill>
                    <a:srgbClr val="FF0000"/>
                  </a:solidFill>
                  <a:latin typeface="Arial" pitchFamily="34" charset="0"/>
                  <a:cs typeface="Arial" pitchFamily="34" charset="0"/>
                </a:rPr>
                <a:t>C50=6%</a:t>
              </a:r>
              <a:endParaRPr lang="en-GB" dirty="0">
                <a:solidFill>
                  <a:srgbClr val="FF0000"/>
                </a:solidFill>
                <a:latin typeface="Arial" pitchFamily="34" charset="0"/>
                <a:cs typeface="Arial" pitchFamily="34" charset="0"/>
              </a:endParaRPr>
            </a:p>
          </p:txBody>
        </p:sp>
      </p:grpSp>
      <p:grpSp>
        <p:nvGrpSpPr>
          <p:cNvPr id="5" name="Group 37"/>
          <p:cNvGrpSpPr/>
          <p:nvPr/>
        </p:nvGrpSpPr>
        <p:grpSpPr>
          <a:xfrm>
            <a:off x="13987384" y="11787144"/>
            <a:ext cx="10358511" cy="13787534"/>
            <a:chOff x="19101538" y="10763324"/>
            <a:chExt cx="14075883" cy="16073424"/>
          </a:xfrm>
        </p:grpSpPr>
        <p:pic>
          <p:nvPicPr>
            <p:cNvPr id="19" name="Picture 18" descr="c50_05.png"/>
            <p:cNvPicPr>
              <a:picLocks/>
            </p:cNvPicPr>
            <p:nvPr/>
          </p:nvPicPr>
          <p:blipFill>
            <a:blip r:embed="rId3" cstate="print"/>
            <a:stretch>
              <a:fillRect/>
            </a:stretch>
          </p:blipFill>
          <p:spPr>
            <a:xfrm>
              <a:off x="19101538" y="10763324"/>
              <a:ext cx="14075883" cy="16073424"/>
            </a:xfrm>
            <a:prstGeom prst="rect">
              <a:avLst/>
            </a:prstGeom>
          </p:spPr>
        </p:pic>
        <p:sp>
          <p:nvSpPr>
            <p:cNvPr id="22" name="TextBox 21"/>
            <p:cNvSpPr txBox="1"/>
            <p:nvPr/>
          </p:nvSpPr>
          <p:spPr>
            <a:xfrm>
              <a:off x="26285091" y="12179118"/>
              <a:ext cx="5995098" cy="1847841"/>
            </a:xfrm>
            <a:prstGeom prst="rect">
              <a:avLst/>
            </a:prstGeom>
            <a:noFill/>
          </p:spPr>
          <p:txBody>
            <a:bodyPr wrap="square" rtlCol="0">
              <a:spAutoFit/>
            </a:bodyPr>
            <a:lstStyle/>
            <a:p>
              <a:r>
                <a:rPr lang="el-GR" dirty="0" smtClean="0">
                  <a:latin typeface="Arial" pitchFamily="34" charset="0"/>
                  <a:cs typeface="Arial" pitchFamily="34" charset="0"/>
                </a:rPr>
                <a:t>γ</a:t>
              </a:r>
              <a:r>
                <a:rPr lang="en-GB" dirty="0" smtClean="0">
                  <a:latin typeface="Arial" pitchFamily="34" charset="0"/>
                  <a:cs typeface="Arial" pitchFamily="34" charset="0"/>
                </a:rPr>
                <a:t> = 0.5</a:t>
              </a:r>
              <a:endParaRPr lang="en-GB" dirty="0">
                <a:latin typeface="Arial" pitchFamily="34" charset="0"/>
                <a:cs typeface="Arial" pitchFamily="34" charset="0"/>
              </a:endParaRPr>
            </a:p>
          </p:txBody>
        </p:sp>
      </p:grpSp>
      <p:grpSp>
        <p:nvGrpSpPr>
          <p:cNvPr id="6" name="Group 51"/>
          <p:cNvGrpSpPr/>
          <p:nvPr/>
        </p:nvGrpSpPr>
        <p:grpSpPr>
          <a:xfrm>
            <a:off x="17702160" y="18977038"/>
            <a:ext cx="7075541" cy="4166932"/>
            <a:chOff x="24149440" y="19145259"/>
            <a:chExt cx="9614750" cy="4857784"/>
          </a:xfrm>
        </p:grpSpPr>
        <p:cxnSp>
          <p:nvCxnSpPr>
            <p:cNvPr id="41" name="Straight Connector 40"/>
            <p:cNvCxnSpPr/>
            <p:nvPr/>
          </p:nvCxnSpPr>
          <p:spPr>
            <a:xfrm rot="5400000">
              <a:off x="21721343" y="21573356"/>
              <a:ext cx="4857784" cy="1589"/>
            </a:xfrm>
            <a:prstGeom prst="line">
              <a:avLst/>
            </a:prstGeom>
            <a:ln w="152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5120191" y="20590599"/>
              <a:ext cx="8643999" cy="1847839"/>
            </a:xfrm>
            <a:prstGeom prst="rect">
              <a:avLst/>
            </a:prstGeom>
            <a:noFill/>
          </p:spPr>
          <p:txBody>
            <a:bodyPr wrap="square" rtlCol="0">
              <a:spAutoFit/>
            </a:bodyPr>
            <a:lstStyle/>
            <a:p>
              <a:r>
                <a:rPr lang="en-GB" dirty="0" smtClean="0">
                  <a:solidFill>
                    <a:srgbClr val="FF0000"/>
                  </a:solidFill>
                  <a:latin typeface="Arial" pitchFamily="34" charset="0"/>
                  <a:cs typeface="Arial" pitchFamily="34" charset="0"/>
                </a:rPr>
                <a:t>C50=25%</a:t>
              </a:r>
              <a:endParaRPr lang="en-GB" dirty="0">
                <a:solidFill>
                  <a:srgbClr val="FF0000"/>
                </a:solidFill>
                <a:latin typeface="Arial" pitchFamily="34" charset="0"/>
                <a:cs typeface="Arial" pitchFamily="34" charset="0"/>
              </a:endParaRPr>
            </a:p>
          </p:txBody>
        </p:sp>
      </p:grpSp>
      <p:grpSp>
        <p:nvGrpSpPr>
          <p:cNvPr id="7" name="Group 36"/>
          <p:cNvGrpSpPr/>
          <p:nvPr/>
        </p:nvGrpSpPr>
        <p:grpSpPr>
          <a:xfrm>
            <a:off x="1380099" y="11930020"/>
            <a:ext cx="11288797" cy="13823682"/>
            <a:chOff x="1393465" y="10929888"/>
            <a:chExt cx="15340023" cy="16115564"/>
          </a:xfrm>
        </p:grpSpPr>
        <p:pic>
          <p:nvPicPr>
            <p:cNvPr id="18" name="Picture 17" descr="c50_1.png"/>
            <p:cNvPicPr>
              <a:picLocks/>
            </p:cNvPicPr>
            <p:nvPr/>
          </p:nvPicPr>
          <p:blipFill>
            <a:blip r:embed="rId4" cstate="print"/>
            <a:stretch>
              <a:fillRect/>
            </a:stretch>
          </p:blipFill>
          <p:spPr>
            <a:xfrm>
              <a:off x="1771486" y="10929888"/>
              <a:ext cx="14075883" cy="16073424"/>
            </a:xfrm>
            <a:prstGeom prst="rect">
              <a:avLst/>
            </a:prstGeom>
          </p:spPr>
        </p:pic>
        <p:sp>
          <p:nvSpPr>
            <p:cNvPr id="21" name="TextBox 20"/>
            <p:cNvSpPr txBox="1"/>
            <p:nvPr/>
          </p:nvSpPr>
          <p:spPr>
            <a:xfrm>
              <a:off x="12312340" y="11845990"/>
              <a:ext cx="4421148" cy="1847840"/>
            </a:xfrm>
            <a:prstGeom prst="rect">
              <a:avLst/>
            </a:prstGeom>
            <a:noFill/>
          </p:spPr>
          <p:txBody>
            <a:bodyPr wrap="square" rtlCol="0">
              <a:spAutoFit/>
            </a:bodyPr>
            <a:lstStyle/>
            <a:p>
              <a:r>
                <a:rPr lang="el-GR" dirty="0" smtClean="0">
                  <a:latin typeface="Arial" pitchFamily="34" charset="0"/>
                  <a:cs typeface="Arial" pitchFamily="34" charset="0"/>
                </a:rPr>
                <a:t>γ</a:t>
              </a:r>
              <a:r>
                <a:rPr lang="en-GB" dirty="0" smtClean="0">
                  <a:latin typeface="Arial" pitchFamily="34" charset="0"/>
                  <a:cs typeface="Arial" pitchFamily="34" charset="0"/>
                </a:rPr>
                <a:t> = 1</a:t>
              </a:r>
              <a:endParaRPr lang="en-GB" dirty="0">
                <a:latin typeface="Arial" pitchFamily="34" charset="0"/>
                <a:cs typeface="Arial" pitchFamily="34" charset="0"/>
              </a:endParaRPr>
            </a:p>
          </p:txBody>
        </p:sp>
        <p:sp>
          <p:nvSpPr>
            <p:cNvPr id="27" name="TextBox 26"/>
            <p:cNvSpPr txBox="1"/>
            <p:nvPr/>
          </p:nvSpPr>
          <p:spPr>
            <a:xfrm rot="16200000">
              <a:off x="-1217567" y="17760364"/>
              <a:ext cx="6853157" cy="1631093"/>
            </a:xfrm>
            <a:prstGeom prst="rect">
              <a:avLst/>
            </a:prstGeom>
            <a:noFill/>
          </p:spPr>
          <p:txBody>
            <a:bodyPr wrap="none" rtlCol="0">
              <a:spAutoFit/>
            </a:bodyPr>
            <a:lstStyle/>
            <a:p>
              <a:r>
                <a:rPr lang="en-GB" sz="7200" dirty="0" smtClean="0">
                  <a:latin typeface="Arial" pitchFamily="34" charset="0"/>
                  <a:cs typeface="Arial" pitchFamily="34" charset="0"/>
                </a:rPr>
                <a:t>Response (R)</a:t>
              </a:r>
              <a:endParaRPr lang="en-GB" sz="7200" dirty="0">
                <a:latin typeface="Arial" pitchFamily="34" charset="0"/>
                <a:cs typeface="Arial" pitchFamily="34" charset="0"/>
              </a:endParaRPr>
            </a:p>
          </p:txBody>
        </p:sp>
        <p:sp>
          <p:nvSpPr>
            <p:cNvPr id="28" name="TextBox 27"/>
            <p:cNvSpPr txBox="1"/>
            <p:nvPr/>
          </p:nvSpPr>
          <p:spPr>
            <a:xfrm>
              <a:off x="5843453" y="25646116"/>
              <a:ext cx="7082007" cy="1399336"/>
            </a:xfrm>
            <a:prstGeom prst="rect">
              <a:avLst/>
            </a:prstGeom>
            <a:noFill/>
          </p:spPr>
          <p:txBody>
            <a:bodyPr wrap="none" rtlCol="0">
              <a:spAutoFit/>
            </a:bodyPr>
            <a:lstStyle/>
            <a:p>
              <a:r>
                <a:rPr lang="en-GB" sz="7200" dirty="0" smtClean="0">
                  <a:latin typeface="Arial" pitchFamily="34" charset="0"/>
                  <a:cs typeface="Arial" pitchFamily="34" charset="0"/>
                </a:rPr>
                <a:t>Contrast (C)</a:t>
              </a:r>
              <a:endParaRPr lang="en-GB" sz="7200" dirty="0">
                <a:latin typeface="Arial" pitchFamily="34" charset="0"/>
                <a:cs typeface="Arial" pitchFamily="34" charset="0"/>
              </a:endParaRPr>
            </a:p>
          </p:txBody>
        </p:sp>
      </p:grpSp>
      <p:grpSp>
        <p:nvGrpSpPr>
          <p:cNvPr id="8" name="Group 50"/>
          <p:cNvGrpSpPr/>
          <p:nvPr/>
        </p:nvGrpSpPr>
        <p:grpSpPr>
          <a:xfrm>
            <a:off x="7020002" y="18916441"/>
            <a:ext cx="7327749" cy="4166932"/>
            <a:chOff x="9057367" y="19074615"/>
            <a:chExt cx="9957468" cy="4857784"/>
          </a:xfrm>
        </p:grpSpPr>
        <p:cxnSp>
          <p:nvCxnSpPr>
            <p:cNvPr id="40" name="Straight Connector 39"/>
            <p:cNvCxnSpPr/>
            <p:nvPr/>
          </p:nvCxnSpPr>
          <p:spPr>
            <a:xfrm rot="5400000">
              <a:off x="6629270" y="21502712"/>
              <a:ext cx="4857784" cy="1589"/>
            </a:xfrm>
            <a:prstGeom prst="line">
              <a:avLst/>
            </a:prstGeom>
            <a:ln w="152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370838" y="20590598"/>
              <a:ext cx="8643997" cy="1847840"/>
            </a:xfrm>
            <a:prstGeom prst="rect">
              <a:avLst/>
            </a:prstGeom>
            <a:noFill/>
          </p:spPr>
          <p:txBody>
            <a:bodyPr wrap="square" rtlCol="0">
              <a:spAutoFit/>
            </a:bodyPr>
            <a:lstStyle/>
            <a:p>
              <a:r>
                <a:rPr lang="en-GB" dirty="0" smtClean="0">
                  <a:solidFill>
                    <a:srgbClr val="FF0000"/>
                  </a:solidFill>
                  <a:latin typeface="Arial" pitchFamily="34" charset="0"/>
                  <a:cs typeface="Arial" pitchFamily="34" charset="0"/>
                </a:rPr>
                <a:t>C50=50%</a:t>
              </a:r>
              <a:endParaRPr lang="en-GB" dirty="0">
                <a:solidFill>
                  <a:srgbClr val="FF0000"/>
                </a:solidFill>
                <a:latin typeface="Arial" pitchFamily="34" charset="0"/>
                <a:cs typeface="Arial" pitchFamily="34" charset="0"/>
              </a:endParaRPr>
            </a:p>
          </p:txBody>
        </p:sp>
      </p:grpSp>
      <p:sp>
        <p:nvSpPr>
          <p:cNvPr id="57" name="TextBox 56"/>
          <p:cNvSpPr txBox="1"/>
          <p:nvPr/>
        </p:nvSpPr>
        <p:spPr>
          <a:xfrm flipH="1">
            <a:off x="9176022" y="23327805"/>
            <a:ext cx="2155433" cy="923330"/>
          </a:xfrm>
          <a:prstGeom prst="rect">
            <a:avLst/>
          </a:prstGeom>
          <a:noFill/>
        </p:spPr>
        <p:txBody>
          <a:bodyPr wrap="square" rtlCol="0">
            <a:spAutoFit/>
          </a:bodyPr>
          <a:lstStyle/>
          <a:p>
            <a:r>
              <a:rPr lang="en-GB" sz="5400" dirty="0" smtClean="0">
                <a:latin typeface="Arial" pitchFamily="34" charset="0"/>
                <a:cs typeface="Arial" pitchFamily="34" charset="0"/>
              </a:rPr>
              <a:t>100%</a:t>
            </a:r>
            <a:endParaRPr lang="en-GB" sz="5400" dirty="0">
              <a:latin typeface="Arial" pitchFamily="34" charset="0"/>
              <a:cs typeface="Arial" pitchFamily="34" charset="0"/>
            </a:endParaRPr>
          </a:p>
        </p:txBody>
      </p:sp>
      <p:sp>
        <p:nvSpPr>
          <p:cNvPr id="58" name="TextBox 57"/>
          <p:cNvSpPr txBox="1"/>
          <p:nvPr/>
        </p:nvSpPr>
        <p:spPr>
          <a:xfrm flipH="1">
            <a:off x="1342858" y="21612009"/>
            <a:ext cx="2155433" cy="1754326"/>
          </a:xfrm>
          <a:prstGeom prst="rect">
            <a:avLst/>
          </a:prstGeom>
          <a:noFill/>
        </p:spPr>
        <p:txBody>
          <a:bodyPr wrap="square" rtlCol="0">
            <a:spAutoFit/>
          </a:bodyPr>
          <a:lstStyle/>
          <a:p>
            <a:pPr algn="r"/>
            <a:r>
              <a:rPr lang="en-GB" sz="5400" dirty="0" smtClean="0">
                <a:latin typeface="Arial" pitchFamily="34" charset="0"/>
                <a:cs typeface="Arial" pitchFamily="34" charset="0"/>
              </a:rPr>
              <a:t>	min</a:t>
            </a:r>
            <a:endParaRPr lang="en-GB" sz="5400" dirty="0">
              <a:latin typeface="Arial" pitchFamily="34" charset="0"/>
              <a:cs typeface="Arial" pitchFamily="34" charset="0"/>
            </a:endParaRPr>
          </a:p>
        </p:txBody>
      </p:sp>
      <p:sp>
        <p:nvSpPr>
          <p:cNvPr id="59" name="TextBox 58"/>
          <p:cNvSpPr txBox="1"/>
          <p:nvPr/>
        </p:nvSpPr>
        <p:spPr>
          <a:xfrm flipH="1">
            <a:off x="1342858" y="12726639"/>
            <a:ext cx="2155433" cy="1754326"/>
          </a:xfrm>
          <a:prstGeom prst="rect">
            <a:avLst/>
          </a:prstGeom>
          <a:noFill/>
        </p:spPr>
        <p:txBody>
          <a:bodyPr wrap="square" rtlCol="0">
            <a:spAutoFit/>
          </a:bodyPr>
          <a:lstStyle/>
          <a:p>
            <a:pPr algn="r"/>
            <a:r>
              <a:rPr lang="en-GB" sz="5400" dirty="0" smtClean="0">
                <a:latin typeface="Arial" pitchFamily="34" charset="0"/>
                <a:cs typeface="Arial" pitchFamily="34" charset="0"/>
              </a:rPr>
              <a:t>	max</a:t>
            </a:r>
            <a:endParaRPr lang="en-GB" sz="5400" dirty="0">
              <a:latin typeface="Arial" pitchFamily="34" charset="0"/>
              <a:cs typeface="Arial" pitchFamily="34" charset="0"/>
            </a:endParaRPr>
          </a:p>
        </p:txBody>
      </p:sp>
      <p:sp>
        <p:nvSpPr>
          <p:cNvPr id="2" name="Title 1"/>
          <p:cNvSpPr>
            <a:spLocks noGrp="1"/>
          </p:cNvSpPr>
          <p:nvPr>
            <p:ph type="title"/>
          </p:nvPr>
        </p:nvSpPr>
        <p:spPr/>
        <p:txBody>
          <a:bodyPr/>
          <a:lstStyle/>
          <a:p>
            <a:r>
              <a:rPr lang="en-GB" dirty="0" smtClean="0"/>
              <a:t>Power functions explained: assessing gamma</a:t>
            </a:r>
            <a:endParaRPr lang="en-GB" dirty="0"/>
          </a:p>
        </p:txBody>
      </p:sp>
      <p:sp>
        <p:nvSpPr>
          <p:cNvPr id="17" name="TextBox 16"/>
          <p:cNvSpPr txBox="1"/>
          <p:nvPr/>
        </p:nvSpPr>
        <p:spPr>
          <a:xfrm>
            <a:off x="19202358" y="6929360"/>
            <a:ext cx="11509882" cy="3770263"/>
          </a:xfrm>
          <a:prstGeom prst="rect">
            <a:avLst/>
          </a:prstGeom>
          <a:noFill/>
        </p:spPr>
        <p:txBody>
          <a:bodyPr wrap="none" rtlCol="0">
            <a:spAutoFit/>
          </a:bodyPr>
          <a:lstStyle/>
          <a:p>
            <a:r>
              <a:rPr lang="en-GB" sz="23900" i="1" dirty="0" smtClean="0">
                <a:latin typeface="Arial" pitchFamily="34" charset="0"/>
                <a:cs typeface="Arial" pitchFamily="34" charset="0"/>
              </a:rPr>
              <a:t>R = </a:t>
            </a:r>
            <a:r>
              <a:rPr lang="en-GB" sz="23900" i="1" dirty="0" err="1" smtClean="0">
                <a:latin typeface="Arial" pitchFamily="34" charset="0"/>
                <a:cs typeface="Arial" pitchFamily="34" charset="0"/>
              </a:rPr>
              <a:t>k.C</a:t>
            </a:r>
            <a:r>
              <a:rPr lang="el-GR" sz="23900" i="1" baseline="30000" dirty="0" smtClean="0">
                <a:latin typeface="Arial" pitchFamily="34" charset="0"/>
                <a:cs typeface="Arial" pitchFamily="34" charset="0"/>
              </a:rPr>
              <a:t>γ</a:t>
            </a:r>
            <a:endParaRPr lang="en-GB" sz="23900" i="1" baseline="30000" dirty="0">
              <a:latin typeface="Arial" pitchFamily="34" charset="0"/>
              <a:cs typeface="Arial" pitchFamily="34" charset="0"/>
            </a:endParaRPr>
          </a:p>
        </p:txBody>
      </p:sp>
      <p:cxnSp>
        <p:nvCxnSpPr>
          <p:cNvPr id="24" name="Straight Connector 23"/>
          <p:cNvCxnSpPr/>
          <p:nvPr/>
        </p:nvCxnSpPr>
        <p:spPr>
          <a:xfrm>
            <a:off x="4414692" y="18645192"/>
            <a:ext cx="30146836" cy="1588"/>
          </a:xfrm>
          <a:prstGeom prst="line">
            <a:avLst/>
          </a:prstGeom>
          <a:ln w="152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0629798" y="18216564"/>
            <a:ext cx="5072098"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800"/>
          </a:p>
        </p:txBody>
      </p:sp>
      <p:sp>
        <p:nvSpPr>
          <p:cNvPr id="32" name="Rectangle 31"/>
          <p:cNvSpPr/>
          <p:nvPr/>
        </p:nvSpPr>
        <p:spPr>
          <a:xfrm>
            <a:off x="23417200" y="16787804"/>
            <a:ext cx="4500594" cy="3071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800"/>
          </a:p>
        </p:txBody>
      </p:sp>
      <p:sp>
        <p:nvSpPr>
          <p:cNvPr id="44" name="TextBox 43"/>
          <p:cNvSpPr txBox="1"/>
          <p:nvPr/>
        </p:nvSpPr>
        <p:spPr>
          <a:xfrm>
            <a:off x="3271684" y="26860562"/>
            <a:ext cx="44934502" cy="1862048"/>
          </a:xfrm>
          <a:prstGeom prst="rect">
            <a:avLst/>
          </a:prstGeom>
          <a:noFill/>
        </p:spPr>
        <p:txBody>
          <a:bodyPr wrap="square" rtlCol="0">
            <a:spAutoFit/>
          </a:bodyPr>
          <a:lstStyle/>
          <a:p>
            <a:r>
              <a:rPr lang="en-GB" sz="11500" b="1" dirty="0" smtClean="0">
                <a:solidFill>
                  <a:srgbClr val="FF0000"/>
                </a:solidFill>
                <a:latin typeface="Arial" pitchFamily="34" charset="0"/>
                <a:cs typeface="Arial" pitchFamily="34" charset="0"/>
              </a:rPr>
              <a:t>C50</a:t>
            </a:r>
            <a:r>
              <a:rPr lang="en-GB" sz="11500" dirty="0" smtClean="0">
                <a:latin typeface="Arial" pitchFamily="34" charset="0"/>
                <a:cs typeface="Arial" pitchFamily="34" charset="0"/>
              </a:rPr>
              <a:t> : The contrast required to produce half maximum response</a:t>
            </a:r>
          </a:p>
        </p:txBody>
      </p:sp>
      <p:grpSp>
        <p:nvGrpSpPr>
          <p:cNvPr id="9" name="Group 75"/>
          <p:cNvGrpSpPr/>
          <p:nvPr/>
        </p:nvGrpSpPr>
        <p:grpSpPr>
          <a:xfrm>
            <a:off x="38347742" y="11858582"/>
            <a:ext cx="10429948" cy="13787534"/>
            <a:chOff x="38704932" y="12001458"/>
            <a:chExt cx="10429948" cy="13787534"/>
          </a:xfrm>
        </p:grpSpPr>
        <p:pic>
          <p:nvPicPr>
            <p:cNvPr id="75" name="Picture 74" descr="c50_025.png"/>
            <p:cNvPicPr>
              <a:picLocks/>
            </p:cNvPicPr>
            <p:nvPr/>
          </p:nvPicPr>
          <p:blipFill>
            <a:blip r:embed="rId2" cstate="print">
              <a:clrChange>
                <a:clrFrom>
                  <a:srgbClr val="FFFFFF"/>
                </a:clrFrom>
                <a:clrTo>
                  <a:srgbClr val="FFFFFF">
                    <a:alpha val="0"/>
                  </a:srgbClr>
                </a:clrTo>
              </a:clrChange>
              <a:duotone>
                <a:prstClr val="black"/>
                <a:schemeClr val="accent3">
                  <a:tint val="45000"/>
                  <a:satMod val="400000"/>
                </a:schemeClr>
              </a:duotone>
            </a:blip>
            <a:stretch>
              <a:fillRect/>
            </a:stretch>
          </p:blipFill>
          <p:spPr>
            <a:xfrm>
              <a:off x="38776370" y="12001458"/>
              <a:ext cx="10358510" cy="13787534"/>
            </a:xfrm>
            <a:prstGeom prst="rect">
              <a:avLst/>
            </a:prstGeom>
          </p:spPr>
        </p:pic>
        <p:pic>
          <p:nvPicPr>
            <p:cNvPr id="73" name="Picture 72" descr="c50_05.png"/>
            <p:cNvPicPr>
              <a:picLocks/>
            </p:cNvPicPr>
            <p:nvPr/>
          </p:nvPicPr>
          <p:blipFill>
            <a:blip r:embed="rId3" cstate="print">
              <a:clrChange>
                <a:clrFrom>
                  <a:srgbClr val="FFFFFF"/>
                </a:clrFrom>
                <a:clrTo>
                  <a:srgbClr val="FFFFFF">
                    <a:alpha val="0"/>
                  </a:srgbClr>
                </a:clrTo>
              </a:clrChange>
            </a:blip>
            <a:stretch>
              <a:fillRect/>
            </a:stretch>
          </p:blipFill>
          <p:spPr>
            <a:xfrm>
              <a:off x="38704932" y="12001458"/>
              <a:ext cx="10358511" cy="13787534"/>
            </a:xfrm>
            <a:prstGeom prst="rect">
              <a:avLst/>
            </a:prstGeom>
          </p:spPr>
        </p:pic>
      </p:grpSp>
      <p:sp>
        <p:nvSpPr>
          <p:cNvPr id="78" name="Rectangle 77"/>
          <p:cNvSpPr/>
          <p:nvPr/>
        </p:nvSpPr>
        <p:spPr>
          <a:xfrm>
            <a:off x="3200246" y="30718214"/>
            <a:ext cx="42148420" cy="3662541"/>
          </a:xfrm>
          <a:prstGeom prst="rect">
            <a:avLst/>
          </a:prstGeom>
        </p:spPr>
        <p:txBody>
          <a:bodyPr wrap="square">
            <a:spAutoFit/>
          </a:bodyPr>
          <a:lstStyle/>
          <a:p>
            <a:r>
              <a:rPr lang="en-GB" sz="11600" b="1" dirty="0" smtClean="0">
                <a:solidFill>
                  <a:srgbClr val="FF0000"/>
                </a:solidFill>
                <a:latin typeface="Arial" pitchFamily="34" charset="0"/>
                <a:cs typeface="Arial" pitchFamily="34" charset="0"/>
              </a:rPr>
              <a:t>Contrast gain</a:t>
            </a:r>
            <a:r>
              <a:rPr lang="en-GB" sz="11600" dirty="0" smtClean="0">
                <a:latin typeface="Arial" pitchFamily="34" charset="0"/>
                <a:cs typeface="Arial" pitchFamily="34" charset="0"/>
              </a:rPr>
              <a:t>: maximum response remains unchanged but  a larger response is obtained at intermediate stimulus contrasts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1000"/>
                                        <p:tgtEl>
                                          <p:spTgt spid="2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Power functions explained: maximum response</a:t>
            </a:r>
            <a:endParaRPr lang="en-GB" dirty="0"/>
          </a:p>
        </p:txBody>
      </p:sp>
      <p:sp>
        <p:nvSpPr>
          <p:cNvPr id="17" name="TextBox 16"/>
          <p:cNvSpPr txBox="1"/>
          <p:nvPr/>
        </p:nvSpPr>
        <p:spPr>
          <a:xfrm>
            <a:off x="19202358" y="6929360"/>
            <a:ext cx="11509882" cy="3770263"/>
          </a:xfrm>
          <a:prstGeom prst="rect">
            <a:avLst/>
          </a:prstGeom>
          <a:noFill/>
        </p:spPr>
        <p:txBody>
          <a:bodyPr wrap="none" rtlCol="0">
            <a:spAutoFit/>
          </a:bodyPr>
          <a:lstStyle/>
          <a:p>
            <a:r>
              <a:rPr lang="en-GB" sz="23900" i="1" dirty="0" smtClean="0">
                <a:latin typeface="Arial" pitchFamily="34" charset="0"/>
                <a:cs typeface="Arial" pitchFamily="34" charset="0"/>
              </a:rPr>
              <a:t>R = </a:t>
            </a:r>
            <a:r>
              <a:rPr lang="en-GB" sz="23900" i="1" dirty="0" err="1" smtClean="0">
                <a:latin typeface="Arial" pitchFamily="34" charset="0"/>
                <a:cs typeface="Arial" pitchFamily="34" charset="0"/>
              </a:rPr>
              <a:t>k.C</a:t>
            </a:r>
            <a:r>
              <a:rPr lang="el-GR" sz="23900" i="1" baseline="30000" dirty="0" smtClean="0">
                <a:latin typeface="Arial" pitchFamily="34" charset="0"/>
                <a:cs typeface="Arial" pitchFamily="34" charset="0"/>
              </a:rPr>
              <a:t>γ</a:t>
            </a:r>
            <a:endParaRPr lang="en-GB" sz="23900" i="1" baseline="30000" dirty="0">
              <a:latin typeface="Arial" pitchFamily="34" charset="0"/>
              <a:cs typeface="Arial" pitchFamily="34" charset="0"/>
            </a:endParaRPr>
          </a:p>
        </p:txBody>
      </p:sp>
      <p:pic>
        <p:nvPicPr>
          <p:cNvPr id="35" name="Picture 34" descr="R100_30.png"/>
          <p:cNvPicPr>
            <a:picLocks/>
          </p:cNvPicPr>
          <p:nvPr/>
        </p:nvPicPr>
        <p:blipFill>
          <a:blip r:embed="rId2" cstate="print"/>
          <a:stretch>
            <a:fillRect/>
          </a:stretch>
        </p:blipFill>
        <p:spPr>
          <a:xfrm>
            <a:off x="4229936" y="13073028"/>
            <a:ext cx="10971894" cy="10971894"/>
          </a:xfrm>
          <a:prstGeom prst="rect">
            <a:avLst/>
          </a:prstGeom>
        </p:spPr>
      </p:pic>
      <p:pic>
        <p:nvPicPr>
          <p:cNvPr id="36" name="Picture 35" descr="R100_60.png"/>
          <p:cNvPicPr>
            <a:picLocks/>
          </p:cNvPicPr>
          <p:nvPr/>
        </p:nvPicPr>
        <p:blipFill>
          <a:blip r:embed="rId3" cstate="print"/>
          <a:stretch>
            <a:fillRect/>
          </a:stretch>
        </p:blipFill>
        <p:spPr>
          <a:xfrm>
            <a:off x="14487450" y="13073028"/>
            <a:ext cx="10971894" cy="10971894"/>
          </a:xfrm>
          <a:prstGeom prst="rect">
            <a:avLst/>
          </a:prstGeom>
        </p:spPr>
      </p:pic>
      <p:pic>
        <p:nvPicPr>
          <p:cNvPr id="37" name="Picture 36" descr="R100_90.png"/>
          <p:cNvPicPr>
            <a:picLocks/>
          </p:cNvPicPr>
          <p:nvPr/>
        </p:nvPicPr>
        <p:blipFill>
          <a:blip r:embed="rId4" cstate="print"/>
          <a:stretch>
            <a:fillRect/>
          </a:stretch>
        </p:blipFill>
        <p:spPr>
          <a:xfrm>
            <a:off x="25631778" y="13073028"/>
            <a:ext cx="10971894" cy="10971894"/>
          </a:xfrm>
          <a:prstGeom prst="rect">
            <a:avLst/>
          </a:prstGeom>
        </p:spPr>
      </p:pic>
      <p:grpSp>
        <p:nvGrpSpPr>
          <p:cNvPr id="3" name="Group 42"/>
          <p:cNvGrpSpPr/>
          <p:nvPr/>
        </p:nvGrpSpPr>
        <p:grpSpPr>
          <a:xfrm>
            <a:off x="37133296" y="13287342"/>
            <a:ext cx="10971894" cy="10971894"/>
            <a:chOff x="33704272" y="23431538"/>
            <a:chExt cx="10971894" cy="10971894"/>
          </a:xfrm>
        </p:grpSpPr>
        <p:pic>
          <p:nvPicPr>
            <p:cNvPr id="38" name="Picture 37" descr="R100_30.png"/>
            <p:cNvPicPr>
              <a:picLocks/>
            </p:cNvPicPr>
            <p:nvPr/>
          </p:nvPicPr>
          <p:blipFill>
            <a:blip r:embed="rId2" cstate="print">
              <a:clrChange>
                <a:clrFrom>
                  <a:srgbClr val="FFFFFF"/>
                </a:clrFrom>
                <a:clrTo>
                  <a:srgbClr val="FFFFFF">
                    <a:alpha val="0"/>
                  </a:srgbClr>
                </a:clrTo>
              </a:clrChange>
            </a:blip>
            <a:stretch>
              <a:fillRect/>
            </a:stretch>
          </p:blipFill>
          <p:spPr>
            <a:xfrm>
              <a:off x="33704272" y="23431538"/>
              <a:ext cx="10971894" cy="10971894"/>
            </a:xfrm>
            <a:prstGeom prst="rect">
              <a:avLst/>
            </a:prstGeom>
          </p:spPr>
        </p:pic>
        <p:pic>
          <p:nvPicPr>
            <p:cNvPr id="39" name="Picture 38" descr="R100_90.png"/>
            <p:cNvPicPr>
              <a:picLocks/>
            </p:cNvPicPr>
            <p:nvPr/>
          </p:nvPicPr>
          <p:blipFill>
            <a:blip r:embed="rId4" cstate="print">
              <a:clrChange>
                <a:clrFrom>
                  <a:srgbClr val="FFFFFF"/>
                </a:clrFrom>
                <a:clrTo>
                  <a:srgbClr val="FFFFFF">
                    <a:alpha val="0"/>
                  </a:srgbClr>
                </a:clrTo>
              </a:clrChange>
              <a:duotone>
                <a:prstClr val="black"/>
                <a:schemeClr val="accent3">
                  <a:tint val="45000"/>
                  <a:satMod val="400000"/>
                </a:schemeClr>
              </a:duotone>
            </a:blip>
            <a:stretch>
              <a:fillRect/>
            </a:stretch>
          </p:blipFill>
          <p:spPr>
            <a:xfrm>
              <a:off x="33704272" y="23431538"/>
              <a:ext cx="10971894" cy="10971894"/>
            </a:xfrm>
            <a:prstGeom prst="rect">
              <a:avLst/>
            </a:prstGeom>
          </p:spPr>
        </p:pic>
      </p:grpSp>
      <p:sp>
        <p:nvSpPr>
          <p:cNvPr id="45" name="TextBox 44"/>
          <p:cNvSpPr txBox="1"/>
          <p:nvPr/>
        </p:nvSpPr>
        <p:spPr>
          <a:xfrm rot="16200000">
            <a:off x="-1937414" y="17710623"/>
            <a:ext cx="7859844" cy="1585049"/>
          </a:xfrm>
          <a:prstGeom prst="rect">
            <a:avLst/>
          </a:prstGeom>
          <a:noFill/>
        </p:spPr>
        <p:txBody>
          <a:bodyPr wrap="none" rtlCol="0">
            <a:spAutoFit/>
          </a:bodyPr>
          <a:lstStyle/>
          <a:p>
            <a:r>
              <a:rPr lang="en-GB" dirty="0" smtClean="0">
                <a:latin typeface="Arial" pitchFamily="34" charset="0"/>
                <a:cs typeface="Arial" pitchFamily="34" charset="0"/>
              </a:rPr>
              <a:t>Response (R)</a:t>
            </a:r>
            <a:endParaRPr lang="en-GB" dirty="0">
              <a:latin typeface="Arial" pitchFamily="34" charset="0"/>
              <a:cs typeface="Arial" pitchFamily="34" charset="0"/>
            </a:endParaRPr>
          </a:p>
        </p:txBody>
      </p:sp>
      <p:sp>
        <p:nvSpPr>
          <p:cNvPr id="46" name="TextBox 45"/>
          <p:cNvSpPr txBox="1"/>
          <p:nvPr/>
        </p:nvSpPr>
        <p:spPr>
          <a:xfrm>
            <a:off x="6272080" y="24431670"/>
            <a:ext cx="6958956" cy="1585049"/>
          </a:xfrm>
          <a:prstGeom prst="rect">
            <a:avLst/>
          </a:prstGeom>
          <a:noFill/>
        </p:spPr>
        <p:txBody>
          <a:bodyPr wrap="none" rtlCol="0">
            <a:spAutoFit/>
          </a:bodyPr>
          <a:lstStyle/>
          <a:p>
            <a:r>
              <a:rPr lang="en-GB" dirty="0" smtClean="0">
                <a:latin typeface="Arial" pitchFamily="34" charset="0"/>
                <a:cs typeface="Arial" pitchFamily="34" charset="0"/>
              </a:rPr>
              <a:t>Contrast (C)</a:t>
            </a:r>
            <a:endParaRPr lang="en-GB" dirty="0">
              <a:latin typeface="Arial" pitchFamily="34" charset="0"/>
              <a:cs typeface="Arial" pitchFamily="34" charset="0"/>
            </a:endParaRPr>
          </a:p>
        </p:txBody>
      </p:sp>
      <p:sp>
        <p:nvSpPr>
          <p:cNvPr id="47" name="TextBox 46"/>
          <p:cNvSpPr txBox="1"/>
          <p:nvPr/>
        </p:nvSpPr>
        <p:spPr>
          <a:xfrm>
            <a:off x="4077528" y="20859770"/>
            <a:ext cx="1837362" cy="1323439"/>
          </a:xfrm>
          <a:prstGeom prst="rect">
            <a:avLst/>
          </a:prstGeom>
          <a:noFill/>
        </p:spPr>
        <p:txBody>
          <a:bodyPr wrap="none" rtlCol="0">
            <a:spAutoFit/>
          </a:bodyPr>
          <a:lstStyle/>
          <a:p>
            <a:r>
              <a:rPr lang="en-GB" sz="8000" dirty="0" smtClean="0">
                <a:latin typeface="Arial" pitchFamily="34" charset="0"/>
                <a:cs typeface="Arial" pitchFamily="34" charset="0"/>
              </a:rPr>
              <a:t>min</a:t>
            </a:r>
            <a:endParaRPr lang="en-GB" sz="8000" dirty="0">
              <a:latin typeface="Arial" pitchFamily="34" charset="0"/>
              <a:cs typeface="Arial" pitchFamily="34" charset="0"/>
            </a:endParaRPr>
          </a:p>
        </p:txBody>
      </p:sp>
      <p:sp>
        <p:nvSpPr>
          <p:cNvPr id="51" name="TextBox 50"/>
          <p:cNvSpPr txBox="1"/>
          <p:nvPr/>
        </p:nvSpPr>
        <p:spPr>
          <a:xfrm>
            <a:off x="3648900" y="14644664"/>
            <a:ext cx="2122697" cy="1323439"/>
          </a:xfrm>
          <a:prstGeom prst="rect">
            <a:avLst/>
          </a:prstGeom>
          <a:noFill/>
        </p:spPr>
        <p:txBody>
          <a:bodyPr wrap="none" rtlCol="0">
            <a:spAutoFit/>
          </a:bodyPr>
          <a:lstStyle/>
          <a:p>
            <a:r>
              <a:rPr lang="en-GB" sz="8000" dirty="0" smtClean="0">
                <a:latin typeface="Arial" pitchFamily="34" charset="0"/>
                <a:cs typeface="Arial" pitchFamily="34" charset="0"/>
              </a:rPr>
              <a:t>max</a:t>
            </a:r>
            <a:endParaRPr lang="en-GB" sz="8000" dirty="0">
              <a:latin typeface="Arial" pitchFamily="34" charset="0"/>
              <a:cs typeface="Arial" pitchFamily="34" charset="0"/>
            </a:endParaRPr>
          </a:p>
        </p:txBody>
      </p:sp>
      <p:sp>
        <p:nvSpPr>
          <p:cNvPr id="52" name="TextBox 51"/>
          <p:cNvSpPr txBox="1"/>
          <p:nvPr/>
        </p:nvSpPr>
        <p:spPr>
          <a:xfrm>
            <a:off x="5700576" y="22359968"/>
            <a:ext cx="1667444" cy="1323439"/>
          </a:xfrm>
          <a:prstGeom prst="rect">
            <a:avLst/>
          </a:prstGeom>
          <a:noFill/>
        </p:spPr>
        <p:txBody>
          <a:bodyPr wrap="none" rtlCol="0">
            <a:spAutoFit/>
          </a:bodyPr>
          <a:lstStyle/>
          <a:p>
            <a:r>
              <a:rPr lang="en-GB" sz="8000" dirty="0" smtClean="0">
                <a:latin typeface="Arial" pitchFamily="34" charset="0"/>
                <a:cs typeface="Arial" pitchFamily="34" charset="0"/>
              </a:rPr>
              <a:t>0%</a:t>
            </a:r>
            <a:endParaRPr lang="en-GB" sz="8000" dirty="0">
              <a:latin typeface="Arial" pitchFamily="34" charset="0"/>
              <a:cs typeface="Arial" pitchFamily="34" charset="0"/>
            </a:endParaRPr>
          </a:p>
        </p:txBody>
      </p:sp>
      <p:sp>
        <p:nvSpPr>
          <p:cNvPr id="53" name="TextBox 52"/>
          <p:cNvSpPr txBox="1"/>
          <p:nvPr/>
        </p:nvSpPr>
        <p:spPr>
          <a:xfrm>
            <a:off x="11058426" y="22359968"/>
            <a:ext cx="2808782" cy="1323439"/>
          </a:xfrm>
          <a:prstGeom prst="rect">
            <a:avLst/>
          </a:prstGeom>
          <a:noFill/>
        </p:spPr>
        <p:txBody>
          <a:bodyPr wrap="none" rtlCol="0">
            <a:spAutoFit/>
          </a:bodyPr>
          <a:lstStyle/>
          <a:p>
            <a:r>
              <a:rPr lang="en-GB" sz="8000" dirty="0" smtClean="0">
                <a:latin typeface="Arial" pitchFamily="34" charset="0"/>
                <a:cs typeface="Arial" pitchFamily="34" charset="0"/>
              </a:rPr>
              <a:t>100%</a:t>
            </a:r>
            <a:endParaRPr lang="en-GB" sz="8000" dirty="0">
              <a:latin typeface="Arial" pitchFamily="34" charset="0"/>
              <a:cs typeface="Arial" pitchFamily="34" charset="0"/>
            </a:endParaRPr>
          </a:p>
        </p:txBody>
      </p:sp>
      <p:sp>
        <p:nvSpPr>
          <p:cNvPr id="54" name="TextBox 53"/>
          <p:cNvSpPr txBox="1"/>
          <p:nvPr/>
        </p:nvSpPr>
        <p:spPr>
          <a:xfrm flipH="1">
            <a:off x="9176022" y="23327805"/>
            <a:ext cx="2155433" cy="923330"/>
          </a:xfrm>
          <a:prstGeom prst="rect">
            <a:avLst/>
          </a:prstGeom>
          <a:noFill/>
        </p:spPr>
        <p:txBody>
          <a:bodyPr wrap="square" rtlCol="0">
            <a:spAutoFit/>
          </a:bodyPr>
          <a:lstStyle/>
          <a:p>
            <a:r>
              <a:rPr lang="en-GB" sz="5400" dirty="0" smtClean="0">
                <a:latin typeface="Arial" pitchFamily="34" charset="0"/>
                <a:cs typeface="Arial" pitchFamily="34" charset="0"/>
              </a:rPr>
              <a:t>100%</a:t>
            </a:r>
            <a:endParaRPr lang="en-GB" sz="5400" dirty="0">
              <a:latin typeface="Arial" pitchFamily="34" charset="0"/>
              <a:cs typeface="Arial" pitchFamily="34" charset="0"/>
            </a:endParaRPr>
          </a:p>
        </p:txBody>
      </p:sp>
      <p:sp>
        <p:nvSpPr>
          <p:cNvPr id="55" name="TextBox 54"/>
          <p:cNvSpPr txBox="1"/>
          <p:nvPr/>
        </p:nvSpPr>
        <p:spPr>
          <a:xfrm>
            <a:off x="3271684" y="26860562"/>
            <a:ext cx="44934502" cy="1862048"/>
          </a:xfrm>
          <a:prstGeom prst="rect">
            <a:avLst/>
          </a:prstGeom>
          <a:noFill/>
        </p:spPr>
        <p:txBody>
          <a:bodyPr wrap="square" rtlCol="0">
            <a:spAutoFit/>
          </a:bodyPr>
          <a:lstStyle/>
          <a:p>
            <a:r>
              <a:rPr lang="en-GB" sz="11500" b="1" dirty="0" smtClean="0">
                <a:solidFill>
                  <a:srgbClr val="FF0000"/>
                </a:solidFill>
                <a:latin typeface="Arial" pitchFamily="34" charset="0"/>
                <a:cs typeface="Arial" pitchFamily="34" charset="0"/>
              </a:rPr>
              <a:t>R100</a:t>
            </a:r>
            <a:r>
              <a:rPr lang="en-GB" sz="11500" dirty="0" smtClean="0">
                <a:latin typeface="Arial" pitchFamily="34" charset="0"/>
                <a:cs typeface="Arial" pitchFamily="34" charset="0"/>
              </a:rPr>
              <a:t>: the response at maximum (100%) stimulus contrast</a:t>
            </a:r>
          </a:p>
        </p:txBody>
      </p:sp>
      <p:sp>
        <p:nvSpPr>
          <p:cNvPr id="56" name="Rectangle 55"/>
          <p:cNvSpPr/>
          <p:nvPr/>
        </p:nvSpPr>
        <p:spPr>
          <a:xfrm>
            <a:off x="3200246" y="30718214"/>
            <a:ext cx="42148420" cy="3662541"/>
          </a:xfrm>
          <a:prstGeom prst="rect">
            <a:avLst/>
          </a:prstGeom>
        </p:spPr>
        <p:txBody>
          <a:bodyPr wrap="square">
            <a:spAutoFit/>
          </a:bodyPr>
          <a:lstStyle/>
          <a:p>
            <a:r>
              <a:rPr lang="en-GB" sz="11600" b="1" dirty="0" smtClean="0">
                <a:solidFill>
                  <a:srgbClr val="FF0000"/>
                </a:solidFill>
                <a:latin typeface="Arial" pitchFamily="34" charset="0"/>
                <a:cs typeface="Arial" pitchFamily="34" charset="0"/>
              </a:rPr>
              <a:t>Response gain</a:t>
            </a:r>
            <a:r>
              <a:rPr lang="en-GB" sz="11600" dirty="0" smtClean="0">
                <a:latin typeface="Arial" pitchFamily="34" charset="0"/>
                <a:cs typeface="Arial" pitchFamily="34" charset="0"/>
              </a:rPr>
              <a:t>: additive / multiplicative mechanisms acting by increasing the response at all stimulus contrasts </a:t>
            </a:r>
            <a:r>
              <a:rPr lang="en-GB" sz="11600" dirty="0" smtClean="0">
                <a:solidFill>
                  <a:srgbClr val="FF0000"/>
                </a:solidFill>
                <a:latin typeface="Arial" pitchFamily="34" charset="0"/>
                <a:cs typeface="Arial" pitchFamily="34" charset="0"/>
              </a:rPr>
              <a:t>*</a:t>
            </a:r>
          </a:p>
        </p:txBody>
      </p:sp>
      <p:sp>
        <p:nvSpPr>
          <p:cNvPr id="60" name="TextBox 59"/>
          <p:cNvSpPr txBox="1"/>
          <p:nvPr/>
        </p:nvSpPr>
        <p:spPr>
          <a:xfrm>
            <a:off x="10986988" y="18002250"/>
            <a:ext cx="2637260" cy="1323439"/>
          </a:xfrm>
          <a:prstGeom prst="rect">
            <a:avLst/>
          </a:prstGeom>
          <a:noFill/>
        </p:spPr>
        <p:txBody>
          <a:bodyPr wrap="none" rtlCol="0">
            <a:spAutoFit/>
          </a:bodyPr>
          <a:lstStyle/>
          <a:p>
            <a:r>
              <a:rPr lang="en-GB" sz="8000" dirty="0" smtClean="0">
                <a:solidFill>
                  <a:srgbClr val="FF0000"/>
                </a:solidFill>
                <a:latin typeface="Arial" pitchFamily="34" charset="0"/>
                <a:cs typeface="Arial" pitchFamily="34" charset="0"/>
              </a:rPr>
              <a:t>R100</a:t>
            </a:r>
            <a:endParaRPr lang="en-GB" sz="8000" dirty="0">
              <a:solidFill>
                <a:srgbClr val="FF0000"/>
              </a:solidFill>
              <a:latin typeface="Arial" pitchFamily="34" charset="0"/>
              <a:cs typeface="Arial" pitchFamily="34" charset="0"/>
            </a:endParaRPr>
          </a:p>
        </p:txBody>
      </p:sp>
      <p:sp>
        <p:nvSpPr>
          <p:cNvPr id="61" name="TextBox 60"/>
          <p:cNvSpPr txBox="1"/>
          <p:nvPr/>
        </p:nvSpPr>
        <p:spPr>
          <a:xfrm>
            <a:off x="21559812" y="16502052"/>
            <a:ext cx="2637260" cy="1323439"/>
          </a:xfrm>
          <a:prstGeom prst="rect">
            <a:avLst/>
          </a:prstGeom>
          <a:noFill/>
        </p:spPr>
        <p:txBody>
          <a:bodyPr wrap="none" rtlCol="0">
            <a:spAutoFit/>
          </a:bodyPr>
          <a:lstStyle/>
          <a:p>
            <a:r>
              <a:rPr lang="en-GB" sz="8000" dirty="0" smtClean="0">
                <a:solidFill>
                  <a:srgbClr val="FF0000"/>
                </a:solidFill>
                <a:latin typeface="Arial" pitchFamily="34" charset="0"/>
                <a:cs typeface="Arial" pitchFamily="34" charset="0"/>
              </a:rPr>
              <a:t>R100</a:t>
            </a:r>
            <a:endParaRPr lang="en-GB" sz="8000" dirty="0">
              <a:solidFill>
                <a:srgbClr val="FF0000"/>
              </a:solidFill>
              <a:latin typeface="Arial" pitchFamily="34" charset="0"/>
              <a:cs typeface="Arial" pitchFamily="34" charset="0"/>
            </a:endParaRPr>
          </a:p>
        </p:txBody>
      </p:sp>
      <p:sp>
        <p:nvSpPr>
          <p:cNvPr id="62" name="TextBox 61"/>
          <p:cNvSpPr txBox="1"/>
          <p:nvPr/>
        </p:nvSpPr>
        <p:spPr>
          <a:xfrm>
            <a:off x="32775578" y="14144598"/>
            <a:ext cx="2637260" cy="1323439"/>
          </a:xfrm>
          <a:prstGeom prst="rect">
            <a:avLst/>
          </a:prstGeom>
          <a:noFill/>
        </p:spPr>
        <p:txBody>
          <a:bodyPr wrap="none" rtlCol="0">
            <a:spAutoFit/>
          </a:bodyPr>
          <a:lstStyle/>
          <a:p>
            <a:r>
              <a:rPr lang="en-GB" sz="8000" dirty="0" smtClean="0">
                <a:solidFill>
                  <a:srgbClr val="FF0000"/>
                </a:solidFill>
                <a:latin typeface="Arial" pitchFamily="34" charset="0"/>
                <a:cs typeface="Arial" pitchFamily="34" charset="0"/>
              </a:rPr>
              <a:t>R100</a:t>
            </a:r>
            <a:endParaRPr lang="en-GB" sz="8000" dirty="0">
              <a:solidFill>
                <a:srgbClr val="FF0000"/>
              </a:solidFill>
              <a:latin typeface="Arial" pitchFamily="34" charset="0"/>
              <a:cs typeface="Arial" pitchFamily="34" charset="0"/>
            </a:endParaRPr>
          </a:p>
        </p:txBody>
      </p:sp>
      <p:grpSp>
        <p:nvGrpSpPr>
          <p:cNvPr id="22" name="Group 75"/>
          <p:cNvGrpSpPr/>
          <p:nvPr/>
        </p:nvGrpSpPr>
        <p:grpSpPr>
          <a:xfrm>
            <a:off x="42848336" y="7858054"/>
            <a:ext cx="6872512" cy="6215106"/>
            <a:chOff x="38704932" y="12001458"/>
            <a:chExt cx="10429948" cy="13787534"/>
          </a:xfrm>
        </p:grpSpPr>
        <p:pic>
          <p:nvPicPr>
            <p:cNvPr id="23" name="Picture 22" descr="c50_025.png"/>
            <p:cNvPicPr>
              <a:picLocks/>
            </p:cNvPicPr>
            <p:nvPr/>
          </p:nvPicPr>
          <p:blipFill>
            <a:blip r:embed="rId5" cstate="print">
              <a:clrChange>
                <a:clrFrom>
                  <a:srgbClr val="FFFFFF"/>
                </a:clrFrom>
                <a:clrTo>
                  <a:srgbClr val="FFFFFF">
                    <a:alpha val="0"/>
                  </a:srgbClr>
                </a:clrTo>
              </a:clrChange>
              <a:duotone>
                <a:prstClr val="black"/>
                <a:schemeClr val="accent3">
                  <a:tint val="45000"/>
                  <a:satMod val="400000"/>
                </a:schemeClr>
              </a:duotone>
            </a:blip>
            <a:stretch>
              <a:fillRect/>
            </a:stretch>
          </p:blipFill>
          <p:spPr>
            <a:xfrm>
              <a:off x="38776370" y="12001458"/>
              <a:ext cx="10358510" cy="13787534"/>
            </a:xfrm>
            <a:prstGeom prst="rect">
              <a:avLst/>
            </a:prstGeom>
            <a:solidFill>
              <a:schemeClr val="bg1">
                <a:lumMod val="85000"/>
              </a:schemeClr>
            </a:solidFill>
          </p:spPr>
        </p:pic>
        <p:pic>
          <p:nvPicPr>
            <p:cNvPr id="24" name="Picture 23" descr="c50_05.png"/>
            <p:cNvPicPr>
              <a:picLocks/>
            </p:cNvPicPr>
            <p:nvPr/>
          </p:nvPicPr>
          <p:blipFill>
            <a:blip r:embed="rId6" cstate="print">
              <a:clrChange>
                <a:clrFrom>
                  <a:srgbClr val="FFFFFF"/>
                </a:clrFrom>
                <a:clrTo>
                  <a:srgbClr val="FFFFFF">
                    <a:alpha val="0"/>
                  </a:srgbClr>
                </a:clrTo>
              </a:clrChange>
            </a:blip>
            <a:stretch>
              <a:fillRect/>
            </a:stretch>
          </p:blipFill>
          <p:spPr>
            <a:xfrm>
              <a:off x="38704932" y="12001458"/>
              <a:ext cx="10358511" cy="1378753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60" grpId="0"/>
      <p:bldP spid="61" grpId="0"/>
      <p:bldP spid="6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Assessing R100 and C50 with non-parametric statistics: effect of attention on BOLD responses</a:t>
            </a:r>
            <a:endParaRPr lang="en-GB" dirty="0"/>
          </a:p>
        </p:txBody>
      </p:sp>
      <p:sp>
        <p:nvSpPr>
          <p:cNvPr id="3" name="Content Placeholder 2"/>
          <p:cNvSpPr>
            <a:spLocks noGrp="1"/>
          </p:cNvSpPr>
          <p:nvPr>
            <p:ph idx="1"/>
          </p:nvPr>
        </p:nvSpPr>
        <p:spPr/>
        <p:txBody>
          <a:bodyPr/>
          <a:lstStyle/>
          <a:p>
            <a:endParaRPr lang="en-GB"/>
          </a:p>
        </p:txBody>
      </p:sp>
      <p:pic>
        <p:nvPicPr>
          <p:cNvPr id="9218" name="Picture 2" descr="Z:\groups\Projects\P1174\NBR_code_repository\eye_blink_analysis\FinalFigureCode\Figure5\Figure5_V9.png"/>
          <p:cNvPicPr>
            <a:picLocks noChangeAspect="1" noChangeArrowheads="1"/>
          </p:cNvPicPr>
          <p:nvPr/>
        </p:nvPicPr>
        <p:blipFill>
          <a:blip r:embed="rId3" cstate="print"/>
          <a:srcRect r="25907" b="14286"/>
          <a:stretch>
            <a:fillRect/>
          </a:stretch>
        </p:blipFill>
        <p:spPr bwMode="auto">
          <a:xfrm>
            <a:off x="6843584" y="8000930"/>
            <a:ext cx="41719792" cy="27132357"/>
          </a:xfrm>
          <a:prstGeom prst="rect">
            <a:avLst/>
          </a:prstGeom>
          <a:noFill/>
        </p:spPr>
      </p:pic>
      <p:sp>
        <p:nvSpPr>
          <p:cNvPr id="5" name="TextBox 4"/>
          <p:cNvSpPr txBox="1"/>
          <p:nvPr/>
        </p:nvSpPr>
        <p:spPr>
          <a:xfrm rot="16200000">
            <a:off x="-3280688" y="14938626"/>
            <a:ext cx="10317247"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Contralateral</a:t>
            </a:r>
            <a:endParaRPr lang="en-GB" sz="13800" dirty="0">
              <a:latin typeface="Arial" pitchFamily="34" charset="0"/>
              <a:cs typeface="Arial" pitchFamily="34" charset="0"/>
            </a:endParaRPr>
          </a:p>
        </p:txBody>
      </p:sp>
      <p:sp>
        <p:nvSpPr>
          <p:cNvPr id="6" name="TextBox 5"/>
          <p:cNvSpPr txBox="1"/>
          <p:nvPr/>
        </p:nvSpPr>
        <p:spPr>
          <a:xfrm>
            <a:off x="9558228" y="9001062"/>
            <a:ext cx="3823484"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LGN</a:t>
            </a:r>
            <a:endParaRPr lang="en-GB" sz="13800" dirty="0">
              <a:latin typeface="Arial" pitchFamily="34" charset="0"/>
              <a:cs typeface="Arial" pitchFamily="34" charset="0"/>
            </a:endParaRPr>
          </a:p>
        </p:txBody>
      </p:sp>
      <p:sp>
        <p:nvSpPr>
          <p:cNvPr id="7" name="TextBox 6"/>
          <p:cNvSpPr txBox="1"/>
          <p:nvPr/>
        </p:nvSpPr>
        <p:spPr>
          <a:xfrm rot="16200000">
            <a:off x="-2001493" y="27839356"/>
            <a:ext cx="7758855"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Ipsilateral</a:t>
            </a:r>
            <a:endParaRPr lang="en-GB" sz="13800" dirty="0">
              <a:latin typeface="Arial" pitchFamily="34" charset="0"/>
              <a:cs typeface="Arial" pitchFamily="34" charset="0"/>
            </a:endParaRPr>
          </a:p>
        </p:txBody>
      </p:sp>
      <p:sp>
        <p:nvSpPr>
          <p:cNvPr id="8" name="TextBox 7"/>
          <p:cNvSpPr txBox="1"/>
          <p:nvPr/>
        </p:nvSpPr>
        <p:spPr>
          <a:xfrm>
            <a:off x="23060010" y="9001062"/>
            <a:ext cx="2348721"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V1</a:t>
            </a:r>
            <a:endParaRPr lang="en-GB" sz="13800" dirty="0">
              <a:latin typeface="Arial" pitchFamily="34" charset="0"/>
              <a:cs typeface="Arial" pitchFamily="34" charset="0"/>
            </a:endParaRPr>
          </a:p>
        </p:txBody>
      </p:sp>
      <p:sp>
        <p:nvSpPr>
          <p:cNvPr id="9" name="TextBox 8"/>
          <p:cNvSpPr txBox="1"/>
          <p:nvPr/>
        </p:nvSpPr>
        <p:spPr>
          <a:xfrm>
            <a:off x="37204734" y="9001062"/>
            <a:ext cx="2348721" cy="2215991"/>
          </a:xfrm>
          <a:prstGeom prst="rect">
            <a:avLst/>
          </a:prstGeom>
          <a:solidFill>
            <a:schemeClr val="bg1"/>
          </a:solidFill>
        </p:spPr>
        <p:txBody>
          <a:bodyPr wrap="none" rtlCol="0">
            <a:spAutoFit/>
          </a:bodyPr>
          <a:lstStyle/>
          <a:p>
            <a:pPr algn="ctr"/>
            <a:r>
              <a:rPr lang="en-GB" sz="13800" dirty="0" smtClean="0">
                <a:latin typeface="Arial" pitchFamily="34" charset="0"/>
                <a:cs typeface="Arial" pitchFamily="34" charset="0"/>
              </a:rPr>
              <a:t>V5</a:t>
            </a:r>
            <a:endParaRPr lang="en-GB" sz="13800" dirty="0">
              <a:latin typeface="Arial" pitchFamily="34" charset="0"/>
              <a:cs typeface="Arial" pitchFamily="34" charset="0"/>
            </a:endParaRPr>
          </a:p>
        </p:txBody>
      </p:sp>
      <p:grpSp>
        <p:nvGrpSpPr>
          <p:cNvPr id="12" name="Group 11"/>
          <p:cNvGrpSpPr/>
          <p:nvPr/>
        </p:nvGrpSpPr>
        <p:grpSpPr>
          <a:xfrm>
            <a:off x="5772014" y="21717026"/>
            <a:ext cx="44634286" cy="14287474"/>
            <a:chOff x="0" y="21717026"/>
            <a:chExt cx="50406300" cy="14287474"/>
          </a:xfrm>
        </p:grpSpPr>
        <p:sp>
          <p:nvSpPr>
            <p:cNvPr id="10" name="Rectangle 9"/>
            <p:cNvSpPr/>
            <p:nvPr/>
          </p:nvSpPr>
          <p:spPr>
            <a:xfrm>
              <a:off x="0" y="23860166"/>
              <a:ext cx="50406300" cy="12144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0776634" y="21717026"/>
              <a:ext cx="6858048" cy="5643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14987516" y="15787672"/>
            <a:ext cx="5166800" cy="3513875"/>
            <a:chOff x="14987516" y="15930548"/>
            <a:chExt cx="5166800" cy="3513875"/>
          </a:xfrm>
        </p:grpSpPr>
        <p:sp>
          <p:nvSpPr>
            <p:cNvPr id="13" name="TextBox 12"/>
            <p:cNvSpPr txBox="1"/>
            <p:nvPr/>
          </p:nvSpPr>
          <p:spPr>
            <a:xfrm>
              <a:off x="15680014" y="15930548"/>
              <a:ext cx="4474302" cy="1585049"/>
            </a:xfrm>
            <a:prstGeom prst="rect">
              <a:avLst/>
            </a:prstGeom>
            <a:noFill/>
          </p:spPr>
          <p:txBody>
            <a:bodyPr wrap="none" rtlCol="0">
              <a:spAutoFit/>
            </a:bodyPr>
            <a:lstStyle/>
            <a:p>
              <a:pPr algn="r"/>
              <a:r>
                <a:rPr lang="en-GB" dirty="0" smtClean="0">
                  <a:solidFill>
                    <a:srgbClr val="FF0000"/>
                  </a:solidFill>
                  <a:latin typeface="Arial" pitchFamily="34" charset="0"/>
                  <a:cs typeface="Arial" pitchFamily="34" charset="0"/>
                </a:rPr>
                <a:t>C50 n/s</a:t>
              </a:r>
              <a:endParaRPr lang="en-GB" dirty="0">
                <a:solidFill>
                  <a:srgbClr val="FF0000"/>
                </a:solidFill>
                <a:latin typeface="Arial" pitchFamily="34" charset="0"/>
                <a:cs typeface="Arial" pitchFamily="34" charset="0"/>
              </a:endParaRPr>
            </a:p>
          </p:txBody>
        </p:sp>
        <p:sp>
          <p:nvSpPr>
            <p:cNvPr id="14" name="TextBox 13"/>
            <p:cNvSpPr txBox="1"/>
            <p:nvPr/>
          </p:nvSpPr>
          <p:spPr>
            <a:xfrm>
              <a:off x="14987516" y="17859374"/>
              <a:ext cx="5166799" cy="1585049"/>
            </a:xfrm>
            <a:prstGeom prst="rect">
              <a:avLst/>
            </a:prstGeom>
            <a:noFill/>
          </p:spPr>
          <p:txBody>
            <a:bodyPr wrap="none" rtlCol="0">
              <a:spAutoFit/>
            </a:bodyPr>
            <a:lstStyle/>
            <a:p>
              <a:pPr algn="r"/>
              <a:r>
                <a:rPr lang="en-GB" dirty="0" smtClean="0">
                  <a:solidFill>
                    <a:srgbClr val="FF0000"/>
                  </a:solidFill>
                  <a:latin typeface="Arial" pitchFamily="34" charset="0"/>
                  <a:cs typeface="Arial" pitchFamily="34" charset="0"/>
                </a:rPr>
                <a:t>R100 n/s</a:t>
              </a:r>
              <a:endParaRPr lang="en-GB" dirty="0">
                <a:solidFill>
                  <a:srgbClr val="FF0000"/>
                </a:solidFill>
                <a:latin typeface="Arial" pitchFamily="34" charset="0"/>
                <a:cs typeface="Arial" pitchFamily="34" charset="0"/>
              </a:endParaRPr>
            </a:p>
          </p:txBody>
        </p:sp>
      </p:grpSp>
      <p:grpSp>
        <p:nvGrpSpPr>
          <p:cNvPr id="16" name="Group 15"/>
          <p:cNvGrpSpPr/>
          <p:nvPr/>
        </p:nvGrpSpPr>
        <p:grpSpPr>
          <a:xfrm>
            <a:off x="27989232" y="15859110"/>
            <a:ext cx="5166807" cy="3513875"/>
            <a:chOff x="14987516" y="15930548"/>
            <a:chExt cx="5166807" cy="3513875"/>
          </a:xfrm>
        </p:grpSpPr>
        <p:sp>
          <p:nvSpPr>
            <p:cNvPr id="17" name="TextBox 16"/>
            <p:cNvSpPr txBox="1"/>
            <p:nvPr/>
          </p:nvSpPr>
          <p:spPr>
            <a:xfrm>
              <a:off x="16372518" y="15930548"/>
              <a:ext cx="3781805" cy="1585049"/>
            </a:xfrm>
            <a:prstGeom prst="rect">
              <a:avLst/>
            </a:prstGeom>
            <a:noFill/>
          </p:spPr>
          <p:txBody>
            <a:bodyPr wrap="none" rtlCol="0">
              <a:spAutoFit/>
            </a:bodyPr>
            <a:lstStyle/>
            <a:p>
              <a:pPr algn="r"/>
              <a:r>
                <a:rPr lang="en-GB" dirty="0" smtClean="0">
                  <a:solidFill>
                    <a:srgbClr val="FF0000"/>
                  </a:solidFill>
                  <a:latin typeface="Arial" pitchFamily="34" charset="0"/>
                  <a:cs typeface="Arial" pitchFamily="34" charset="0"/>
                </a:rPr>
                <a:t>C50 **</a:t>
              </a:r>
              <a:endParaRPr lang="en-GB" dirty="0">
                <a:solidFill>
                  <a:srgbClr val="FF0000"/>
                </a:solidFill>
                <a:latin typeface="Arial" pitchFamily="34" charset="0"/>
                <a:cs typeface="Arial" pitchFamily="34" charset="0"/>
              </a:endParaRPr>
            </a:p>
          </p:txBody>
        </p:sp>
        <p:sp>
          <p:nvSpPr>
            <p:cNvPr id="18" name="TextBox 17"/>
            <p:cNvSpPr txBox="1"/>
            <p:nvPr/>
          </p:nvSpPr>
          <p:spPr>
            <a:xfrm>
              <a:off x="14987516" y="17859374"/>
              <a:ext cx="5166799" cy="1585049"/>
            </a:xfrm>
            <a:prstGeom prst="rect">
              <a:avLst/>
            </a:prstGeom>
            <a:noFill/>
          </p:spPr>
          <p:txBody>
            <a:bodyPr wrap="none" rtlCol="0">
              <a:spAutoFit/>
            </a:bodyPr>
            <a:lstStyle/>
            <a:p>
              <a:pPr algn="r"/>
              <a:r>
                <a:rPr lang="en-GB" dirty="0" smtClean="0">
                  <a:solidFill>
                    <a:srgbClr val="FF0000"/>
                  </a:solidFill>
                  <a:latin typeface="Arial" pitchFamily="34" charset="0"/>
                  <a:cs typeface="Arial" pitchFamily="34" charset="0"/>
                </a:rPr>
                <a:t>R100 n/s</a:t>
              </a:r>
              <a:endParaRPr lang="en-GB" dirty="0">
                <a:solidFill>
                  <a:srgbClr val="FF0000"/>
                </a:solidFill>
                <a:latin typeface="Arial" pitchFamily="34" charset="0"/>
                <a:cs typeface="Arial" pitchFamily="34" charset="0"/>
              </a:endParaRPr>
            </a:p>
          </p:txBody>
        </p:sp>
      </p:grpSp>
      <p:grpSp>
        <p:nvGrpSpPr>
          <p:cNvPr id="19" name="Group 18"/>
          <p:cNvGrpSpPr/>
          <p:nvPr/>
        </p:nvGrpSpPr>
        <p:grpSpPr>
          <a:xfrm>
            <a:off x="41699407" y="15859110"/>
            <a:ext cx="4958419" cy="3513875"/>
            <a:chOff x="15195909" y="15930548"/>
            <a:chExt cx="4958419" cy="3513875"/>
          </a:xfrm>
        </p:grpSpPr>
        <p:sp>
          <p:nvSpPr>
            <p:cNvPr id="20" name="TextBox 19"/>
            <p:cNvSpPr txBox="1"/>
            <p:nvPr/>
          </p:nvSpPr>
          <p:spPr>
            <a:xfrm>
              <a:off x="16856630" y="15930548"/>
              <a:ext cx="3297698" cy="1585049"/>
            </a:xfrm>
            <a:prstGeom prst="rect">
              <a:avLst/>
            </a:prstGeom>
            <a:noFill/>
          </p:spPr>
          <p:txBody>
            <a:bodyPr wrap="none" rtlCol="0">
              <a:spAutoFit/>
            </a:bodyPr>
            <a:lstStyle/>
            <a:p>
              <a:pPr algn="r"/>
              <a:r>
                <a:rPr lang="en-GB" dirty="0" smtClean="0">
                  <a:solidFill>
                    <a:srgbClr val="FF0000"/>
                  </a:solidFill>
                  <a:latin typeface="Arial" pitchFamily="34" charset="0"/>
                  <a:cs typeface="Arial" pitchFamily="34" charset="0"/>
                </a:rPr>
                <a:t>C50 *</a:t>
              </a:r>
              <a:endParaRPr lang="en-GB" dirty="0">
                <a:solidFill>
                  <a:srgbClr val="FF0000"/>
                </a:solidFill>
                <a:latin typeface="Arial" pitchFamily="34" charset="0"/>
                <a:cs typeface="Arial" pitchFamily="34" charset="0"/>
              </a:endParaRPr>
            </a:p>
          </p:txBody>
        </p:sp>
        <p:sp>
          <p:nvSpPr>
            <p:cNvPr id="21" name="TextBox 20"/>
            <p:cNvSpPr txBox="1"/>
            <p:nvPr/>
          </p:nvSpPr>
          <p:spPr>
            <a:xfrm>
              <a:off x="15195909" y="17859374"/>
              <a:ext cx="4958409" cy="1585049"/>
            </a:xfrm>
            <a:prstGeom prst="rect">
              <a:avLst/>
            </a:prstGeom>
            <a:noFill/>
          </p:spPr>
          <p:txBody>
            <a:bodyPr wrap="none" rtlCol="0">
              <a:spAutoFit/>
            </a:bodyPr>
            <a:lstStyle/>
            <a:p>
              <a:pPr algn="r"/>
              <a:r>
                <a:rPr lang="en-GB" dirty="0" smtClean="0">
                  <a:solidFill>
                    <a:srgbClr val="FF0000"/>
                  </a:solidFill>
                  <a:latin typeface="Arial" pitchFamily="34" charset="0"/>
                  <a:cs typeface="Arial" pitchFamily="34" charset="0"/>
                </a:rPr>
                <a:t>R100 ***</a:t>
              </a:r>
              <a:endParaRPr lang="en-GB" dirty="0">
                <a:solidFill>
                  <a:srgbClr val="FF0000"/>
                </a:solidFill>
                <a:latin typeface="Arial" pitchFamily="34" charset="0"/>
                <a:cs typeface="Arial" pitchFamily="34" charset="0"/>
              </a:endParaRPr>
            </a:p>
          </p:txBody>
        </p:sp>
      </p:grpSp>
      <p:grpSp>
        <p:nvGrpSpPr>
          <p:cNvPr id="22" name="Group 21"/>
          <p:cNvGrpSpPr/>
          <p:nvPr/>
        </p:nvGrpSpPr>
        <p:grpSpPr>
          <a:xfrm>
            <a:off x="41705328" y="28646512"/>
            <a:ext cx="4958423" cy="3513875"/>
            <a:chOff x="15195909" y="15930548"/>
            <a:chExt cx="4958423" cy="3513875"/>
          </a:xfrm>
        </p:grpSpPr>
        <p:sp>
          <p:nvSpPr>
            <p:cNvPr id="23" name="TextBox 22"/>
            <p:cNvSpPr txBox="1"/>
            <p:nvPr/>
          </p:nvSpPr>
          <p:spPr>
            <a:xfrm>
              <a:off x="15680030" y="15930548"/>
              <a:ext cx="4474302" cy="1585049"/>
            </a:xfrm>
            <a:prstGeom prst="rect">
              <a:avLst/>
            </a:prstGeom>
            <a:noFill/>
          </p:spPr>
          <p:txBody>
            <a:bodyPr wrap="none" rtlCol="0">
              <a:spAutoFit/>
            </a:bodyPr>
            <a:lstStyle/>
            <a:p>
              <a:pPr algn="r"/>
              <a:r>
                <a:rPr lang="en-GB" dirty="0" smtClean="0">
                  <a:solidFill>
                    <a:srgbClr val="FF0000"/>
                  </a:solidFill>
                  <a:latin typeface="Arial" pitchFamily="34" charset="0"/>
                  <a:cs typeface="Arial" pitchFamily="34" charset="0"/>
                </a:rPr>
                <a:t>C50 n/s</a:t>
              </a:r>
              <a:endParaRPr lang="en-GB" dirty="0">
                <a:solidFill>
                  <a:srgbClr val="FF0000"/>
                </a:solidFill>
                <a:latin typeface="Arial" pitchFamily="34" charset="0"/>
                <a:cs typeface="Arial" pitchFamily="34" charset="0"/>
              </a:endParaRPr>
            </a:p>
          </p:txBody>
        </p:sp>
        <p:sp>
          <p:nvSpPr>
            <p:cNvPr id="24" name="TextBox 23"/>
            <p:cNvSpPr txBox="1"/>
            <p:nvPr/>
          </p:nvSpPr>
          <p:spPr>
            <a:xfrm>
              <a:off x="15195909" y="17859374"/>
              <a:ext cx="4958409" cy="1585049"/>
            </a:xfrm>
            <a:prstGeom prst="rect">
              <a:avLst/>
            </a:prstGeom>
            <a:noFill/>
          </p:spPr>
          <p:txBody>
            <a:bodyPr wrap="none" rtlCol="0">
              <a:spAutoFit/>
            </a:bodyPr>
            <a:lstStyle/>
            <a:p>
              <a:pPr algn="r"/>
              <a:r>
                <a:rPr lang="en-GB" dirty="0" smtClean="0">
                  <a:solidFill>
                    <a:srgbClr val="FF0000"/>
                  </a:solidFill>
                  <a:latin typeface="Arial" pitchFamily="34" charset="0"/>
                  <a:cs typeface="Arial" pitchFamily="34" charset="0"/>
                </a:rPr>
                <a:t>R100 ***</a:t>
              </a:r>
              <a:endParaRPr lang="en-GB" dirty="0">
                <a:solidFill>
                  <a:srgbClr val="FF0000"/>
                </a:solidFill>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p:txBody>
          <a:bodyPr/>
          <a:lstStyle/>
          <a:p>
            <a:r>
              <a:rPr lang="en-GB" dirty="0" smtClean="0"/>
              <a:t>Negative BOLD acts very low level levels in the human visual system: LGN</a:t>
            </a:r>
          </a:p>
          <a:p>
            <a:endParaRPr lang="en-GB" dirty="0" smtClean="0"/>
          </a:p>
          <a:p>
            <a:r>
              <a:rPr lang="en-GB" dirty="0" smtClean="0"/>
              <a:t>Negative BOLD appears largely invariant to stimulus features but is highly dependent on task</a:t>
            </a:r>
          </a:p>
          <a:p>
            <a:endParaRPr lang="en-GB" dirty="0" smtClean="0"/>
          </a:p>
          <a:p>
            <a:r>
              <a:rPr lang="en-GB" dirty="0" smtClean="0"/>
              <a:t>In fact, negative BOLD seems to carry the </a:t>
            </a:r>
            <a:r>
              <a:rPr lang="en-GB" b="1" i="1" dirty="0" smtClean="0"/>
              <a:t>majority</a:t>
            </a:r>
            <a:r>
              <a:rPr lang="en-GB" dirty="0" smtClean="0"/>
              <a:t> of the effect size of task-related modulation in early visual structures when we actively disambiguate negative from positive BOLD responses</a:t>
            </a:r>
          </a:p>
          <a:p>
            <a:pPr lvl="1"/>
            <a:endParaRPr lang="en-GB" dirty="0" smtClean="0"/>
          </a:p>
          <a:p>
            <a:pPr lvl="1"/>
            <a:endParaRPr lang="en-GB" dirty="0" smtClean="0"/>
          </a:p>
          <a:p>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ovie.gif"/>
          <p:cNvPicPr>
            <a:picLocks noChangeAspect="1"/>
          </p:cNvPicPr>
          <p:nvPr/>
        </p:nvPicPr>
        <p:blipFill>
          <a:blip r:embed="rId3" cstate="print"/>
          <a:stretch>
            <a:fillRect/>
          </a:stretch>
        </p:blipFill>
        <p:spPr>
          <a:xfrm>
            <a:off x="3343122" y="23502976"/>
            <a:ext cx="12317815" cy="8786874"/>
          </a:xfrm>
          <a:prstGeom prst="rect">
            <a:avLst/>
          </a:prstGeom>
        </p:spPr>
      </p:pic>
      <p:sp>
        <p:nvSpPr>
          <p:cNvPr id="2" name="Title 1"/>
          <p:cNvSpPr>
            <a:spLocks noGrp="1"/>
          </p:cNvSpPr>
          <p:nvPr>
            <p:ph type="title"/>
          </p:nvPr>
        </p:nvSpPr>
        <p:spPr/>
        <p:txBody>
          <a:bodyPr/>
          <a:lstStyle/>
          <a:p>
            <a:r>
              <a:rPr lang="en-GB" dirty="0" smtClean="0"/>
              <a:t>Suppression: A negative BOLD signal</a:t>
            </a:r>
            <a:endParaRPr lang="en-GB" dirty="0"/>
          </a:p>
        </p:txBody>
      </p:sp>
      <p:grpSp>
        <p:nvGrpSpPr>
          <p:cNvPr id="11" name="Group 10"/>
          <p:cNvGrpSpPr/>
          <p:nvPr/>
        </p:nvGrpSpPr>
        <p:grpSpPr>
          <a:xfrm>
            <a:off x="26489034" y="13501656"/>
            <a:ext cx="21574276" cy="19931202"/>
            <a:chOff x="30203810" y="10501260"/>
            <a:chExt cx="10644262" cy="17979886"/>
          </a:xfrm>
        </p:grpSpPr>
        <p:pic>
          <p:nvPicPr>
            <p:cNvPr id="9" name="Picture 8" descr="pbr.png"/>
            <p:cNvPicPr>
              <a:picLocks noChangeAspect="1"/>
            </p:cNvPicPr>
            <p:nvPr/>
          </p:nvPicPr>
          <p:blipFill>
            <a:blip r:embed="rId4" cstate="print"/>
            <a:stretch>
              <a:fillRect/>
            </a:stretch>
          </p:blipFill>
          <p:spPr>
            <a:xfrm>
              <a:off x="30203810" y="10501260"/>
              <a:ext cx="10618121" cy="4094835"/>
            </a:xfrm>
            <a:prstGeom prst="rect">
              <a:avLst/>
            </a:prstGeom>
            <a:noFill/>
            <a:ln>
              <a:noFill/>
            </a:ln>
          </p:spPr>
        </p:pic>
        <p:pic>
          <p:nvPicPr>
            <p:cNvPr id="10" name="Picture 9" descr="nbr2.png"/>
            <p:cNvPicPr>
              <a:picLocks noChangeAspect="1"/>
            </p:cNvPicPr>
            <p:nvPr/>
          </p:nvPicPr>
          <p:blipFill>
            <a:blip r:embed="rId5" cstate="print">
              <a:clrChange>
                <a:clrFrom>
                  <a:srgbClr val="FFFFFF"/>
                </a:clrFrom>
                <a:clrTo>
                  <a:srgbClr val="FFFFFF">
                    <a:alpha val="0"/>
                  </a:srgbClr>
                </a:clrTo>
              </a:clrChange>
            </a:blip>
            <a:stretch>
              <a:fillRect/>
            </a:stretch>
          </p:blipFill>
          <p:spPr>
            <a:xfrm>
              <a:off x="30209629" y="19265649"/>
              <a:ext cx="10638443" cy="9215497"/>
            </a:xfrm>
            <a:prstGeom prst="rect">
              <a:avLst/>
            </a:prstGeom>
            <a:noFill/>
            <a:ln>
              <a:noFill/>
            </a:ln>
          </p:spPr>
        </p:pic>
      </p:grpSp>
      <p:pic>
        <p:nvPicPr>
          <p:cNvPr id="23" name="Picture 22" descr="pbr.png"/>
          <p:cNvPicPr>
            <a:picLocks noChangeAspect="1"/>
          </p:cNvPicPr>
          <p:nvPr/>
        </p:nvPicPr>
        <p:blipFill>
          <a:blip r:embed="rId4" cstate="print"/>
          <a:stretch>
            <a:fillRect/>
          </a:stretch>
        </p:blipFill>
        <p:spPr>
          <a:xfrm>
            <a:off x="26489034" y="13501656"/>
            <a:ext cx="21521292" cy="4539237"/>
          </a:xfrm>
          <a:prstGeom prst="rect">
            <a:avLst/>
          </a:prstGeom>
          <a:noFill/>
          <a:ln>
            <a:noFill/>
          </a:ln>
        </p:spPr>
      </p:pic>
      <p:pic>
        <p:nvPicPr>
          <p:cNvPr id="1026" name="Picture 2"/>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flipH="1">
            <a:off x="5772014" y="2928832"/>
            <a:ext cx="20820126" cy="26245566"/>
          </a:xfrm>
          <a:prstGeom prst="rect">
            <a:avLst/>
          </a:prstGeom>
          <a:noFill/>
          <a:ln w="9525">
            <a:noFill/>
            <a:miter lim="800000"/>
            <a:headEnd/>
            <a:tailEnd/>
          </a:ln>
          <a:effectLst/>
        </p:spPr>
      </p:pic>
      <p:grpSp>
        <p:nvGrpSpPr>
          <p:cNvPr id="29" name="Group 28"/>
          <p:cNvGrpSpPr/>
          <p:nvPr/>
        </p:nvGrpSpPr>
        <p:grpSpPr>
          <a:xfrm>
            <a:off x="26489034" y="11287078"/>
            <a:ext cx="18359566" cy="21288524"/>
            <a:chOff x="25631778" y="12358648"/>
            <a:chExt cx="18359566" cy="21288524"/>
          </a:xfrm>
        </p:grpSpPr>
        <p:sp>
          <p:nvSpPr>
            <p:cNvPr id="25" name="Rectangle 24"/>
            <p:cNvSpPr/>
            <p:nvPr/>
          </p:nvSpPr>
          <p:spPr>
            <a:xfrm>
              <a:off x="25631778" y="12358648"/>
              <a:ext cx="3714776" cy="21288524"/>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33061330" y="12358648"/>
              <a:ext cx="3714776" cy="21288524"/>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40276568" y="12358648"/>
              <a:ext cx="3714776" cy="21288524"/>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3" name="Picture 32" descr="snapshot3.png"/>
          <p:cNvPicPr>
            <a:picLocks noChangeAspect="1"/>
          </p:cNvPicPr>
          <p:nvPr/>
        </p:nvPicPr>
        <p:blipFill>
          <a:blip r:embed="rId7" cstate="print">
            <a:clrChange>
              <a:clrFrom>
                <a:srgbClr val="000000"/>
              </a:clrFrom>
              <a:clrTo>
                <a:srgbClr val="000000">
                  <a:alpha val="0"/>
                </a:srgbClr>
              </a:clrTo>
            </a:clrChange>
          </a:blip>
          <a:srcRect l="23474" t="7044" r="25003" b="10107"/>
          <a:stretch>
            <a:fillRect/>
          </a:stretch>
        </p:blipFill>
        <p:spPr>
          <a:xfrm flipH="1">
            <a:off x="8486658" y="6214980"/>
            <a:ext cx="16002112" cy="18821532"/>
          </a:xfrm>
          <a:prstGeom prst="rect">
            <a:avLst/>
          </a:prstGeom>
        </p:spPr>
      </p:pic>
      <p:pic>
        <p:nvPicPr>
          <p:cNvPr id="34" name="Picture 33" descr="snapshot4.png"/>
          <p:cNvPicPr>
            <a:picLocks noChangeAspect="1"/>
          </p:cNvPicPr>
          <p:nvPr/>
        </p:nvPicPr>
        <p:blipFill>
          <a:blip r:embed="rId8" cstate="print">
            <a:clrChange>
              <a:clrFrom>
                <a:srgbClr val="000000"/>
              </a:clrFrom>
              <a:clrTo>
                <a:srgbClr val="000000">
                  <a:alpha val="0"/>
                </a:srgbClr>
              </a:clrTo>
            </a:clrChange>
          </a:blip>
          <a:srcRect l="22578" t="7349" r="25008" b="7765"/>
          <a:stretch>
            <a:fillRect/>
          </a:stretch>
        </p:blipFill>
        <p:spPr>
          <a:xfrm flipH="1">
            <a:off x="8415220" y="6182008"/>
            <a:ext cx="16430740" cy="19464108"/>
          </a:xfrm>
          <a:prstGeom prst="rect">
            <a:avLst/>
          </a:prstGeom>
        </p:spPr>
      </p:pic>
      <p:cxnSp>
        <p:nvCxnSpPr>
          <p:cNvPr id="13" name="Straight Arrow Connector 12"/>
          <p:cNvCxnSpPr/>
          <p:nvPr/>
        </p:nvCxnSpPr>
        <p:spPr>
          <a:xfrm rot="10800000" flipV="1">
            <a:off x="17130656" y="16930680"/>
            <a:ext cx="8786874" cy="5143536"/>
          </a:xfrm>
          <a:prstGeom prst="straightConnector1">
            <a:avLst/>
          </a:prstGeom>
          <a:ln w="1270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flipV="1">
            <a:off x="6200642" y="15930548"/>
            <a:ext cx="19431136" cy="11572956"/>
          </a:xfrm>
          <a:prstGeom prst="straightConnector1">
            <a:avLst/>
          </a:prstGeom>
          <a:ln w="1270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4557568" y="26074744"/>
            <a:ext cx="3143272" cy="3143272"/>
          </a:xfrm>
          <a:prstGeom prst="ellipse">
            <a:avLst/>
          </a:prstGeom>
          <a:noFill/>
          <a:ln w="1270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rot="10800000">
            <a:off x="15201830" y="21931340"/>
            <a:ext cx="10429948" cy="6429420"/>
          </a:xfrm>
          <a:prstGeom prst="straightConnector1">
            <a:avLst/>
          </a:prstGeom>
          <a:ln w="127000">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13058690" y="27717818"/>
            <a:ext cx="12501650" cy="1785950"/>
          </a:xfrm>
          <a:prstGeom prst="straightConnector1">
            <a:avLst/>
          </a:prstGeom>
          <a:ln w="127000">
            <a:solidFill>
              <a:srgbClr val="00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11272740" y="26146182"/>
            <a:ext cx="3143272" cy="3143272"/>
          </a:xfrm>
          <a:prstGeom prst="ellipse">
            <a:avLst/>
          </a:prstGeom>
          <a:noFill/>
          <a:ln w="127000">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snapshot1.png"/>
          <p:cNvPicPr>
            <a:picLocks noChangeAspect="1"/>
          </p:cNvPicPr>
          <p:nvPr/>
        </p:nvPicPr>
        <p:blipFill>
          <a:blip r:embed="rId9" cstate="print">
            <a:clrChange>
              <a:clrFrom>
                <a:srgbClr val="000000"/>
              </a:clrFrom>
              <a:clrTo>
                <a:srgbClr val="000000">
                  <a:alpha val="0"/>
                </a:srgbClr>
              </a:clrTo>
            </a:clrChange>
          </a:blip>
          <a:srcRect l="24012" t="6973" r="25219" b="8158"/>
          <a:stretch>
            <a:fillRect/>
          </a:stretch>
        </p:blipFill>
        <p:spPr>
          <a:xfrm flipH="1">
            <a:off x="8486658" y="6000666"/>
            <a:ext cx="16008204" cy="19574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2000"/>
                                        <p:tgtEl>
                                          <p:spTgt spid="23"/>
                                        </p:tgtEl>
                                      </p:cBhvr>
                                    </p:animEffect>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3"/>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10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But what about </a:t>
            </a:r>
            <a:r>
              <a:rPr lang="en-GB" dirty="0" err="1" smtClean="0"/>
              <a:t>Shmuel</a:t>
            </a:r>
            <a:r>
              <a:rPr lang="en-GB" dirty="0" smtClean="0"/>
              <a:t>?</a:t>
            </a:r>
            <a:endParaRPr lang="en-GB" dirty="0"/>
          </a:p>
        </p:txBody>
      </p:sp>
      <p:sp>
        <p:nvSpPr>
          <p:cNvPr id="3" name="Content Placeholder 2"/>
          <p:cNvSpPr>
            <a:spLocks noGrp="1"/>
          </p:cNvSpPr>
          <p:nvPr>
            <p:ph idx="1"/>
          </p:nvPr>
        </p:nvSpPr>
        <p:spPr/>
        <p:txBody>
          <a:bodyPr>
            <a:normAutofit/>
          </a:bodyPr>
          <a:lstStyle/>
          <a:p>
            <a:r>
              <a:rPr lang="en-GB" sz="10000" dirty="0" smtClean="0"/>
              <a:t>Our finding: negative BOLD </a:t>
            </a:r>
            <a:r>
              <a:rPr lang="en-GB" sz="10000" b="1" dirty="0" smtClean="0">
                <a:solidFill>
                  <a:srgbClr val="FF0000"/>
                </a:solidFill>
              </a:rPr>
              <a:t>is largely contrast invariant</a:t>
            </a:r>
            <a:endParaRPr lang="en-GB" sz="10000" b="1" dirty="0">
              <a:solidFill>
                <a:srgbClr val="FF0000"/>
              </a:solidFill>
            </a:endParaRPr>
          </a:p>
        </p:txBody>
      </p:sp>
      <p:grpSp>
        <p:nvGrpSpPr>
          <p:cNvPr id="4" name="Group 3"/>
          <p:cNvGrpSpPr/>
          <p:nvPr/>
        </p:nvGrpSpPr>
        <p:grpSpPr>
          <a:xfrm>
            <a:off x="4128940" y="10358384"/>
            <a:ext cx="25360490" cy="19216822"/>
            <a:chOff x="26682470" y="11411096"/>
            <a:chExt cx="23345762" cy="17287996"/>
          </a:xfrm>
        </p:grpSpPr>
        <p:pic>
          <p:nvPicPr>
            <p:cNvPr id="5" name="Picture 3" descr="shmuel2002.png"/>
            <p:cNvPicPr>
              <a:picLocks noChangeAspect="1"/>
            </p:cNvPicPr>
            <p:nvPr/>
          </p:nvPicPr>
          <p:blipFill rotWithShape="1">
            <a:blip r:embed="rId3" cstate="print"/>
            <a:srcRect l="48156" t="53604" r="28156" b="24435"/>
            <a:stretch/>
          </p:blipFill>
          <p:spPr bwMode="auto">
            <a:xfrm>
              <a:off x="26682470" y="11411096"/>
              <a:ext cx="23345762" cy="17287996"/>
            </a:xfrm>
            <a:prstGeom prst="rect">
              <a:avLst/>
            </a:prstGeom>
            <a:noFill/>
            <a:ln w="9525">
              <a:noFill/>
              <a:miter lim="800000"/>
              <a:headEnd/>
              <a:tailEnd/>
            </a:ln>
          </p:spPr>
        </p:pic>
        <p:pic>
          <p:nvPicPr>
            <p:cNvPr id="6" name="Picture 3" descr="shmuel2002.png"/>
            <p:cNvPicPr>
              <a:picLocks noChangeAspect="1"/>
            </p:cNvPicPr>
            <p:nvPr/>
          </p:nvPicPr>
          <p:blipFill rotWithShape="1">
            <a:blip r:embed="rId3" cstate="print"/>
            <a:srcRect l="40463" t="56133" r="54898" b="38513"/>
            <a:stretch/>
          </p:blipFill>
          <p:spPr bwMode="auto">
            <a:xfrm>
              <a:off x="42919774" y="15644796"/>
              <a:ext cx="4572032" cy="4214842"/>
            </a:xfrm>
            <a:prstGeom prst="rect">
              <a:avLst/>
            </a:prstGeom>
            <a:noFill/>
            <a:ln w="9525">
              <a:noFill/>
              <a:miter lim="800000"/>
              <a:headEnd/>
              <a:tailEnd/>
            </a:ln>
          </p:spPr>
        </p:pic>
      </p:grpSp>
      <p:sp>
        <p:nvSpPr>
          <p:cNvPr id="8" name="TextBox 7"/>
          <p:cNvSpPr txBox="1"/>
          <p:nvPr/>
        </p:nvSpPr>
        <p:spPr>
          <a:xfrm>
            <a:off x="1199983" y="32146974"/>
            <a:ext cx="48006335" cy="2554545"/>
          </a:xfrm>
          <a:prstGeom prst="rect">
            <a:avLst/>
          </a:prstGeom>
          <a:noFill/>
        </p:spPr>
        <p:txBody>
          <a:bodyPr wrap="square" rtlCol="0">
            <a:spAutoFit/>
          </a:bodyPr>
          <a:lstStyle/>
          <a:p>
            <a:pPr algn="ctr"/>
            <a:r>
              <a:rPr lang="en-GB" sz="8000" i="1" dirty="0" smtClean="0">
                <a:latin typeface="Arial" pitchFamily="34" charset="0"/>
                <a:cs typeface="Arial" pitchFamily="34" charset="0"/>
              </a:rPr>
              <a:t>Sustained negative BOLD, blood flow and oxygen consumption response and its coupling to the positive response in the human brain. </a:t>
            </a:r>
            <a:r>
              <a:rPr lang="en-GB" sz="8000" i="1" dirty="0" err="1" smtClean="0">
                <a:latin typeface="Arial" pitchFamily="34" charset="0"/>
                <a:cs typeface="Arial" pitchFamily="34" charset="0"/>
              </a:rPr>
              <a:t>Shmuel</a:t>
            </a:r>
            <a:r>
              <a:rPr lang="en-GB" sz="8000" i="1" dirty="0" smtClean="0">
                <a:latin typeface="Arial" pitchFamily="34" charset="0"/>
                <a:cs typeface="Arial" pitchFamily="34" charset="0"/>
              </a:rPr>
              <a:t> et al., Neuron. 2002</a:t>
            </a:r>
            <a:endParaRPr lang="en-GB" sz="8000" i="1" dirty="0">
              <a:latin typeface="Arial" pitchFamily="34" charset="0"/>
              <a:cs typeface="Arial" pitchFamily="34" charset="0"/>
            </a:endParaRPr>
          </a:p>
        </p:txBody>
      </p:sp>
      <p:sp>
        <p:nvSpPr>
          <p:cNvPr id="9" name="Content Placeholder 2"/>
          <p:cNvSpPr txBox="1">
            <a:spLocks/>
          </p:cNvSpPr>
          <p:nvPr/>
        </p:nvSpPr>
        <p:spPr>
          <a:xfrm>
            <a:off x="29846620" y="11001326"/>
            <a:ext cx="18968059" cy="17573748"/>
          </a:xfrm>
          <a:prstGeom prst="rect">
            <a:avLst/>
          </a:prstGeom>
        </p:spPr>
        <p:txBody>
          <a:bodyPr vert="horz" lIns="493776" tIns="246888" rIns="493776" bIns="246888" rtlCol="0">
            <a:normAutofit/>
          </a:bodyPr>
          <a:lstStyle/>
          <a:p>
            <a:pPr marL="1851660" marR="0" lvl="0" indent="-1851660" algn="l" defTabSz="4937760" rtl="0" eaLnBrk="1" fontAlgn="auto" latinLnBrk="0" hangingPunct="1">
              <a:lnSpc>
                <a:spcPct val="100000"/>
              </a:lnSpc>
              <a:spcBef>
                <a:spcPct val="20000"/>
              </a:spcBef>
              <a:spcAft>
                <a:spcPts val="0"/>
              </a:spcAft>
              <a:buClrTx/>
              <a:buSzTx/>
              <a:buFont typeface="Arial" pitchFamily="34" charset="0"/>
              <a:buChar char="•"/>
              <a:tabLst/>
              <a:defRPr/>
            </a:pPr>
            <a:r>
              <a:rPr kumimoji="0" lang="en-GB" sz="10000" b="0" i="0" u="none" strike="noStrike" kern="1200" cap="none" spc="0" normalizeH="0" baseline="0" noProof="0" dirty="0" err="1" smtClean="0">
                <a:ln>
                  <a:noFill/>
                </a:ln>
                <a:solidFill>
                  <a:schemeClr val="tx1"/>
                </a:solidFill>
                <a:effectLst/>
                <a:uLnTx/>
                <a:uFillTx/>
                <a:latin typeface="Arial" pitchFamily="34" charset="0"/>
                <a:ea typeface="+mn-ea"/>
                <a:cs typeface="Arial" pitchFamily="34" charset="0"/>
              </a:rPr>
              <a:t>Shmuel</a:t>
            </a:r>
            <a:r>
              <a:rPr kumimoji="0" lang="en-GB" sz="10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et al. (2002) reported that negative BOLD in V1 is </a:t>
            </a:r>
            <a:r>
              <a:rPr kumimoji="0" lang="en-GB" sz="10000" b="0" i="1"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highly</a:t>
            </a:r>
            <a:r>
              <a:rPr kumimoji="0" lang="en-GB" sz="10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contrast dependent.</a:t>
            </a:r>
          </a:p>
          <a:p>
            <a:pPr marL="1851660" marR="0" lvl="0" indent="-1851660" algn="l" defTabSz="4937760" rtl="0" eaLnBrk="1" fontAlgn="auto" latinLnBrk="0" hangingPunct="1">
              <a:lnSpc>
                <a:spcPct val="100000"/>
              </a:lnSpc>
              <a:spcBef>
                <a:spcPct val="20000"/>
              </a:spcBef>
              <a:spcAft>
                <a:spcPts val="0"/>
              </a:spcAft>
              <a:buClrTx/>
              <a:buSzTx/>
              <a:buFont typeface="Arial" pitchFamily="34" charset="0"/>
              <a:buChar char="•"/>
              <a:tabLst/>
              <a:defRPr/>
            </a:pPr>
            <a:endParaRPr kumimoji="0" lang="en-GB" sz="10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851660" marR="0" lvl="0" indent="-1851660" algn="l" defTabSz="4937760" rtl="0" eaLnBrk="1" fontAlgn="auto" latinLnBrk="0" hangingPunct="1">
              <a:lnSpc>
                <a:spcPct val="100000"/>
              </a:lnSpc>
              <a:spcBef>
                <a:spcPct val="20000"/>
              </a:spcBef>
              <a:spcAft>
                <a:spcPts val="0"/>
              </a:spcAft>
              <a:buClrTx/>
              <a:buSzTx/>
              <a:buFont typeface="Arial" pitchFamily="34" charset="0"/>
              <a:buChar char="•"/>
              <a:tabLst/>
              <a:defRPr/>
            </a:pPr>
            <a:r>
              <a:rPr kumimoji="0" lang="en-GB" sz="10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Crucially: used</a:t>
            </a:r>
            <a:r>
              <a:rPr kumimoji="0" lang="en-GB" sz="10000" b="0" i="0" u="none" strike="noStrike" kern="1200" cap="none" spc="0" normalizeH="0" noProof="0" dirty="0" smtClean="0">
                <a:ln>
                  <a:noFill/>
                </a:ln>
                <a:solidFill>
                  <a:schemeClr val="tx1"/>
                </a:solidFill>
                <a:effectLst/>
                <a:uLnTx/>
                <a:uFillTx/>
                <a:latin typeface="Arial" pitchFamily="34" charset="0"/>
                <a:ea typeface="+mn-ea"/>
                <a:cs typeface="Arial" pitchFamily="34" charset="0"/>
              </a:rPr>
              <a:t> a central stimulus and</a:t>
            </a:r>
            <a:r>
              <a:rPr kumimoji="0" lang="en-GB" sz="100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measured negative BOLD flanking the positive BOLD under central task conditions.</a:t>
            </a:r>
            <a:endParaRPr kumimoji="0" lang="en-GB" sz="10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1275380" y="7072236"/>
            <a:ext cx="17930938" cy="20931334"/>
            <a:chOff x="31309334" y="11181037"/>
            <a:chExt cx="16552685" cy="18502442"/>
          </a:xfrm>
        </p:grpSpPr>
        <p:sp>
          <p:nvSpPr>
            <p:cNvPr id="27" name="TextBox 26"/>
            <p:cNvSpPr txBox="1"/>
            <p:nvPr/>
          </p:nvSpPr>
          <p:spPr>
            <a:xfrm>
              <a:off x="42025034" y="28360040"/>
              <a:ext cx="1071570" cy="1323439"/>
            </a:xfrm>
            <a:prstGeom prst="rect">
              <a:avLst/>
            </a:prstGeom>
            <a:solidFill>
              <a:schemeClr val="bg1"/>
            </a:solidFill>
          </p:spPr>
          <p:txBody>
            <a:bodyPr wrap="square" rtlCol="0">
              <a:spAutoFit/>
            </a:bodyPr>
            <a:lstStyle/>
            <a:p>
              <a:r>
                <a:rPr lang="en-GB" sz="8000" dirty="0" smtClean="0">
                  <a:solidFill>
                    <a:schemeClr val="bg1">
                      <a:lumMod val="65000"/>
                    </a:schemeClr>
                  </a:solidFill>
                  <a:latin typeface="Arial" pitchFamily="34" charset="0"/>
                  <a:cs typeface="Arial" pitchFamily="34" charset="0"/>
                </a:rPr>
                <a:t> * </a:t>
              </a:r>
              <a:endParaRPr lang="en-GB" sz="8000" dirty="0">
                <a:solidFill>
                  <a:schemeClr val="bg1">
                    <a:lumMod val="65000"/>
                  </a:schemeClr>
                </a:solidFill>
                <a:latin typeface="Arial" pitchFamily="34" charset="0"/>
                <a:cs typeface="Arial" pitchFamily="34" charset="0"/>
              </a:endParaRPr>
            </a:p>
          </p:txBody>
        </p:sp>
        <p:pic>
          <p:nvPicPr>
            <p:cNvPr id="28" name="Picture 2" descr="Z:\groups\Projects\P1174\NBR_code_repository\eye_blink_analysis\FinalFigureCode\Figure5\Figure5_V9.png"/>
            <p:cNvPicPr>
              <a:picLocks noChangeAspect="1" noChangeArrowheads="1"/>
            </p:cNvPicPr>
            <p:nvPr/>
          </p:nvPicPr>
          <p:blipFill>
            <a:blip r:embed="rId3" cstate="print"/>
            <a:srcRect l="74660" b="50588"/>
            <a:stretch>
              <a:fillRect/>
            </a:stretch>
          </p:blipFill>
          <p:spPr bwMode="auto">
            <a:xfrm>
              <a:off x="31309334" y="11181037"/>
              <a:ext cx="16552685" cy="18145252"/>
            </a:xfrm>
            <a:prstGeom prst="rect">
              <a:avLst/>
            </a:prstGeom>
            <a:noFill/>
          </p:spPr>
        </p:pic>
        <p:sp>
          <p:nvSpPr>
            <p:cNvPr id="39" name="Rectangle 38"/>
            <p:cNvSpPr/>
            <p:nvPr/>
          </p:nvSpPr>
          <p:spPr>
            <a:xfrm>
              <a:off x="33275644" y="11930020"/>
              <a:ext cx="2928958" cy="2928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normAutofit fontScale="90000"/>
          </a:bodyPr>
          <a:lstStyle/>
          <a:p>
            <a:r>
              <a:rPr lang="en-GB" dirty="0" smtClean="0"/>
              <a:t>NBR is task invariant under peripheral task conditions:</a:t>
            </a:r>
            <a:endParaRPr lang="en-GB" i="1" dirty="0">
              <a:solidFill>
                <a:srgbClr val="FF0000"/>
              </a:solidFill>
            </a:endParaRPr>
          </a:p>
        </p:txBody>
      </p:sp>
      <p:pic>
        <p:nvPicPr>
          <p:cNvPr id="19" name="Picture 4"/>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flipH="1">
            <a:off x="-2086166" y="5000534"/>
            <a:ext cx="19150146" cy="24179793"/>
          </a:xfrm>
          <a:prstGeom prst="rect">
            <a:avLst/>
          </a:prstGeom>
          <a:noFill/>
          <a:ln w="9525">
            <a:noFill/>
            <a:miter lim="800000"/>
            <a:headEnd/>
            <a:tailEnd/>
          </a:ln>
          <a:effectLst/>
        </p:spPr>
      </p:pic>
      <p:grpSp>
        <p:nvGrpSpPr>
          <p:cNvPr id="36" name="Group 35"/>
          <p:cNvGrpSpPr/>
          <p:nvPr/>
        </p:nvGrpSpPr>
        <p:grpSpPr>
          <a:xfrm>
            <a:off x="6700708" y="9537963"/>
            <a:ext cx="24212720" cy="12893443"/>
            <a:chOff x="6700708" y="10109467"/>
            <a:chExt cx="24212720" cy="12893443"/>
          </a:xfrm>
        </p:grpSpPr>
        <p:pic>
          <p:nvPicPr>
            <p:cNvPr id="5" name="Picture 4" descr="V1iBar.png"/>
            <p:cNvPicPr>
              <a:picLocks noChangeAspect="1"/>
            </p:cNvPicPr>
            <p:nvPr/>
          </p:nvPicPr>
          <p:blipFill>
            <a:blip r:embed="rId5" cstate="print"/>
            <a:stretch>
              <a:fillRect/>
            </a:stretch>
          </p:blipFill>
          <p:spPr>
            <a:xfrm>
              <a:off x="17307486" y="10109467"/>
              <a:ext cx="12700366" cy="9535857"/>
            </a:xfrm>
            <a:prstGeom prst="rect">
              <a:avLst/>
            </a:prstGeom>
          </p:spPr>
        </p:pic>
        <p:sp>
          <p:nvSpPr>
            <p:cNvPr id="6" name="TextBox 5"/>
            <p:cNvSpPr txBox="1"/>
            <p:nvPr/>
          </p:nvSpPr>
          <p:spPr>
            <a:xfrm>
              <a:off x="16340076" y="14358912"/>
              <a:ext cx="2523448"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-0.25</a:t>
              </a:r>
              <a:endParaRPr lang="en-GB" sz="8000" dirty="0">
                <a:latin typeface="Arial" pitchFamily="34" charset="0"/>
                <a:cs typeface="Arial" pitchFamily="34" charset="0"/>
              </a:endParaRPr>
            </a:p>
          </p:txBody>
        </p:sp>
        <p:grpSp>
          <p:nvGrpSpPr>
            <p:cNvPr id="7" name="Group 6"/>
            <p:cNvGrpSpPr/>
            <p:nvPr/>
          </p:nvGrpSpPr>
          <p:grpSpPr>
            <a:xfrm>
              <a:off x="28770288" y="11572830"/>
              <a:ext cx="2143140" cy="6286545"/>
              <a:chOff x="15701896" y="26574810"/>
              <a:chExt cx="2143140" cy="6286545"/>
            </a:xfrm>
          </p:grpSpPr>
          <p:sp>
            <p:nvSpPr>
              <p:cNvPr id="8" name="Right Brace 7"/>
              <p:cNvSpPr/>
              <p:nvPr/>
            </p:nvSpPr>
            <p:spPr>
              <a:xfrm flipV="1">
                <a:off x="16059086" y="26574810"/>
                <a:ext cx="821537" cy="6286545"/>
              </a:xfrm>
              <a:prstGeom prst="rightBrace">
                <a:avLst>
                  <a:gd name="adj1" fmla="val 19191"/>
                  <a:gd name="adj2" fmla="val 50000"/>
                </a:avLst>
              </a:pr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grpSp>
            <p:nvGrpSpPr>
              <p:cNvPr id="9" name="Group 24"/>
              <p:cNvGrpSpPr/>
              <p:nvPr/>
            </p:nvGrpSpPr>
            <p:grpSpPr>
              <a:xfrm>
                <a:off x="15701896" y="29146578"/>
                <a:ext cx="2143140" cy="1323439"/>
                <a:chOff x="15701896" y="29146578"/>
                <a:chExt cx="2143140" cy="1323439"/>
              </a:xfrm>
            </p:grpSpPr>
            <p:sp>
              <p:nvSpPr>
                <p:cNvPr id="10" name="Rectangle 9"/>
                <p:cNvSpPr/>
                <p:nvPr/>
              </p:nvSpPr>
              <p:spPr>
                <a:xfrm>
                  <a:off x="15701896" y="29289454"/>
                  <a:ext cx="2143140"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11" name="TextBox 10"/>
                <p:cNvSpPr txBox="1"/>
                <p:nvPr/>
              </p:nvSpPr>
              <p:spPr>
                <a:xfrm>
                  <a:off x="15916210" y="29146578"/>
                  <a:ext cx="1714512" cy="1323439"/>
                </a:xfrm>
                <a:prstGeom prst="rect">
                  <a:avLst/>
                </a:prstGeom>
                <a:noFill/>
              </p:spPr>
              <p:txBody>
                <a:bodyPr wrap="square" rtlCol="0">
                  <a:spAutoFit/>
                </a:bodyPr>
                <a:lstStyle/>
                <a:p>
                  <a:r>
                    <a:rPr lang="en-GB" sz="8000" dirty="0" smtClean="0">
                      <a:solidFill>
                        <a:srgbClr val="FF0000"/>
                      </a:solidFill>
                      <a:latin typeface="Arial" pitchFamily="34" charset="0"/>
                      <a:cs typeface="Arial" pitchFamily="34" charset="0"/>
                    </a:rPr>
                    <a:t>***</a:t>
                  </a:r>
                  <a:endParaRPr lang="en-GB" sz="8000" dirty="0">
                    <a:solidFill>
                      <a:srgbClr val="FF0000"/>
                    </a:solidFill>
                    <a:latin typeface="Arial" pitchFamily="34" charset="0"/>
                    <a:cs typeface="Arial" pitchFamily="34" charset="0"/>
                  </a:endParaRPr>
                </a:p>
              </p:txBody>
            </p:sp>
          </p:grpSp>
        </p:grpSp>
        <p:cxnSp>
          <p:nvCxnSpPr>
            <p:cNvPr id="29" name="Curved Connector 28"/>
            <p:cNvCxnSpPr/>
            <p:nvPr/>
          </p:nvCxnSpPr>
          <p:spPr>
            <a:xfrm flipV="1">
              <a:off x="6700708" y="13073028"/>
              <a:ext cx="11711070" cy="9929882"/>
            </a:xfrm>
            <a:prstGeom prst="curvedConnector3">
              <a:avLst>
                <a:gd name="adj1" fmla="val -4656"/>
              </a:avLst>
            </a:prstGeom>
            <a:ln w="130175">
              <a:solidFill>
                <a:srgbClr val="FF0000"/>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9343914" y="19145258"/>
            <a:ext cx="21498076" cy="9642293"/>
            <a:chOff x="9343914" y="19716762"/>
            <a:chExt cx="21498076" cy="9642293"/>
          </a:xfrm>
        </p:grpSpPr>
        <p:grpSp>
          <p:nvGrpSpPr>
            <p:cNvPr id="17" name="Group 16"/>
            <p:cNvGrpSpPr/>
            <p:nvPr/>
          </p:nvGrpSpPr>
          <p:grpSpPr>
            <a:xfrm>
              <a:off x="16201962" y="19716762"/>
              <a:ext cx="13679210" cy="9556153"/>
              <a:chOff x="32681022" y="24003043"/>
              <a:chExt cx="13679210" cy="9556153"/>
            </a:xfrm>
          </p:grpSpPr>
          <p:pic>
            <p:nvPicPr>
              <p:cNvPr id="4" name="Content Placeholder 3" descr="cV1aBar.png"/>
              <p:cNvPicPr>
                <a:picLocks noChangeAspect="1"/>
              </p:cNvPicPr>
              <p:nvPr/>
            </p:nvPicPr>
            <p:blipFill>
              <a:blip r:embed="rId6" cstate="print"/>
              <a:stretch>
                <a:fillRect/>
              </a:stretch>
            </p:blipFill>
            <p:spPr>
              <a:xfrm>
                <a:off x="33632835" y="24003043"/>
                <a:ext cx="12727397" cy="9556153"/>
              </a:xfrm>
              <a:prstGeom prst="rect">
                <a:avLst/>
              </a:prstGeom>
            </p:spPr>
          </p:pic>
          <p:sp>
            <p:nvSpPr>
              <p:cNvPr id="15" name="TextBox 14"/>
              <p:cNvSpPr txBox="1"/>
              <p:nvPr/>
            </p:nvSpPr>
            <p:spPr>
              <a:xfrm>
                <a:off x="32681022" y="28075008"/>
                <a:ext cx="2523448" cy="1323439"/>
              </a:xfrm>
              <a:prstGeom prst="rect">
                <a:avLst/>
              </a:prstGeom>
              <a:solidFill>
                <a:schemeClr val="bg1"/>
              </a:solidFill>
            </p:spPr>
            <p:txBody>
              <a:bodyPr wrap="none" rtlCol="0">
                <a:spAutoFit/>
              </a:bodyPr>
              <a:lstStyle/>
              <a:p>
                <a:r>
                  <a:rPr lang="en-GB" sz="8000" dirty="0" smtClean="0">
                    <a:latin typeface="Arial" pitchFamily="34" charset="0"/>
                    <a:cs typeface="Arial" pitchFamily="34" charset="0"/>
                  </a:rPr>
                  <a:t>-0.25</a:t>
                </a:r>
                <a:endParaRPr lang="en-GB" sz="8000" dirty="0">
                  <a:latin typeface="Arial" pitchFamily="34" charset="0"/>
                  <a:cs typeface="Arial" pitchFamily="34" charset="0"/>
                </a:endParaRPr>
              </a:p>
            </p:txBody>
          </p:sp>
        </p:grpSp>
        <p:sp>
          <p:nvSpPr>
            <p:cNvPr id="18" name="Right Brace 17"/>
            <p:cNvSpPr/>
            <p:nvPr/>
          </p:nvSpPr>
          <p:spPr>
            <a:xfrm rot="5400000" flipV="1">
              <a:off x="23501736" y="25805014"/>
              <a:ext cx="821537" cy="6286545"/>
            </a:xfrm>
            <a:prstGeom prst="rightBrace">
              <a:avLst>
                <a:gd name="adj1" fmla="val 19191"/>
                <a:gd name="adj2" fmla="val 50000"/>
              </a:avLst>
            </a:prstGeom>
            <a:ln w="1143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solidFill>
                  <a:schemeClr val="bg1">
                    <a:lumMod val="65000"/>
                  </a:schemeClr>
                </a:solidFill>
                <a:latin typeface="Arial" pitchFamily="34" charset="0"/>
                <a:cs typeface="Arial" pitchFamily="34" charset="0"/>
              </a:endParaRPr>
            </a:p>
          </p:txBody>
        </p:sp>
        <p:grpSp>
          <p:nvGrpSpPr>
            <p:cNvPr id="22" name="Group 21"/>
            <p:cNvGrpSpPr/>
            <p:nvPr/>
          </p:nvGrpSpPr>
          <p:grpSpPr>
            <a:xfrm>
              <a:off x="28698850" y="20931208"/>
              <a:ext cx="2143140" cy="6286545"/>
              <a:chOff x="15701896" y="26574810"/>
              <a:chExt cx="2143140" cy="6286545"/>
            </a:xfrm>
          </p:grpSpPr>
          <p:sp>
            <p:nvSpPr>
              <p:cNvPr id="23" name="Right Brace 22"/>
              <p:cNvSpPr/>
              <p:nvPr/>
            </p:nvSpPr>
            <p:spPr>
              <a:xfrm flipV="1">
                <a:off x="16059086" y="26574810"/>
                <a:ext cx="821537" cy="6286545"/>
              </a:xfrm>
              <a:prstGeom prst="rightBrace">
                <a:avLst>
                  <a:gd name="adj1" fmla="val 19191"/>
                  <a:gd name="adj2" fmla="val 50000"/>
                </a:avLst>
              </a:prstGeom>
              <a:ln w="1143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000">
                  <a:latin typeface="Arial" pitchFamily="34" charset="0"/>
                  <a:cs typeface="Arial" pitchFamily="34" charset="0"/>
                </a:endParaRPr>
              </a:p>
            </p:txBody>
          </p:sp>
          <p:grpSp>
            <p:nvGrpSpPr>
              <p:cNvPr id="24" name="Group 24"/>
              <p:cNvGrpSpPr/>
              <p:nvPr/>
            </p:nvGrpSpPr>
            <p:grpSpPr>
              <a:xfrm>
                <a:off x="15701896" y="29146578"/>
                <a:ext cx="2143140" cy="1323439"/>
                <a:chOff x="15701896" y="29146578"/>
                <a:chExt cx="2143140" cy="1323439"/>
              </a:xfrm>
            </p:grpSpPr>
            <p:sp>
              <p:nvSpPr>
                <p:cNvPr id="25" name="Rectangle 24"/>
                <p:cNvSpPr/>
                <p:nvPr/>
              </p:nvSpPr>
              <p:spPr>
                <a:xfrm>
                  <a:off x="15701896" y="29289454"/>
                  <a:ext cx="2143140" cy="85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26" name="TextBox 25"/>
                <p:cNvSpPr txBox="1"/>
                <p:nvPr/>
              </p:nvSpPr>
              <p:spPr>
                <a:xfrm>
                  <a:off x="16097274" y="29146578"/>
                  <a:ext cx="1714512" cy="1323439"/>
                </a:xfrm>
                <a:prstGeom prst="rect">
                  <a:avLst/>
                </a:prstGeom>
                <a:noFill/>
              </p:spPr>
              <p:txBody>
                <a:bodyPr wrap="square" rtlCol="0">
                  <a:spAutoFit/>
                </a:bodyPr>
                <a:lstStyle/>
                <a:p>
                  <a:r>
                    <a:rPr lang="en-GB" sz="8000" dirty="0" smtClean="0">
                      <a:solidFill>
                        <a:srgbClr val="FF0000"/>
                      </a:solidFill>
                      <a:latin typeface="Arial" pitchFamily="34" charset="0"/>
                      <a:cs typeface="Arial" pitchFamily="34" charset="0"/>
                    </a:rPr>
                    <a:t>*</a:t>
                  </a:r>
                  <a:endParaRPr lang="en-GB" sz="8000" dirty="0">
                    <a:solidFill>
                      <a:srgbClr val="FF0000"/>
                    </a:solidFill>
                    <a:latin typeface="Arial" pitchFamily="34" charset="0"/>
                    <a:cs typeface="Arial" pitchFamily="34" charset="0"/>
                  </a:endParaRPr>
                </a:p>
              </p:txBody>
            </p:sp>
          </p:grpSp>
        </p:grpSp>
        <p:cxnSp>
          <p:nvCxnSpPr>
            <p:cNvPr id="35" name="Straight Arrow Connector 34"/>
            <p:cNvCxnSpPr/>
            <p:nvPr/>
          </p:nvCxnSpPr>
          <p:spPr>
            <a:xfrm rot="10800000">
              <a:off x="9343914" y="21431274"/>
              <a:ext cx="8567798" cy="928694"/>
            </a:xfrm>
            <a:prstGeom prst="straightConnector1">
              <a:avLst/>
            </a:prstGeom>
            <a:ln w="1270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18988044" y="8320565"/>
            <a:ext cx="10455106" cy="1323439"/>
          </a:xfrm>
          <a:prstGeom prst="rect">
            <a:avLst/>
          </a:prstGeom>
          <a:noFill/>
        </p:spPr>
        <p:txBody>
          <a:bodyPr wrap="none" rtlCol="0">
            <a:spAutoFit/>
          </a:bodyPr>
          <a:lstStyle/>
          <a:p>
            <a:r>
              <a:rPr lang="en-GB" sz="8000" b="1" i="1" dirty="0" smtClean="0">
                <a:solidFill>
                  <a:srgbClr val="FF0000"/>
                </a:solidFill>
                <a:latin typeface="Arial" pitchFamily="34" charset="0"/>
                <a:cs typeface="Arial" pitchFamily="34" charset="0"/>
              </a:rPr>
              <a:t>* p&lt;0.05      *** p&lt;10</a:t>
            </a:r>
            <a:r>
              <a:rPr lang="en-GB" sz="8000" b="1" i="1" baseline="30000" dirty="0" smtClean="0">
                <a:solidFill>
                  <a:srgbClr val="FF0000"/>
                </a:solidFill>
                <a:latin typeface="Arial" pitchFamily="34" charset="0"/>
                <a:cs typeface="Arial" pitchFamily="34" charset="0"/>
              </a:rPr>
              <a:t>-4</a:t>
            </a:r>
            <a:endParaRPr lang="en-GB" sz="8000" b="1" i="1" baseline="30000" dirty="0">
              <a:solidFill>
                <a:srgbClr val="FF0000"/>
              </a:solidFill>
              <a:latin typeface="Arial" pitchFamily="34" charset="0"/>
              <a:cs typeface="Arial" pitchFamily="34" charset="0"/>
            </a:endParaRPr>
          </a:p>
        </p:txBody>
      </p:sp>
      <p:sp>
        <p:nvSpPr>
          <p:cNvPr id="42" name="Title 1"/>
          <p:cNvSpPr txBox="1">
            <a:spLocks/>
          </p:cNvSpPr>
          <p:nvPr/>
        </p:nvSpPr>
        <p:spPr>
          <a:xfrm>
            <a:off x="2200114" y="30718214"/>
            <a:ext cx="45365670" cy="4630254"/>
          </a:xfrm>
          <a:prstGeom prst="rect">
            <a:avLst/>
          </a:prstGeom>
        </p:spPr>
        <p:txBody>
          <a:bodyPr vert="horz" lIns="493776" tIns="246888" rIns="493776" bIns="246888" rtlCol="0" anchor="ctr">
            <a:normAutofit fontScale="82500" lnSpcReduction="10000"/>
          </a:bodyPr>
          <a:lstStyle/>
          <a:p>
            <a:pPr marL="0" marR="0" lvl="0" indent="0" algn="ctr" defTabSz="4937760" rtl="0" eaLnBrk="1" fontAlgn="auto" latinLnBrk="0" hangingPunct="1">
              <a:lnSpc>
                <a:spcPct val="100000"/>
              </a:lnSpc>
              <a:spcBef>
                <a:spcPct val="0"/>
              </a:spcBef>
              <a:spcAft>
                <a:spcPts val="0"/>
              </a:spcAft>
              <a:buClrTx/>
              <a:buSzTx/>
              <a:buFontTx/>
              <a:buNone/>
              <a:tabLst/>
              <a:defRPr/>
            </a:pPr>
            <a:r>
              <a:rPr kumimoji="0" lang="en-GB" sz="16500" b="0" i="0" u="none" strike="noStrike" kern="1200" cap="none" spc="0" normalizeH="0" baseline="0" noProof="0" dirty="0" smtClean="0">
                <a:ln>
                  <a:noFill/>
                </a:ln>
                <a:solidFill>
                  <a:srgbClr val="0000FF"/>
                </a:solidFill>
                <a:effectLst/>
                <a:uLnTx/>
                <a:uFillTx/>
                <a:latin typeface="Arial" pitchFamily="34" charset="0"/>
                <a:ea typeface="+mj-ea"/>
                <a:cs typeface="Arial" pitchFamily="34" charset="0"/>
              </a:rPr>
              <a:t>NBR is (even</a:t>
            </a:r>
            <a:r>
              <a:rPr kumimoji="0" lang="en-GB" sz="16500" b="0" i="0" u="none" strike="noStrike" kern="1200" cap="none" spc="0" normalizeH="0" noProof="0" dirty="0" smtClean="0">
                <a:ln>
                  <a:noFill/>
                </a:ln>
                <a:solidFill>
                  <a:srgbClr val="0000FF"/>
                </a:solidFill>
                <a:effectLst/>
                <a:uLnTx/>
                <a:uFillTx/>
                <a:latin typeface="Arial" pitchFamily="34" charset="0"/>
                <a:ea typeface="+mj-ea"/>
                <a:cs typeface="Arial" pitchFamily="34" charset="0"/>
              </a:rPr>
              <a:t> adjacent negative BOLD) is</a:t>
            </a:r>
            <a:r>
              <a:rPr kumimoji="0" lang="en-GB" sz="16500" b="0" i="0" u="none" strike="noStrike" kern="1200" cap="none" spc="0" normalizeH="0" baseline="0" noProof="0" dirty="0" smtClean="0">
                <a:ln>
                  <a:noFill/>
                </a:ln>
                <a:solidFill>
                  <a:srgbClr val="0000FF"/>
                </a:solidFill>
                <a:effectLst/>
                <a:uLnTx/>
                <a:uFillTx/>
                <a:latin typeface="Arial" pitchFamily="34" charset="0"/>
                <a:ea typeface="+mj-ea"/>
                <a:cs typeface="Arial" pitchFamily="34" charset="0"/>
              </a:rPr>
              <a:t> task invariant </a:t>
            </a:r>
            <a:r>
              <a:rPr kumimoji="0" lang="en-GB" sz="16500" b="0" i="1" u="none" strike="noStrike" kern="1200" cap="none" spc="0" normalizeH="0" baseline="0" noProof="0" dirty="0" smtClean="0">
                <a:ln>
                  <a:noFill/>
                </a:ln>
                <a:solidFill>
                  <a:srgbClr val="FF0000"/>
                </a:solidFill>
                <a:effectLst/>
                <a:uLnTx/>
                <a:uFillTx/>
                <a:latin typeface="Arial" pitchFamily="34" charset="0"/>
                <a:ea typeface="+mj-ea"/>
                <a:cs typeface="Arial" pitchFamily="34" charset="0"/>
              </a:rPr>
              <a:t>under stimulus</a:t>
            </a:r>
            <a:r>
              <a:rPr kumimoji="0" lang="en-GB" sz="16500" b="0" i="1" u="none" strike="noStrike" kern="1200" cap="none" spc="0" normalizeH="0" noProof="0" dirty="0" smtClean="0">
                <a:ln>
                  <a:noFill/>
                </a:ln>
                <a:solidFill>
                  <a:srgbClr val="FF0000"/>
                </a:solidFill>
                <a:effectLst/>
                <a:uLnTx/>
                <a:uFillTx/>
                <a:latin typeface="Arial" pitchFamily="34" charset="0"/>
                <a:ea typeface="+mj-ea"/>
                <a:cs typeface="Arial" pitchFamily="34" charset="0"/>
              </a:rPr>
              <a:t> related (</a:t>
            </a:r>
            <a:r>
              <a:rPr kumimoji="0" lang="en-GB" sz="16500" b="0" i="1" u="none" strike="noStrike" kern="1200" cap="none" spc="0" normalizeH="0" baseline="0" noProof="0" dirty="0" smtClean="0">
                <a:ln>
                  <a:noFill/>
                </a:ln>
                <a:solidFill>
                  <a:srgbClr val="FF0000"/>
                </a:solidFill>
                <a:effectLst/>
                <a:uLnTx/>
                <a:uFillTx/>
                <a:latin typeface="Arial" pitchFamily="34" charset="0"/>
                <a:ea typeface="+mj-ea"/>
                <a:cs typeface="Arial" pitchFamily="34" charset="0"/>
              </a:rPr>
              <a:t>peripheral) task conditions</a:t>
            </a:r>
            <a:endParaRPr kumimoji="0" lang="en-GB" sz="16500" b="0" i="1" u="none" strike="noStrike" kern="1200" cap="none" spc="0" normalizeH="0" baseline="0" noProof="0" dirty="0">
              <a:ln>
                <a:noFill/>
              </a:ln>
              <a:solidFill>
                <a:srgbClr val="FF0000"/>
              </a:solidFill>
              <a:effectLst/>
              <a:uLnTx/>
              <a:uFillTx/>
              <a:latin typeface="Arial" pitchFamily="34" charset="0"/>
              <a:ea typeface="+mj-ea"/>
              <a:cs typeface="Arial" pitchFamily="34" charset="0"/>
            </a:endParaRPr>
          </a:p>
        </p:txBody>
      </p:sp>
      <p:sp>
        <p:nvSpPr>
          <p:cNvPr id="43" name="TextBox 42"/>
          <p:cNvSpPr txBox="1"/>
          <p:nvPr/>
        </p:nvSpPr>
        <p:spPr>
          <a:xfrm>
            <a:off x="23131448" y="28680395"/>
            <a:ext cx="1714512" cy="1323439"/>
          </a:xfrm>
          <a:prstGeom prst="rect">
            <a:avLst/>
          </a:prstGeom>
          <a:noFill/>
        </p:spPr>
        <p:txBody>
          <a:bodyPr wrap="square" rtlCol="0">
            <a:spAutoFit/>
          </a:bodyPr>
          <a:lstStyle/>
          <a:p>
            <a:pPr algn="ctr"/>
            <a:r>
              <a:rPr lang="en-GB" sz="8000" dirty="0" smtClean="0">
                <a:latin typeface="Arial" pitchFamily="34" charset="0"/>
                <a:cs typeface="Arial" pitchFamily="34" charset="0"/>
              </a:rPr>
              <a:t>*</a:t>
            </a:r>
            <a:endParaRPr lang="en-GB" sz="8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No attentional modulation in contralateral LGN?</a:t>
            </a:r>
            <a:endParaRPr lang="en-GB" dirty="0"/>
          </a:p>
        </p:txBody>
      </p:sp>
      <p:sp>
        <p:nvSpPr>
          <p:cNvPr id="3" name="Content Placeholder 2"/>
          <p:cNvSpPr>
            <a:spLocks noGrp="1"/>
          </p:cNvSpPr>
          <p:nvPr>
            <p:ph idx="1"/>
          </p:nvPr>
        </p:nvSpPr>
        <p:spPr>
          <a:xfrm>
            <a:off x="2520315" y="7072237"/>
            <a:ext cx="45114367" cy="12287336"/>
          </a:xfrm>
        </p:spPr>
        <p:txBody>
          <a:bodyPr>
            <a:normAutofit/>
          </a:bodyPr>
          <a:lstStyle/>
          <a:p>
            <a:r>
              <a:rPr lang="en-GB" sz="9600" dirty="0" smtClean="0"/>
              <a:t>Our finding: positive BOLD in the LGN contralateral to a stimulus is task independent</a:t>
            </a:r>
          </a:p>
          <a:p>
            <a:r>
              <a:rPr lang="en-GB" sz="9600" b="1" i="1" dirty="0" smtClean="0"/>
              <a:t>O'Connor DH, Fukui MM, Pinsk MA, </a:t>
            </a:r>
            <a:r>
              <a:rPr lang="en-GB" sz="9600" b="1" i="1" dirty="0" err="1" smtClean="0"/>
              <a:t>Kastner</a:t>
            </a:r>
            <a:r>
              <a:rPr lang="en-GB" sz="9600" b="1" i="1" dirty="0" smtClean="0"/>
              <a:t> S (2002) Attention modulates responses in the human lateral geniculate nucleus. Nat. </a:t>
            </a:r>
            <a:r>
              <a:rPr lang="en-GB" sz="9600" b="1" i="1" dirty="0" err="1" smtClean="0"/>
              <a:t>Neurosci</a:t>
            </a:r>
            <a:r>
              <a:rPr lang="en-GB" sz="9600" b="1" i="1" dirty="0" smtClean="0"/>
              <a:t>. 5: 1203-1209.</a:t>
            </a:r>
            <a:endParaRPr lang="en-GB" sz="9600" i="1" dirty="0" smtClean="0"/>
          </a:p>
          <a:p>
            <a:pPr>
              <a:buNone/>
            </a:pPr>
            <a:endParaRPr lang="en-GB" sz="9600" dirty="0"/>
          </a:p>
        </p:txBody>
      </p:sp>
      <p:grpSp>
        <p:nvGrpSpPr>
          <p:cNvPr id="20" name="Group 19"/>
          <p:cNvGrpSpPr/>
          <p:nvPr/>
        </p:nvGrpSpPr>
        <p:grpSpPr>
          <a:xfrm>
            <a:off x="10915550" y="16216300"/>
            <a:ext cx="28177987" cy="15093467"/>
            <a:chOff x="10769356" y="18288002"/>
            <a:chExt cx="28177987" cy="15093467"/>
          </a:xfrm>
        </p:grpSpPr>
        <p:pic>
          <p:nvPicPr>
            <p:cNvPr id="5" name="Picture 4" descr="Oconnor1.png"/>
            <p:cNvPicPr>
              <a:picLocks noChangeAspect="1"/>
            </p:cNvPicPr>
            <p:nvPr/>
          </p:nvPicPr>
          <p:blipFill>
            <a:blip r:embed="rId2" cstate="print"/>
            <a:srcRect b="59678"/>
            <a:stretch>
              <a:fillRect/>
            </a:stretch>
          </p:blipFill>
          <p:spPr>
            <a:xfrm>
              <a:off x="13130128" y="18359440"/>
              <a:ext cx="14209524" cy="13317783"/>
            </a:xfrm>
            <a:prstGeom prst="rect">
              <a:avLst/>
            </a:prstGeom>
          </p:spPr>
        </p:pic>
        <p:sp>
          <p:nvSpPr>
            <p:cNvPr id="6" name="TextBox 5"/>
            <p:cNvSpPr txBox="1"/>
            <p:nvPr/>
          </p:nvSpPr>
          <p:spPr>
            <a:xfrm rot="16200000">
              <a:off x="8722321" y="22576795"/>
              <a:ext cx="5971507" cy="1877437"/>
            </a:xfrm>
            <a:prstGeom prst="rect">
              <a:avLst/>
            </a:prstGeom>
            <a:noFill/>
          </p:spPr>
          <p:txBody>
            <a:bodyPr wrap="none" rtlCol="0">
              <a:spAutoFit/>
            </a:bodyPr>
            <a:lstStyle/>
            <a:p>
              <a:r>
                <a:rPr lang="en-GB" sz="11600" dirty="0" smtClean="0">
                  <a:latin typeface="Arial" pitchFamily="34" charset="0"/>
                  <a:cs typeface="Arial" pitchFamily="34" charset="0"/>
                </a:rPr>
                <a:t>% BOLD</a:t>
              </a:r>
              <a:endParaRPr lang="en-GB" sz="11600" dirty="0">
                <a:latin typeface="Arial" pitchFamily="34" charset="0"/>
                <a:cs typeface="Arial" pitchFamily="34" charset="0"/>
              </a:endParaRPr>
            </a:p>
          </p:txBody>
        </p:sp>
        <p:sp>
          <p:nvSpPr>
            <p:cNvPr id="8" name="TextBox 7"/>
            <p:cNvSpPr txBox="1"/>
            <p:nvPr/>
          </p:nvSpPr>
          <p:spPr>
            <a:xfrm>
              <a:off x="18202226" y="31504032"/>
              <a:ext cx="5582875" cy="1877437"/>
            </a:xfrm>
            <a:prstGeom prst="rect">
              <a:avLst/>
            </a:prstGeom>
            <a:noFill/>
          </p:spPr>
          <p:txBody>
            <a:bodyPr wrap="none" rtlCol="0">
              <a:spAutoFit/>
            </a:bodyPr>
            <a:lstStyle/>
            <a:p>
              <a:r>
                <a:rPr lang="en-GB" sz="11600" dirty="0" smtClean="0">
                  <a:latin typeface="Arial" pitchFamily="34" charset="0"/>
                  <a:cs typeface="Arial" pitchFamily="34" charset="0"/>
                </a:rPr>
                <a:t>Time (s)</a:t>
              </a:r>
              <a:endParaRPr lang="en-GB" sz="11600" dirty="0">
                <a:latin typeface="Arial" pitchFamily="34" charset="0"/>
                <a:cs typeface="Arial" pitchFamily="34" charset="0"/>
              </a:endParaRPr>
            </a:p>
          </p:txBody>
        </p:sp>
        <p:cxnSp>
          <p:nvCxnSpPr>
            <p:cNvPr id="12" name="Straight Connector 11"/>
            <p:cNvCxnSpPr/>
            <p:nvPr/>
          </p:nvCxnSpPr>
          <p:spPr>
            <a:xfrm>
              <a:off x="27961135" y="19002382"/>
              <a:ext cx="1800000" cy="158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961135" y="21502712"/>
              <a:ext cx="1800000" cy="158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961135" y="26526630"/>
              <a:ext cx="1800000" cy="1588"/>
            </a:xfrm>
            <a:prstGeom prst="line">
              <a:avLst/>
            </a:prstGeom>
            <a:ln w="1270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961135" y="29026960"/>
              <a:ext cx="1800000" cy="1588"/>
            </a:xfrm>
            <a:prstGeom prst="line">
              <a:avLst/>
            </a:prstGeom>
            <a:ln w="1270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203810" y="18288002"/>
              <a:ext cx="7436651" cy="1569660"/>
            </a:xfrm>
            <a:prstGeom prst="rect">
              <a:avLst/>
            </a:prstGeom>
          </p:spPr>
          <p:txBody>
            <a:bodyPr wrap="none">
              <a:spAutoFit/>
            </a:bodyPr>
            <a:lstStyle/>
            <a:p>
              <a:r>
                <a:rPr lang="en-GB" sz="9600" dirty="0" smtClean="0">
                  <a:latin typeface="Arial" pitchFamily="34" charset="0"/>
                  <a:cs typeface="Arial" pitchFamily="34" charset="0"/>
                </a:rPr>
                <a:t>High contrast</a:t>
              </a:r>
              <a:endParaRPr lang="en-GB" sz="9600" dirty="0">
                <a:latin typeface="Arial" pitchFamily="34" charset="0"/>
                <a:cs typeface="Arial" pitchFamily="34" charset="0"/>
              </a:endParaRPr>
            </a:p>
          </p:txBody>
        </p:sp>
        <p:sp>
          <p:nvSpPr>
            <p:cNvPr id="29" name="Rectangle 28"/>
            <p:cNvSpPr/>
            <p:nvPr/>
          </p:nvSpPr>
          <p:spPr>
            <a:xfrm>
              <a:off x="30203810" y="20716894"/>
              <a:ext cx="8743533" cy="3046988"/>
            </a:xfrm>
            <a:prstGeom prst="rect">
              <a:avLst/>
            </a:prstGeom>
          </p:spPr>
          <p:txBody>
            <a:bodyPr wrap="square">
              <a:spAutoFit/>
            </a:bodyPr>
            <a:lstStyle/>
            <a:p>
              <a:r>
                <a:rPr lang="en-GB" sz="9600" dirty="0" smtClean="0">
                  <a:solidFill>
                    <a:srgbClr val="FF0000"/>
                  </a:solidFill>
                  <a:latin typeface="Arial" pitchFamily="34" charset="0"/>
                  <a:cs typeface="Arial" pitchFamily="34" charset="0"/>
                </a:rPr>
                <a:t>High contrast with attention</a:t>
              </a:r>
              <a:endParaRPr lang="en-GB" sz="9600" dirty="0">
                <a:solidFill>
                  <a:srgbClr val="FF0000"/>
                </a:solidFill>
                <a:latin typeface="Arial" pitchFamily="34" charset="0"/>
                <a:cs typeface="Arial" pitchFamily="34" charset="0"/>
              </a:endParaRPr>
            </a:p>
          </p:txBody>
        </p:sp>
        <p:sp>
          <p:nvSpPr>
            <p:cNvPr id="30" name="Rectangle 29"/>
            <p:cNvSpPr/>
            <p:nvPr/>
          </p:nvSpPr>
          <p:spPr>
            <a:xfrm>
              <a:off x="30203810" y="25670962"/>
              <a:ext cx="7162538" cy="1569660"/>
            </a:xfrm>
            <a:prstGeom prst="rect">
              <a:avLst/>
            </a:prstGeom>
          </p:spPr>
          <p:txBody>
            <a:bodyPr wrap="none">
              <a:spAutoFit/>
            </a:bodyPr>
            <a:lstStyle/>
            <a:p>
              <a:r>
                <a:rPr lang="en-GB" sz="9600" dirty="0" smtClean="0">
                  <a:latin typeface="Arial" pitchFamily="34" charset="0"/>
                  <a:cs typeface="Arial" pitchFamily="34" charset="0"/>
                </a:rPr>
                <a:t>Low contrast</a:t>
              </a:r>
              <a:endParaRPr lang="en-GB" sz="9600" dirty="0">
                <a:latin typeface="Arial" pitchFamily="34" charset="0"/>
                <a:cs typeface="Arial" pitchFamily="34" charset="0"/>
              </a:endParaRPr>
            </a:p>
          </p:txBody>
        </p:sp>
        <p:sp>
          <p:nvSpPr>
            <p:cNvPr id="31" name="Rectangle 30"/>
            <p:cNvSpPr/>
            <p:nvPr/>
          </p:nvSpPr>
          <p:spPr>
            <a:xfrm>
              <a:off x="30203810" y="28099854"/>
              <a:ext cx="8743533" cy="3046988"/>
            </a:xfrm>
            <a:prstGeom prst="rect">
              <a:avLst/>
            </a:prstGeom>
          </p:spPr>
          <p:txBody>
            <a:bodyPr wrap="square">
              <a:spAutoFit/>
            </a:bodyPr>
            <a:lstStyle/>
            <a:p>
              <a:r>
                <a:rPr lang="en-GB" sz="9600" dirty="0" smtClean="0">
                  <a:solidFill>
                    <a:srgbClr val="FF0000"/>
                  </a:solidFill>
                  <a:latin typeface="Arial" pitchFamily="34" charset="0"/>
                  <a:cs typeface="Arial" pitchFamily="34" charset="0"/>
                </a:rPr>
                <a:t>Low contrast with attention</a:t>
              </a:r>
              <a:endParaRPr lang="en-GB" sz="9600" dirty="0">
                <a:solidFill>
                  <a:srgbClr val="FF0000"/>
                </a:solidFill>
                <a:latin typeface="Arial" pitchFamily="34" charset="0"/>
                <a:cs typeface="Arial" pitchFamily="34" charset="0"/>
              </a:endParaRPr>
            </a:p>
          </p:txBody>
        </p:sp>
      </p:grpSp>
      <p:sp>
        <p:nvSpPr>
          <p:cNvPr id="33" name="Content Placeholder 2"/>
          <p:cNvSpPr txBox="1">
            <a:spLocks/>
          </p:cNvSpPr>
          <p:nvPr/>
        </p:nvSpPr>
        <p:spPr>
          <a:xfrm>
            <a:off x="1199982" y="33650611"/>
            <a:ext cx="47735117" cy="2854081"/>
          </a:xfrm>
          <a:prstGeom prst="rect">
            <a:avLst/>
          </a:prstGeom>
        </p:spPr>
        <p:txBody>
          <a:bodyPr vert="horz" lIns="493776" tIns="246888" rIns="493776" bIns="246888"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r"/>
            <a:r>
              <a:rPr lang="en-GB" sz="7200" b="0" i="1" dirty="0" smtClean="0">
                <a:latin typeface="Arial" pitchFamily="34" charset="0"/>
                <a:cs typeface="Arial" pitchFamily="34" charset="0"/>
              </a:rPr>
              <a:t>Adapted from O’Connor et al, 2002</a:t>
            </a:r>
          </a:p>
        </p:txBody>
      </p:sp>
      <p:sp>
        <p:nvSpPr>
          <p:cNvPr id="21" name="TextBox 20"/>
          <p:cNvSpPr txBox="1"/>
          <p:nvPr/>
        </p:nvSpPr>
        <p:spPr>
          <a:xfrm>
            <a:off x="3200246" y="32647040"/>
            <a:ext cx="26828178" cy="2231380"/>
          </a:xfrm>
          <a:prstGeom prst="rect">
            <a:avLst/>
          </a:prstGeom>
          <a:noFill/>
        </p:spPr>
        <p:txBody>
          <a:bodyPr wrap="none" rtlCol="0">
            <a:spAutoFit/>
          </a:bodyPr>
          <a:lstStyle/>
          <a:p>
            <a:r>
              <a:rPr lang="en-GB" sz="13900" dirty="0" smtClean="0">
                <a:solidFill>
                  <a:srgbClr val="FF0000"/>
                </a:solidFill>
                <a:latin typeface="Arial" pitchFamily="34" charset="0"/>
                <a:cs typeface="Arial" pitchFamily="34" charset="0"/>
              </a:rPr>
              <a:t>Optimised to detect enhancement</a:t>
            </a:r>
            <a:endParaRPr lang="en-GB" sz="139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3"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29360"/>
            <a:ext cx="50406300" cy="290751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smtClean="0"/>
              <a:t>Positive BOLD with a lateralised stimulus</a:t>
            </a:r>
            <a:endParaRPr lang="en-GB" dirty="0"/>
          </a:p>
        </p:txBody>
      </p:sp>
      <p:pic>
        <p:nvPicPr>
          <p:cNvPr id="4" name="video1_LH_PBR.mpg">
            <a:hlinkClick r:id="" action="ppaction://media"/>
          </p:cNvPr>
          <p:cNvPicPr>
            <a:picLocks noRot="1" noChangeAspect="1"/>
          </p:cNvPicPr>
          <p:nvPr>
            <a:videoFile r:link="rId1"/>
          </p:nvPr>
        </p:nvPicPr>
        <p:blipFill>
          <a:blip r:embed="rId3" cstate="print"/>
          <a:stretch>
            <a:fillRect/>
          </a:stretch>
        </p:blipFill>
        <p:spPr>
          <a:xfrm>
            <a:off x="8058150" y="8551030"/>
            <a:ext cx="34290000" cy="25831800"/>
          </a:xfrm>
          <a:prstGeom prst="rect">
            <a:avLst/>
          </a:prstGeom>
        </p:spPr>
      </p:pic>
      <p:sp>
        <p:nvSpPr>
          <p:cNvPr id="6" name="TextBox 5"/>
          <p:cNvSpPr txBox="1"/>
          <p:nvPr/>
        </p:nvSpPr>
        <p:spPr>
          <a:xfrm>
            <a:off x="1557172" y="11358516"/>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Right brain</a:t>
            </a:r>
            <a:endParaRPr lang="en-GB" sz="13900" dirty="0">
              <a:latin typeface="Arial" pitchFamily="34" charset="0"/>
              <a:cs typeface="Arial" pitchFamily="34" charset="0"/>
            </a:endParaRPr>
          </a:p>
        </p:txBody>
      </p:sp>
      <p:sp>
        <p:nvSpPr>
          <p:cNvPr id="7" name="TextBox 6"/>
          <p:cNvSpPr txBox="1"/>
          <p:nvPr/>
        </p:nvSpPr>
        <p:spPr>
          <a:xfrm>
            <a:off x="1628610" y="26633539"/>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Left brain</a:t>
            </a:r>
            <a:endParaRPr lang="en-GB" sz="139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29360"/>
            <a:ext cx="50406300" cy="290751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Negative BOLD with a lateralised stimulus</a:t>
            </a:r>
            <a:endParaRPr lang="en-GB" dirty="0"/>
          </a:p>
        </p:txBody>
      </p:sp>
      <p:pic>
        <p:nvPicPr>
          <p:cNvPr id="6" name="video2_LH_ALL.mpg">
            <a:hlinkClick r:id="" action="ppaction://media"/>
          </p:cNvPr>
          <p:cNvPicPr>
            <a:picLocks noRot="1" noChangeAspect="1"/>
          </p:cNvPicPr>
          <p:nvPr>
            <a:videoFile r:link="rId1"/>
          </p:nvPr>
        </p:nvPicPr>
        <p:blipFill>
          <a:blip r:embed="rId3" cstate="print"/>
          <a:stretch>
            <a:fillRect/>
          </a:stretch>
        </p:blipFill>
        <p:spPr>
          <a:xfrm>
            <a:off x="8058150" y="8551030"/>
            <a:ext cx="34290000" cy="25831800"/>
          </a:xfrm>
          <a:prstGeom prst="rect">
            <a:avLst/>
          </a:prstGeom>
        </p:spPr>
      </p:pic>
      <p:sp>
        <p:nvSpPr>
          <p:cNvPr id="7" name="TextBox 6"/>
          <p:cNvSpPr txBox="1"/>
          <p:nvPr/>
        </p:nvSpPr>
        <p:spPr>
          <a:xfrm>
            <a:off x="1557172" y="11358516"/>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Right brain</a:t>
            </a:r>
            <a:endParaRPr lang="en-GB" sz="13900" dirty="0">
              <a:latin typeface="Arial" pitchFamily="34" charset="0"/>
              <a:cs typeface="Arial" pitchFamily="34" charset="0"/>
            </a:endParaRPr>
          </a:p>
        </p:txBody>
      </p:sp>
      <p:sp>
        <p:nvSpPr>
          <p:cNvPr id="8" name="TextBox 7"/>
          <p:cNvSpPr txBox="1"/>
          <p:nvPr/>
        </p:nvSpPr>
        <p:spPr>
          <a:xfrm>
            <a:off x="1628610" y="26633539"/>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Left brain</a:t>
            </a:r>
            <a:endParaRPr lang="en-GB" sz="139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29360"/>
            <a:ext cx="50406300" cy="290751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smtClean="0"/>
              <a:t>Positive BOLD with alternating stimulation</a:t>
            </a:r>
            <a:endParaRPr lang="en-GB" dirty="0"/>
          </a:p>
        </p:txBody>
      </p:sp>
      <p:pic>
        <p:nvPicPr>
          <p:cNvPr id="6" name="video3_alternatePBR.mpg">
            <a:hlinkClick r:id="" action="ppaction://media"/>
          </p:cNvPr>
          <p:cNvPicPr>
            <a:picLocks noRot="1" noChangeAspect="1"/>
          </p:cNvPicPr>
          <p:nvPr>
            <a:videoFile r:link="rId1"/>
          </p:nvPr>
        </p:nvPicPr>
        <p:blipFill>
          <a:blip r:embed="rId3" cstate="print"/>
          <a:stretch>
            <a:fillRect/>
          </a:stretch>
        </p:blipFill>
        <p:spPr>
          <a:xfrm>
            <a:off x="8058150" y="8551030"/>
            <a:ext cx="34290000" cy="25831800"/>
          </a:xfrm>
          <a:prstGeom prst="rect">
            <a:avLst/>
          </a:prstGeom>
        </p:spPr>
      </p:pic>
      <p:sp>
        <p:nvSpPr>
          <p:cNvPr id="7" name="TextBox 6"/>
          <p:cNvSpPr txBox="1"/>
          <p:nvPr/>
        </p:nvSpPr>
        <p:spPr>
          <a:xfrm>
            <a:off x="1557172" y="11358516"/>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Right brain</a:t>
            </a:r>
            <a:endParaRPr lang="en-GB" sz="13900" dirty="0">
              <a:latin typeface="Arial" pitchFamily="34" charset="0"/>
              <a:cs typeface="Arial" pitchFamily="34" charset="0"/>
            </a:endParaRPr>
          </a:p>
        </p:txBody>
      </p:sp>
      <p:sp>
        <p:nvSpPr>
          <p:cNvPr id="8" name="TextBox 7"/>
          <p:cNvSpPr txBox="1"/>
          <p:nvPr/>
        </p:nvSpPr>
        <p:spPr>
          <a:xfrm>
            <a:off x="1628610" y="26633539"/>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Left brain</a:t>
            </a:r>
            <a:endParaRPr lang="en-GB" sz="139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29360"/>
            <a:ext cx="50406300" cy="290751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Negative BOLD with alternating stimulation</a:t>
            </a:r>
            <a:endParaRPr lang="en-GB" dirty="0"/>
          </a:p>
        </p:txBody>
      </p:sp>
      <p:pic>
        <p:nvPicPr>
          <p:cNvPr id="6" name="video4_alternateNBR.mpg">
            <a:hlinkClick r:id="" action="ppaction://media"/>
          </p:cNvPr>
          <p:cNvPicPr>
            <a:picLocks noRot="1" noChangeAspect="1"/>
          </p:cNvPicPr>
          <p:nvPr>
            <a:videoFile r:link="rId1"/>
          </p:nvPr>
        </p:nvPicPr>
        <p:blipFill>
          <a:blip r:embed="rId3" cstate="print"/>
          <a:stretch>
            <a:fillRect/>
          </a:stretch>
        </p:blipFill>
        <p:spPr>
          <a:xfrm>
            <a:off x="8058150" y="8551030"/>
            <a:ext cx="34290000" cy="25831800"/>
          </a:xfrm>
          <a:prstGeom prst="rect">
            <a:avLst/>
          </a:prstGeom>
        </p:spPr>
      </p:pic>
      <p:sp>
        <p:nvSpPr>
          <p:cNvPr id="7" name="TextBox 6"/>
          <p:cNvSpPr txBox="1"/>
          <p:nvPr/>
        </p:nvSpPr>
        <p:spPr>
          <a:xfrm>
            <a:off x="1557172" y="11358516"/>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Right brain</a:t>
            </a:r>
            <a:endParaRPr lang="en-GB" sz="13900" dirty="0">
              <a:latin typeface="Arial" pitchFamily="34" charset="0"/>
              <a:cs typeface="Arial" pitchFamily="34" charset="0"/>
            </a:endParaRPr>
          </a:p>
        </p:txBody>
      </p:sp>
      <p:sp>
        <p:nvSpPr>
          <p:cNvPr id="8" name="TextBox 7"/>
          <p:cNvSpPr txBox="1"/>
          <p:nvPr/>
        </p:nvSpPr>
        <p:spPr>
          <a:xfrm>
            <a:off x="1628610" y="26633539"/>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Left brain</a:t>
            </a:r>
            <a:endParaRPr lang="en-GB" sz="139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929360"/>
            <a:ext cx="50406300" cy="2907514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b="1" i="1" dirty="0" smtClean="0"/>
              <a:t>REAL </a:t>
            </a:r>
            <a:r>
              <a:rPr lang="en-GB" dirty="0" smtClean="0"/>
              <a:t>BOLD with a lateralised stimulus</a:t>
            </a:r>
            <a:endParaRPr lang="en-GB" dirty="0"/>
          </a:p>
        </p:txBody>
      </p:sp>
      <p:pic>
        <p:nvPicPr>
          <p:cNvPr id="6" name="video6_alternateRealData.mpg">
            <a:hlinkClick r:id="" action="ppaction://media"/>
          </p:cNvPr>
          <p:cNvPicPr>
            <a:picLocks noRot="1" noChangeAspect="1"/>
          </p:cNvPicPr>
          <p:nvPr>
            <a:videoFile r:link="rId1"/>
          </p:nvPr>
        </p:nvPicPr>
        <p:blipFill>
          <a:blip r:embed="rId3" cstate="print"/>
          <a:stretch>
            <a:fillRect/>
          </a:stretch>
        </p:blipFill>
        <p:spPr>
          <a:xfrm>
            <a:off x="8058150" y="8551030"/>
            <a:ext cx="34290000" cy="25831800"/>
          </a:xfrm>
          <a:prstGeom prst="rect">
            <a:avLst/>
          </a:prstGeom>
        </p:spPr>
      </p:pic>
      <p:sp>
        <p:nvSpPr>
          <p:cNvPr id="7" name="TextBox 6"/>
          <p:cNvSpPr txBox="1"/>
          <p:nvPr/>
        </p:nvSpPr>
        <p:spPr>
          <a:xfrm>
            <a:off x="1557172" y="11358516"/>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Right brain</a:t>
            </a:r>
            <a:endParaRPr lang="en-GB" sz="13900" dirty="0">
              <a:latin typeface="Arial" pitchFamily="34" charset="0"/>
              <a:cs typeface="Arial" pitchFamily="34" charset="0"/>
            </a:endParaRPr>
          </a:p>
        </p:txBody>
      </p:sp>
      <p:sp>
        <p:nvSpPr>
          <p:cNvPr id="8" name="TextBox 7"/>
          <p:cNvSpPr txBox="1"/>
          <p:nvPr/>
        </p:nvSpPr>
        <p:spPr>
          <a:xfrm>
            <a:off x="1628610" y="26633539"/>
            <a:ext cx="4857784" cy="4370427"/>
          </a:xfrm>
          <a:prstGeom prst="rect">
            <a:avLst/>
          </a:prstGeom>
          <a:noFill/>
        </p:spPr>
        <p:txBody>
          <a:bodyPr wrap="square" rtlCol="0">
            <a:spAutoFit/>
          </a:bodyPr>
          <a:lstStyle/>
          <a:p>
            <a:pPr algn="ctr"/>
            <a:r>
              <a:rPr lang="en-GB" sz="13900" dirty="0" smtClean="0">
                <a:latin typeface="Arial" pitchFamily="34" charset="0"/>
                <a:cs typeface="Arial" pitchFamily="34" charset="0"/>
              </a:rPr>
              <a:t>Left brain</a:t>
            </a:r>
            <a:endParaRPr lang="en-GB" sz="139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Outline</a:t>
            </a:r>
            <a:endParaRPr lang="en-GB" dirty="0"/>
          </a:p>
        </p:txBody>
      </p:sp>
      <p:sp>
        <p:nvSpPr>
          <p:cNvPr id="3" name="Content Placeholder 2"/>
          <p:cNvSpPr>
            <a:spLocks noGrp="1"/>
          </p:cNvSpPr>
          <p:nvPr>
            <p:ph idx="1"/>
          </p:nvPr>
        </p:nvSpPr>
        <p:spPr/>
        <p:txBody>
          <a:bodyPr/>
          <a:lstStyle/>
          <a:p>
            <a:r>
              <a:rPr lang="en-GB" dirty="0" smtClean="0">
                <a:solidFill>
                  <a:schemeClr val="bg1">
                    <a:lumMod val="85000"/>
                  </a:schemeClr>
                </a:solidFill>
              </a:rPr>
              <a:t>What is negative BOLD?</a:t>
            </a:r>
          </a:p>
          <a:p>
            <a:r>
              <a:rPr lang="en-GB" dirty="0" smtClean="0">
                <a:solidFill>
                  <a:schemeClr val="bg1">
                    <a:lumMod val="85000"/>
                  </a:schemeClr>
                </a:solidFill>
              </a:rPr>
              <a:t>Can negative BOLD be measured in early (very) visual areas: the LGN?</a:t>
            </a:r>
          </a:p>
          <a:p>
            <a:r>
              <a:rPr lang="en-GB" dirty="0" smtClean="0">
                <a:solidFill>
                  <a:schemeClr val="bg1">
                    <a:lumMod val="85000"/>
                  </a:schemeClr>
                </a:solidFill>
              </a:rPr>
              <a:t>What is the stimulus and task dependence of negative BOLD signals?</a:t>
            </a:r>
          </a:p>
          <a:p>
            <a:r>
              <a:rPr lang="en-GB" dirty="0" smtClean="0"/>
              <a:t>What could the source of negative BOLD signals be?</a:t>
            </a:r>
          </a:p>
          <a:p>
            <a:endParaRPr lang="en-GB"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sual1.png"/>
          <p:cNvPicPr>
            <a:picLocks noChangeAspect="1"/>
          </p:cNvPicPr>
          <p:nvPr/>
        </p:nvPicPr>
        <p:blipFill>
          <a:blip r:embed="rId3" cstate="print"/>
          <a:stretch>
            <a:fillRect/>
          </a:stretch>
        </p:blipFill>
        <p:spPr>
          <a:xfrm>
            <a:off x="27703480" y="4857658"/>
            <a:ext cx="20288392" cy="29361018"/>
          </a:xfrm>
          <a:prstGeom prst="rect">
            <a:avLst/>
          </a:prstGeom>
        </p:spPr>
      </p:pic>
      <p:sp>
        <p:nvSpPr>
          <p:cNvPr id="5" name="Oval 4"/>
          <p:cNvSpPr/>
          <p:nvPr/>
        </p:nvSpPr>
        <p:spPr>
          <a:xfrm>
            <a:off x="36398505" y="19636475"/>
            <a:ext cx="1114747" cy="193261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8627999" y="19636475"/>
            <a:ext cx="1114747" cy="19326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a:off x="36844404" y="20659623"/>
            <a:ext cx="2340968" cy="2527"/>
          </a:xfrm>
          <a:prstGeom prst="straightConnector1">
            <a:avLst/>
          </a:prstGeom>
          <a:ln w="190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618182" y="18727009"/>
            <a:ext cx="5016361" cy="2527"/>
          </a:xfrm>
          <a:prstGeom prst="straightConnector1">
            <a:avLst/>
          </a:prstGeom>
          <a:ln w="1905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6064081" y="21910139"/>
            <a:ext cx="3901614" cy="9026441"/>
            <a:chOff x="33923348" y="23931604"/>
            <a:chExt cx="2500330" cy="5672174"/>
          </a:xfrm>
        </p:grpSpPr>
        <p:sp>
          <p:nvSpPr>
            <p:cNvPr id="14" name="Arc 13"/>
            <p:cNvSpPr/>
            <p:nvPr/>
          </p:nvSpPr>
          <p:spPr>
            <a:xfrm>
              <a:off x="33923348" y="25217488"/>
              <a:ext cx="2500330" cy="3929090"/>
            </a:xfrm>
            <a:prstGeom prst="arc">
              <a:avLst>
                <a:gd name="adj1" fmla="val 7193954"/>
                <a:gd name="adj2" fmla="val 3677299"/>
              </a:avLst>
            </a:prstGeom>
            <a:ln w="889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p:cNvSpPr/>
            <p:nvPr/>
          </p:nvSpPr>
          <p:spPr>
            <a:xfrm>
              <a:off x="33923348" y="24717422"/>
              <a:ext cx="2500330" cy="4510118"/>
            </a:xfrm>
            <a:prstGeom prst="arc">
              <a:avLst>
                <a:gd name="adj1" fmla="val 7193954"/>
                <a:gd name="adj2" fmla="val 3677299"/>
              </a:avLst>
            </a:prstGeom>
            <a:ln w="889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p:cNvSpPr/>
            <p:nvPr/>
          </p:nvSpPr>
          <p:spPr>
            <a:xfrm>
              <a:off x="33923348" y="24288794"/>
              <a:ext cx="2500330" cy="5162584"/>
            </a:xfrm>
            <a:prstGeom prst="arc">
              <a:avLst>
                <a:gd name="adj1" fmla="val 7193954"/>
                <a:gd name="adj2" fmla="val 3677299"/>
              </a:avLst>
            </a:prstGeom>
            <a:ln w="889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p:cNvSpPr/>
            <p:nvPr/>
          </p:nvSpPr>
          <p:spPr>
            <a:xfrm>
              <a:off x="33923348" y="23931604"/>
              <a:ext cx="2500330" cy="5672174"/>
            </a:xfrm>
            <a:prstGeom prst="arc">
              <a:avLst>
                <a:gd name="adj1" fmla="val 7193954"/>
                <a:gd name="adj2" fmla="val 3677299"/>
              </a:avLst>
            </a:prstGeom>
            <a:ln w="889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2" name="Group 21"/>
          <p:cNvGrpSpPr/>
          <p:nvPr/>
        </p:nvGrpSpPr>
        <p:grpSpPr>
          <a:xfrm>
            <a:off x="29152651" y="20432257"/>
            <a:ext cx="17501525" cy="6138893"/>
            <a:chOff x="18630854" y="24645984"/>
            <a:chExt cx="11215766" cy="3857652"/>
          </a:xfrm>
        </p:grpSpPr>
        <p:sp>
          <p:nvSpPr>
            <p:cNvPr id="19" name="Oval 18"/>
            <p:cNvSpPr/>
            <p:nvPr/>
          </p:nvSpPr>
          <p:spPr>
            <a:xfrm>
              <a:off x="18630854" y="24717422"/>
              <a:ext cx="2071702" cy="37862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7774918" y="24645984"/>
              <a:ext cx="2071702" cy="37862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c 20"/>
            <p:cNvSpPr/>
            <p:nvPr/>
          </p:nvSpPr>
          <p:spPr>
            <a:xfrm>
              <a:off x="19845300" y="25788992"/>
              <a:ext cx="9144064" cy="1928826"/>
            </a:xfrm>
            <a:prstGeom prst="arc">
              <a:avLst>
                <a:gd name="adj1" fmla="val 10649075"/>
                <a:gd name="adj2" fmla="val 0"/>
              </a:avLst>
            </a:prstGeom>
            <a:ln w="3175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2" name="Title 1"/>
          <p:cNvSpPr>
            <a:spLocks noGrp="1"/>
          </p:cNvSpPr>
          <p:nvPr>
            <p:ph type="title"/>
          </p:nvPr>
        </p:nvSpPr>
        <p:spPr/>
        <p:txBody>
          <a:bodyPr>
            <a:normAutofit fontScale="90000"/>
          </a:bodyPr>
          <a:lstStyle/>
          <a:p>
            <a:r>
              <a:rPr lang="en-GB" dirty="0" smtClean="0"/>
              <a:t>How can suppression arise?</a:t>
            </a:r>
            <a:br>
              <a:rPr lang="en-GB" dirty="0" smtClean="0"/>
            </a:br>
            <a:r>
              <a:rPr lang="en-GB" sz="11400" dirty="0" smtClean="0"/>
              <a:t>… especially </a:t>
            </a:r>
            <a:r>
              <a:rPr lang="en-GB" sz="11400" b="1" i="1" dirty="0" smtClean="0"/>
              <a:t>ipsilateral</a:t>
            </a:r>
            <a:r>
              <a:rPr lang="en-GB" sz="11400" dirty="0" smtClean="0"/>
              <a:t> suppression …</a:t>
            </a:r>
            <a:endParaRPr lang="en-GB" dirty="0"/>
          </a:p>
        </p:txBody>
      </p:sp>
      <p:sp>
        <p:nvSpPr>
          <p:cNvPr id="3" name="Content Placeholder 2"/>
          <p:cNvSpPr>
            <a:spLocks noGrp="1"/>
          </p:cNvSpPr>
          <p:nvPr>
            <p:ph idx="1"/>
          </p:nvPr>
        </p:nvSpPr>
        <p:spPr>
          <a:xfrm>
            <a:off x="2520315" y="8072368"/>
            <a:ext cx="24111595" cy="24089991"/>
          </a:xfrm>
        </p:spPr>
        <p:txBody>
          <a:bodyPr/>
          <a:lstStyle/>
          <a:p>
            <a:r>
              <a:rPr lang="en-GB" dirty="0" smtClean="0"/>
              <a:t>Suppression can  be detected in VERY early structures ipsilateral to a stimulus </a:t>
            </a:r>
          </a:p>
          <a:p>
            <a:endParaRPr lang="en-GB" dirty="0" smtClean="0"/>
          </a:p>
          <a:p>
            <a:r>
              <a:rPr lang="en-GB" dirty="0" smtClean="0"/>
              <a:t>How does this information cross the midline?</a:t>
            </a:r>
          </a:p>
          <a:p>
            <a:pPr lvl="1"/>
            <a:r>
              <a:rPr lang="en-GB" dirty="0" smtClean="0"/>
              <a:t>LGN – </a:t>
            </a:r>
            <a:r>
              <a:rPr lang="en-GB" i="1" dirty="0" smtClean="0"/>
              <a:t>No</a:t>
            </a:r>
          </a:p>
          <a:p>
            <a:pPr lvl="1"/>
            <a:r>
              <a:rPr lang="en-GB" dirty="0" smtClean="0"/>
              <a:t>V1 </a:t>
            </a:r>
            <a:r>
              <a:rPr lang="en-GB" dirty="0" err="1" smtClean="0"/>
              <a:t>callosal</a:t>
            </a:r>
            <a:r>
              <a:rPr lang="en-GB" dirty="0" smtClean="0"/>
              <a:t> </a:t>
            </a:r>
            <a:r>
              <a:rPr lang="en-GB" dirty="0" err="1" smtClean="0"/>
              <a:t>fibers</a:t>
            </a:r>
            <a:r>
              <a:rPr lang="en-GB" dirty="0" smtClean="0"/>
              <a:t> – </a:t>
            </a:r>
            <a:r>
              <a:rPr lang="en-GB" i="1" dirty="0" smtClean="0"/>
              <a:t>No</a:t>
            </a:r>
          </a:p>
          <a:p>
            <a:pPr lvl="1"/>
            <a:r>
              <a:rPr lang="en-GB" dirty="0" err="1" smtClean="0"/>
              <a:t>Exstrastriate</a:t>
            </a:r>
            <a:r>
              <a:rPr lang="en-GB" dirty="0" smtClean="0"/>
              <a:t> areas with big receptive fields – </a:t>
            </a:r>
            <a:r>
              <a:rPr lang="en-GB" i="1" dirty="0" smtClean="0"/>
              <a:t>maybe</a:t>
            </a:r>
          </a:p>
          <a:p>
            <a:pPr lvl="1"/>
            <a:r>
              <a:rPr lang="en-GB" dirty="0" smtClean="0"/>
              <a:t>Colliculus - </a:t>
            </a:r>
            <a:r>
              <a:rPr lang="en-GB" i="1" dirty="0" smtClean="0"/>
              <a:t>maybe</a:t>
            </a:r>
          </a:p>
          <a:p>
            <a:pPr lvl="1"/>
            <a:endParaRPr lang="en-GB" dirty="0" smtClean="0"/>
          </a:p>
          <a:p>
            <a:endParaRPr lang="en-GB" dirty="0" smtClean="0"/>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
            </a:r>
            <a:br>
              <a:rPr lang="en-GB" i="1" dirty="0" smtClean="0"/>
            </a:br>
            <a:r>
              <a:rPr lang="en-GB" i="1" dirty="0" smtClean="0"/>
              <a:t>Previous studies of negative BOLD responses</a:t>
            </a:r>
            <a:endParaRPr lang="en-GB"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Pulvinar</a:t>
            </a:r>
            <a:endParaRPr lang="en-GB" dirty="0"/>
          </a:p>
        </p:txBody>
      </p:sp>
      <p:pic>
        <p:nvPicPr>
          <p:cNvPr id="10" name="Picture 9" descr="Pulvinar3.jpg"/>
          <p:cNvPicPr>
            <a:picLocks noChangeAspect="1"/>
          </p:cNvPicPr>
          <p:nvPr/>
        </p:nvPicPr>
        <p:blipFill>
          <a:blip r:embed="rId2" cstate="print"/>
          <a:stretch>
            <a:fillRect/>
          </a:stretch>
        </p:blipFill>
        <p:spPr>
          <a:xfrm>
            <a:off x="31775446" y="6715046"/>
            <a:ext cx="14287600" cy="15787798"/>
          </a:xfrm>
          <a:prstGeom prst="rect">
            <a:avLst/>
          </a:prstGeom>
        </p:spPr>
      </p:pic>
      <p:pic>
        <p:nvPicPr>
          <p:cNvPr id="11" name="Picture 10" descr="ShippModelA.jpg"/>
          <p:cNvPicPr>
            <a:picLocks noChangeAspect="1"/>
          </p:cNvPicPr>
          <p:nvPr/>
        </p:nvPicPr>
        <p:blipFill>
          <a:blip r:embed="rId3" cstate="print"/>
          <a:stretch>
            <a:fillRect/>
          </a:stretch>
        </p:blipFill>
        <p:spPr>
          <a:xfrm>
            <a:off x="29760718" y="19931076"/>
            <a:ext cx="20645582" cy="13594921"/>
          </a:xfrm>
          <a:prstGeom prst="rect">
            <a:avLst/>
          </a:prstGeom>
        </p:spPr>
      </p:pic>
      <p:sp>
        <p:nvSpPr>
          <p:cNvPr id="15" name="Content Placeholder 2"/>
          <p:cNvSpPr>
            <a:spLocks noGrp="1"/>
          </p:cNvSpPr>
          <p:nvPr>
            <p:ph idx="1"/>
          </p:nvPr>
        </p:nvSpPr>
        <p:spPr>
          <a:xfrm>
            <a:off x="1128545" y="6572170"/>
            <a:ext cx="26146308" cy="27932258"/>
          </a:xfrm>
        </p:spPr>
        <p:txBody>
          <a:bodyPr>
            <a:normAutofit fontScale="92500" lnSpcReduction="20000"/>
          </a:bodyPr>
          <a:lstStyle/>
          <a:p>
            <a:r>
              <a:rPr lang="en-GB" dirty="0" smtClean="0"/>
              <a:t>Long thought to be a modulator of visual salience</a:t>
            </a:r>
            <a:r>
              <a:rPr lang="en-GB" baseline="30000" dirty="0" smtClean="0"/>
              <a:t> </a:t>
            </a:r>
            <a:r>
              <a:rPr lang="en-GB" baseline="-25000" dirty="0" smtClean="0"/>
              <a:t>Petersen and Robinson 1990</a:t>
            </a:r>
          </a:p>
          <a:p>
            <a:endParaRPr lang="en-GB" baseline="30000" dirty="0" smtClean="0"/>
          </a:p>
          <a:p>
            <a:r>
              <a:rPr lang="en-GB" dirty="0" smtClean="0"/>
              <a:t>Lot of interest recently:</a:t>
            </a:r>
          </a:p>
          <a:p>
            <a:pPr lvl="1"/>
            <a:r>
              <a:rPr lang="en-GB" dirty="0" smtClean="0"/>
              <a:t>2011 Signals conveyed in the pulvinar pathway from superior colliculus to cortical area MT. </a:t>
            </a:r>
            <a:r>
              <a:rPr lang="en-GB" b="1" i="1" dirty="0" err="1" smtClean="0"/>
              <a:t>Wurtz</a:t>
            </a:r>
            <a:r>
              <a:rPr lang="en-GB" dirty="0" smtClean="0"/>
              <a:t> RH</a:t>
            </a:r>
            <a:r>
              <a:rPr lang="en-GB" baseline="-25000" dirty="0" smtClean="0"/>
              <a:t>. J </a:t>
            </a:r>
            <a:r>
              <a:rPr lang="en-GB" baseline="-25000" dirty="0" err="1" smtClean="0"/>
              <a:t>Neurosci</a:t>
            </a:r>
            <a:r>
              <a:rPr lang="en-GB" baseline="-25000" dirty="0" smtClean="0"/>
              <a:t>. 2011</a:t>
            </a:r>
          </a:p>
          <a:p>
            <a:pPr lvl="1"/>
            <a:endParaRPr lang="en-GB" dirty="0" smtClean="0"/>
          </a:p>
          <a:p>
            <a:pPr lvl="1"/>
            <a:r>
              <a:rPr lang="en-GB" dirty="0" smtClean="0"/>
              <a:t>Gating and control of primary visual cortex by pulvinar. </a:t>
            </a:r>
            <a:r>
              <a:rPr lang="en-GB" b="1" i="1" dirty="0" err="1" smtClean="0"/>
              <a:t>Casagrande</a:t>
            </a:r>
            <a:r>
              <a:rPr lang="en-GB" dirty="0" smtClean="0"/>
              <a:t> VA. </a:t>
            </a:r>
            <a:r>
              <a:rPr lang="en-GB" baseline="-25000" dirty="0" smtClean="0"/>
              <a:t>Nat </a:t>
            </a:r>
            <a:r>
              <a:rPr lang="en-GB" baseline="-25000" dirty="0" err="1" smtClean="0"/>
              <a:t>Neurosci</a:t>
            </a:r>
            <a:r>
              <a:rPr lang="en-GB" baseline="-25000" dirty="0" smtClean="0"/>
              <a:t>. 2012: </a:t>
            </a:r>
          </a:p>
          <a:p>
            <a:pPr lvl="1"/>
            <a:endParaRPr lang="en-GB" dirty="0" smtClean="0"/>
          </a:p>
          <a:p>
            <a:pPr lvl="1"/>
            <a:r>
              <a:rPr lang="en-GB" dirty="0" smtClean="0"/>
              <a:t>Subcortical Projections of Area V2 in the Macaque. </a:t>
            </a:r>
            <a:r>
              <a:rPr lang="en-GB" b="1" i="1" dirty="0" err="1" smtClean="0"/>
              <a:t>Ungerleider</a:t>
            </a:r>
            <a:r>
              <a:rPr lang="en-GB" dirty="0" smtClean="0"/>
              <a:t> LG, </a:t>
            </a:r>
            <a:r>
              <a:rPr lang="en-GB" dirty="0" err="1" smtClean="0"/>
              <a:t>Galkin</a:t>
            </a:r>
            <a:r>
              <a:rPr lang="en-GB" dirty="0" smtClean="0"/>
              <a:t> TW, </a:t>
            </a:r>
            <a:r>
              <a:rPr lang="en-GB" b="1" i="1" dirty="0" err="1" smtClean="0"/>
              <a:t>Desimone</a:t>
            </a:r>
            <a:r>
              <a:rPr lang="en-GB" dirty="0" smtClean="0"/>
              <a:t> R, </a:t>
            </a:r>
            <a:r>
              <a:rPr lang="en-GB" dirty="0" err="1" smtClean="0"/>
              <a:t>Gattass</a:t>
            </a:r>
            <a:r>
              <a:rPr lang="en-GB" dirty="0" smtClean="0"/>
              <a:t> R. </a:t>
            </a:r>
            <a:r>
              <a:rPr lang="en-GB" baseline="-25000" dirty="0" smtClean="0"/>
              <a:t>J </a:t>
            </a:r>
            <a:r>
              <a:rPr lang="en-GB" baseline="-25000" dirty="0" err="1" smtClean="0"/>
              <a:t>Cogn</a:t>
            </a:r>
            <a:r>
              <a:rPr lang="en-GB" baseline="-25000" dirty="0" smtClean="0"/>
              <a:t> </a:t>
            </a:r>
            <a:r>
              <a:rPr lang="en-GB" baseline="-25000" dirty="0" err="1" smtClean="0"/>
              <a:t>Neurosci</a:t>
            </a:r>
            <a:r>
              <a:rPr lang="en-GB" baseline="-25000" dirty="0" smtClean="0"/>
              <a:t>. 2014 </a:t>
            </a:r>
          </a:p>
          <a:p>
            <a:pPr lvl="1"/>
            <a:endParaRPr lang="en-GB" dirty="0" smtClean="0"/>
          </a:p>
          <a:p>
            <a:pPr lvl="1"/>
            <a:r>
              <a:rPr lang="en-GB" dirty="0" smtClean="0"/>
              <a:t>Attention gates visual coding in the human pulvinar. Fischer J, </a:t>
            </a:r>
            <a:r>
              <a:rPr lang="en-GB" b="1" i="1" dirty="0" smtClean="0"/>
              <a:t>Whitney</a:t>
            </a:r>
            <a:r>
              <a:rPr lang="en-GB" dirty="0" smtClean="0"/>
              <a:t> D.</a:t>
            </a:r>
            <a:r>
              <a:rPr lang="en-GB" baseline="30000" dirty="0" smtClean="0"/>
              <a:t> </a:t>
            </a:r>
            <a:r>
              <a:rPr lang="en-GB" baseline="-25000" dirty="0" smtClean="0"/>
              <a:t>Nat </a:t>
            </a:r>
            <a:r>
              <a:rPr lang="en-GB" baseline="-25000" dirty="0" err="1" smtClean="0"/>
              <a:t>Commun</a:t>
            </a:r>
            <a:r>
              <a:rPr lang="en-GB" baseline="-25000" dirty="0" smtClean="0"/>
              <a:t>. 2012: </a:t>
            </a:r>
          </a:p>
          <a:p>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28676" y="6429294"/>
            <a:ext cx="46148948" cy="2750363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The Pulvinar</a:t>
            </a:r>
            <a:endParaRPr lang="en-GB" dirty="0"/>
          </a:p>
        </p:txBody>
      </p:sp>
      <p:pic>
        <p:nvPicPr>
          <p:cNvPr id="4" name="revealPulvinar.mpg">
            <a:hlinkClick r:id="" action="ppaction://media"/>
          </p:cNvPr>
          <p:cNvPicPr>
            <a:picLocks noRot="1" noChangeAspect="1"/>
          </p:cNvPicPr>
          <p:nvPr>
            <a:videoFile r:link="rId1"/>
          </p:nvPr>
        </p:nvPicPr>
        <p:blipFill>
          <a:blip r:embed="rId4" cstate="print"/>
          <a:stretch>
            <a:fillRect/>
          </a:stretch>
        </p:blipFill>
        <p:spPr>
          <a:xfrm>
            <a:off x="3057370" y="8358120"/>
            <a:ext cx="8077200" cy="5753100"/>
          </a:xfrm>
          <a:prstGeom prst="rect">
            <a:avLst/>
          </a:prstGeom>
        </p:spPr>
      </p:pic>
      <p:pic>
        <p:nvPicPr>
          <p:cNvPr id="5" name="revealPulvinarSubNucleii.mpg">
            <a:hlinkClick r:id="" action="ppaction://media"/>
          </p:cNvPr>
          <p:cNvPicPr>
            <a:picLocks noRot="1" noChangeAspect="1"/>
          </p:cNvPicPr>
          <p:nvPr>
            <a:videoFile r:link="rId2"/>
          </p:nvPr>
        </p:nvPicPr>
        <p:blipFill>
          <a:blip r:embed="rId5" cstate="print"/>
          <a:stretch>
            <a:fillRect/>
          </a:stretch>
        </p:blipFill>
        <p:spPr>
          <a:xfrm>
            <a:off x="11629930" y="7858054"/>
            <a:ext cx="34540036" cy="24146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1" fill="hold"/>
                                        <p:tgtEl>
                                          <p:spTgt spid="5"/>
                                        </p:tgtEl>
                                      </p:cBhvr>
                                    </p:cmd>
                                  </p:childTnLst>
                                </p:cTn>
                              </p:par>
                            </p:childTnLst>
                          </p:cTn>
                        </p:par>
                        <p:par>
                          <p:cTn id="7" fill="hold">
                            <p:stCondLst>
                              <p:cond delay="17961"/>
                            </p:stCondLst>
                            <p:childTnLst>
                              <p:par>
                                <p:cTn id="8" presetID="1" presetClass="mediacall" presetSubtype="0" fill="hold" nodeType="afterEffect">
                                  <p:stCondLst>
                                    <p:cond delay="0"/>
                                  </p:stCondLst>
                                  <p:childTnLst>
                                    <p:cmd type="call" cmd="playFrom(0.0)">
                                      <p:cBhvr>
                                        <p:cTn id="9" dur="14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Z:\groups\Projects\P1174\NBR_code_repository\eye_blink_analysis\FinalFigureCode\New_figure7_Pulvinar\top.png"/>
          <p:cNvPicPr>
            <a:picLocks noChangeAspect="1" noChangeArrowheads="1"/>
          </p:cNvPicPr>
          <p:nvPr/>
        </p:nvPicPr>
        <p:blipFill>
          <a:blip r:embed="rId3" cstate="print"/>
          <a:srcRect/>
          <a:stretch>
            <a:fillRect/>
          </a:stretch>
        </p:blipFill>
        <p:spPr bwMode="auto">
          <a:xfrm>
            <a:off x="33204206" y="7286550"/>
            <a:ext cx="15225730" cy="9071618"/>
          </a:xfrm>
          <a:prstGeom prst="rect">
            <a:avLst/>
          </a:prstGeom>
          <a:noFill/>
        </p:spPr>
      </p:pic>
      <p:pic>
        <p:nvPicPr>
          <p:cNvPr id="8" name="Picture 7" descr="Z:\groups\Projects\P1174\NBR_code_repository\eye_blink_analysis\FinalFigureCode\New_figure7_Pulvinar\front.png"/>
          <p:cNvPicPr>
            <a:picLocks noChangeAspect="1" noChangeArrowheads="1"/>
          </p:cNvPicPr>
          <p:nvPr/>
        </p:nvPicPr>
        <p:blipFill>
          <a:blip r:embed="rId4" cstate="print"/>
          <a:srcRect/>
          <a:stretch>
            <a:fillRect/>
          </a:stretch>
        </p:blipFill>
        <p:spPr bwMode="auto">
          <a:xfrm>
            <a:off x="33204206" y="15971507"/>
            <a:ext cx="15225730" cy="9071618"/>
          </a:xfrm>
          <a:prstGeom prst="rect">
            <a:avLst/>
          </a:prstGeom>
          <a:noFill/>
        </p:spPr>
      </p:pic>
      <p:pic>
        <p:nvPicPr>
          <p:cNvPr id="9" name="Picture 8" descr="Z:\groups\Projects\P1174\NBR_code_repository\eye_blink_analysis\FinalFigureCode\New_figure7_Pulvinar\left_view.png"/>
          <p:cNvPicPr>
            <a:picLocks noChangeAspect="1" noChangeArrowheads="1"/>
          </p:cNvPicPr>
          <p:nvPr/>
        </p:nvPicPr>
        <p:blipFill>
          <a:blip r:embed="rId5" cstate="print"/>
          <a:srcRect/>
          <a:stretch>
            <a:fillRect/>
          </a:stretch>
        </p:blipFill>
        <p:spPr bwMode="auto">
          <a:xfrm>
            <a:off x="33204206" y="24656464"/>
            <a:ext cx="15225730" cy="9071618"/>
          </a:xfrm>
          <a:prstGeom prst="rect">
            <a:avLst/>
          </a:prstGeom>
          <a:noFill/>
        </p:spPr>
      </p:pic>
      <p:sp>
        <p:nvSpPr>
          <p:cNvPr id="2" name="Title 1"/>
          <p:cNvSpPr>
            <a:spLocks noGrp="1"/>
          </p:cNvSpPr>
          <p:nvPr>
            <p:ph type="title"/>
          </p:nvPr>
        </p:nvSpPr>
        <p:spPr/>
        <p:txBody>
          <a:bodyPr/>
          <a:lstStyle/>
          <a:p>
            <a:r>
              <a:rPr lang="en-GB" dirty="0" smtClean="0"/>
              <a:t>Whole brain* GLM analyses</a:t>
            </a:r>
            <a:endParaRPr lang="en-GB" dirty="0"/>
          </a:p>
        </p:txBody>
      </p:sp>
      <p:sp>
        <p:nvSpPr>
          <p:cNvPr id="3" name="Content Placeholder 2"/>
          <p:cNvSpPr>
            <a:spLocks noGrp="1"/>
          </p:cNvSpPr>
          <p:nvPr>
            <p:ph idx="1"/>
          </p:nvPr>
        </p:nvSpPr>
        <p:spPr>
          <a:xfrm>
            <a:off x="2520315" y="7072236"/>
            <a:ext cx="32255527" cy="25090123"/>
          </a:xfrm>
        </p:spPr>
        <p:txBody>
          <a:bodyPr/>
          <a:lstStyle/>
          <a:p>
            <a:r>
              <a:rPr lang="en-GB" dirty="0" smtClean="0"/>
              <a:t>Whole brain GLM analysis in FSL on </a:t>
            </a:r>
          </a:p>
          <a:p>
            <a:pPr lvl="1"/>
            <a:r>
              <a:rPr lang="en-GB" dirty="0" smtClean="0"/>
              <a:t>100% contrast data (n=8), stimulus-related and central</a:t>
            </a:r>
          </a:p>
          <a:p>
            <a:pPr lvl="1"/>
            <a:endParaRPr lang="en-GB" dirty="0" smtClean="0"/>
          </a:p>
          <a:p>
            <a:r>
              <a:rPr lang="en-GB" dirty="0" smtClean="0"/>
              <a:t>Included the stimulus and blink as </a:t>
            </a:r>
            <a:r>
              <a:rPr lang="en-GB" dirty="0" err="1" smtClean="0"/>
              <a:t>regressors</a:t>
            </a:r>
            <a:endParaRPr lang="en-GB" dirty="0" smtClean="0"/>
          </a:p>
          <a:p>
            <a:endParaRPr lang="en-GB" dirty="0" smtClean="0"/>
          </a:p>
          <a:p>
            <a:r>
              <a:rPr lang="en-GB" dirty="0" smtClean="0"/>
              <a:t>Added the probabilistic thalamic atlas as a mask to restrict the volume of interest.</a:t>
            </a:r>
          </a:p>
          <a:p>
            <a:endParaRPr lang="en-GB"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4339" name="Picture 3" descr="Z:\groups\Projects\P1174\NBR_code_repository\eye_blink_analysis\FinalFigureCode\New_figure7_Pulvinar\thalamus_layout_10a.png"/>
          <p:cNvPicPr>
            <a:picLocks noChangeAspect="1" noChangeArrowheads="1"/>
          </p:cNvPicPr>
          <p:nvPr/>
        </p:nvPicPr>
        <p:blipFill>
          <a:blip r:embed="rId3" cstate="print"/>
          <a:srcRect/>
          <a:stretch>
            <a:fillRect/>
          </a:stretch>
        </p:blipFill>
        <p:spPr bwMode="auto">
          <a:xfrm>
            <a:off x="8558096" y="0"/>
            <a:ext cx="36004500" cy="36004500"/>
          </a:xfrm>
          <a:prstGeom prst="rect">
            <a:avLst/>
          </a:prstGeom>
          <a:noFill/>
        </p:spPr>
      </p:pic>
      <p:sp>
        <p:nvSpPr>
          <p:cNvPr id="9" name="Rectangle 8"/>
          <p:cNvSpPr/>
          <p:nvPr/>
        </p:nvSpPr>
        <p:spPr>
          <a:xfrm>
            <a:off x="13435882" y="-1286010"/>
            <a:ext cx="2500330" cy="3286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9580870" y="-1357448"/>
            <a:ext cx="2500330" cy="3286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9733270" y="-1205048"/>
            <a:ext cx="17972850" cy="3971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9" name="Rectangle 8"/>
          <p:cNvSpPr/>
          <p:nvPr/>
        </p:nvSpPr>
        <p:spPr>
          <a:xfrm>
            <a:off x="13435882" y="-1286010"/>
            <a:ext cx="2500330" cy="3286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9580870" y="-1357448"/>
            <a:ext cx="2500330" cy="3286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9733270" y="-1205048"/>
            <a:ext cx="17972850" cy="3971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3" descr="Z:\groups\Projects\P1174\NBR_code_repository\eye_blink_analysis\FinalFigureCode\New_figure7_Pulvinar\thalamus_layout_10a.png"/>
          <p:cNvPicPr>
            <a:picLocks noChangeAspect="1" noChangeArrowheads="1"/>
          </p:cNvPicPr>
          <p:nvPr/>
        </p:nvPicPr>
        <p:blipFill>
          <a:blip r:embed="rId3" cstate="print"/>
          <a:srcRect l="15251" t="42037" r="64312" b="40899"/>
          <a:stretch>
            <a:fillRect/>
          </a:stretch>
        </p:blipFill>
        <p:spPr bwMode="auto">
          <a:xfrm>
            <a:off x="4271816" y="0"/>
            <a:ext cx="43121669" cy="36004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9" name="Rectangle 8"/>
          <p:cNvSpPr/>
          <p:nvPr/>
        </p:nvSpPr>
        <p:spPr>
          <a:xfrm>
            <a:off x="13435882" y="-1286010"/>
            <a:ext cx="2500330" cy="3286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9580870" y="-1357448"/>
            <a:ext cx="2500330" cy="3286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9733270" y="-1205048"/>
            <a:ext cx="17972850" cy="3971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3" descr="Z:\groups\Projects\P1174\NBR_code_repository\eye_blink_analysis\FinalFigureCode\New_figure7_Pulvinar\thalamus_layout_10a.png"/>
          <p:cNvPicPr>
            <a:picLocks noChangeAspect="1" noChangeArrowheads="1"/>
          </p:cNvPicPr>
          <p:nvPr/>
        </p:nvPicPr>
        <p:blipFill>
          <a:blip r:embed="rId3" cstate="print"/>
          <a:srcRect l="15251" t="58704" r="65106" b="22645"/>
          <a:stretch>
            <a:fillRect/>
          </a:stretch>
        </p:blipFill>
        <p:spPr bwMode="auto">
          <a:xfrm>
            <a:off x="8343782" y="0"/>
            <a:ext cx="37362074" cy="354751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Pulvinar: the gateway for hemispheric transfer?</a:t>
            </a:r>
            <a:endParaRPr lang="en-GB" dirty="0"/>
          </a:p>
        </p:txBody>
      </p:sp>
      <p:sp>
        <p:nvSpPr>
          <p:cNvPr id="3" name="Content Placeholder 2"/>
          <p:cNvSpPr>
            <a:spLocks noGrp="1"/>
          </p:cNvSpPr>
          <p:nvPr>
            <p:ph idx="1"/>
          </p:nvPr>
        </p:nvSpPr>
        <p:spPr>
          <a:xfrm>
            <a:off x="2520315" y="7072236"/>
            <a:ext cx="27397743" cy="25090123"/>
          </a:xfrm>
        </p:spPr>
        <p:txBody>
          <a:bodyPr/>
          <a:lstStyle/>
          <a:p>
            <a:r>
              <a:rPr lang="en-GB" dirty="0" smtClean="0"/>
              <a:t>We have shown suppression and activation in anatomically distinct regions of the pulvinar with </a:t>
            </a:r>
            <a:r>
              <a:rPr lang="en-GB" i="1" dirty="0" smtClean="0"/>
              <a:t>differential</a:t>
            </a:r>
            <a:r>
              <a:rPr lang="en-GB" dirty="0" smtClean="0"/>
              <a:t> connections to parietal and visual areas.</a:t>
            </a:r>
          </a:p>
          <a:p>
            <a:endParaRPr lang="en-GB" dirty="0" smtClean="0"/>
          </a:p>
          <a:p>
            <a:r>
              <a:rPr lang="en-GB" dirty="0" smtClean="0"/>
              <a:t>Do we see any evidence of parietal activity?</a:t>
            </a:r>
            <a:endParaRPr lang="en-GB" dirty="0"/>
          </a:p>
        </p:txBody>
      </p:sp>
      <p:pic>
        <p:nvPicPr>
          <p:cNvPr id="4" name="Picture 3" descr="vis1.png"/>
          <p:cNvPicPr>
            <a:picLocks noChangeAspect="1"/>
          </p:cNvPicPr>
          <p:nvPr/>
        </p:nvPicPr>
        <p:blipFill>
          <a:blip r:embed="rId2" cstate="print"/>
          <a:stretch>
            <a:fillRect/>
          </a:stretch>
        </p:blipFill>
        <p:spPr>
          <a:xfrm>
            <a:off x="30775314" y="9143938"/>
            <a:ext cx="18059400" cy="6819900"/>
          </a:xfrm>
          <a:prstGeom prst="rect">
            <a:avLst/>
          </a:prstGeom>
        </p:spPr>
      </p:pic>
      <p:pic>
        <p:nvPicPr>
          <p:cNvPr id="5" name="Picture 4" descr="vis2.png"/>
          <p:cNvPicPr>
            <a:picLocks noChangeAspect="1"/>
          </p:cNvPicPr>
          <p:nvPr/>
        </p:nvPicPr>
        <p:blipFill>
          <a:blip r:embed="rId3" cstate="print"/>
          <a:stretch>
            <a:fillRect/>
          </a:stretch>
        </p:blipFill>
        <p:spPr>
          <a:xfrm>
            <a:off x="20988308" y="22788596"/>
            <a:ext cx="28246459" cy="10713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Summing up</a:t>
            </a:r>
            <a:endParaRPr lang="en-GB" dirty="0"/>
          </a:p>
        </p:txBody>
      </p:sp>
      <p:sp>
        <p:nvSpPr>
          <p:cNvPr id="3" name="Content Placeholder 2"/>
          <p:cNvSpPr>
            <a:spLocks noGrp="1"/>
          </p:cNvSpPr>
          <p:nvPr>
            <p:ph idx="1"/>
          </p:nvPr>
        </p:nvSpPr>
        <p:spPr/>
        <p:txBody>
          <a:bodyPr>
            <a:normAutofit fontScale="85000" lnSpcReduction="20000"/>
          </a:bodyPr>
          <a:lstStyle/>
          <a:p>
            <a:r>
              <a:rPr lang="en-GB" dirty="0" smtClean="0"/>
              <a:t>Negative BOLD can be detected in </a:t>
            </a:r>
            <a:r>
              <a:rPr lang="en-GB" dirty="0" err="1" smtClean="0"/>
              <a:t>subcortical</a:t>
            </a:r>
            <a:r>
              <a:rPr lang="en-GB" dirty="0" smtClean="0"/>
              <a:t> structures </a:t>
            </a:r>
            <a:r>
              <a:rPr lang="en-GB" i="1" dirty="0" smtClean="0"/>
              <a:t>(and can be robustly reproduced)</a:t>
            </a:r>
          </a:p>
          <a:p>
            <a:endParaRPr lang="en-GB" dirty="0" smtClean="0"/>
          </a:p>
          <a:p>
            <a:r>
              <a:rPr lang="en-GB" dirty="0" smtClean="0"/>
              <a:t>These responses seem largely independent of stimulus characteristics but are highly dependent on task, and in our case reflect the spatial allocation of attentional resources</a:t>
            </a:r>
          </a:p>
          <a:p>
            <a:endParaRPr lang="en-GB" dirty="0" smtClean="0"/>
          </a:p>
          <a:p>
            <a:r>
              <a:rPr lang="en-GB" dirty="0" smtClean="0"/>
              <a:t>Studies considering enhancement at attended locations should also consider the effects of inhibition at unattended locations, which is a far more efficient mechanism metabolically; understanding the interplay between the two is crucial in debunking attention as a neural and behavioural mechanism</a:t>
            </a:r>
          </a:p>
          <a:p>
            <a:endParaRPr lang="en-GB" dirty="0" smtClean="0"/>
          </a:p>
          <a:p>
            <a:r>
              <a:rPr lang="en-GB" dirty="0" smtClean="0"/>
              <a:t>The Pulvinar may play a crucial role in integrating the push-pull mechanisms of attention conferring a competitive bias to attended locations at the expense of processing at unattended locations. Crucially we provide evidence of suppression an activation in anatomically distinct regions of the pulvinar that need to be explored further.</a:t>
            </a:r>
            <a:endParaRPr lang="en-GB"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Future work</a:t>
            </a:r>
            <a:endParaRPr lang="en-GB" dirty="0"/>
          </a:p>
        </p:txBody>
      </p:sp>
      <p:sp>
        <p:nvSpPr>
          <p:cNvPr id="3" name="Content Placeholder 2"/>
          <p:cNvSpPr>
            <a:spLocks noGrp="1"/>
          </p:cNvSpPr>
          <p:nvPr>
            <p:ph idx="1"/>
          </p:nvPr>
        </p:nvSpPr>
        <p:spPr/>
        <p:txBody>
          <a:bodyPr/>
          <a:lstStyle/>
          <a:p>
            <a:r>
              <a:rPr lang="en-GB" dirty="0" smtClean="0"/>
              <a:t>The ‘hemispheric’ effect</a:t>
            </a:r>
          </a:p>
          <a:p>
            <a:r>
              <a:rPr lang="en-GB" dirty="0" err="1" smtClean="0"/>
              <a:t>Subcortical</a:t>
            </a:r>
            <a:r>
              <a:rPr lang="en-GB" dirty="0" smtClean="0"/>
              <a:t> contributions</a:t>
            </a:r>
          </a:p>
          <a:p>
            <a:pPr lvl="1"/>
            <a:r>
              <a:rPr lang="en-GB" dirty="0" smtClean="0"/>
              <a:t>Pulvinar </a:t>
            </a:r>
            <a:r>
              <a:rPr lang="en-GB" dirty="0" err="1" smtClean="0"/>
              <a:t>subnucleui</a:t>
            </a:r>
            <a:endParaRPr lang="en-GB" dirty="0" smtClean="0"/>
          </a:p>
          <a:p>
            <a:pPr lvl="1"/>
            <a:r>
              <a:rPr lang="en-GB" dirty="0" smtClean="0"/>
              <a:t>The TRN</a:t>
            </a:r>
          </a:p>
          <a:p>
            <a:r>
              <a:rPr lang="en-GB" dirty="0" smtClean="0"/>
              <a:t>Layer dependence of cortical negative BOLD</a:t>
            </a:r>
          </a:p>
          <a:p>
            <a:r>
              <a:rPr lang="en-GB" dirty="0" smtClean="0"/>
              <a:t>Multiple ‘attentional’ channel interaction</a:t>
            </a:r>
          </a:p>
          <a:p>
            <a:r>
              <a:rPr lang="en-GB" dirty="0" smtClean="0"/>
              <a:t>Better </a:t>
            </a:r>
            <a:r>
              <a:rPr lang="en-GB" dirty="0" err="1" smtClean="0"/>
              <a:t>magno</a:t>
            </a:r>
            <a:r>
              <a:rPr lang="en-GB" dirty="0" smtClean="0"/>
              <a:t>- /</a:t>
            </a:r>
            <a:r>
              <a:rPr lang="en-GB" dirty="0" err="1" smtClean="0"/>
              <a:t>parvocellular</a:t>
            </a:r>
            <a:r>
              <a:rPr lang="en-GB" dirty="0" smtClean="0"/>
              <a:t> comparisons using pulse width modulated LED arrays</a:t>
            </a:r>
          </a:p>
          <a:p>
            <a:r>
              <a:rPr lang="en-GB" dirty="0" err="1" smtClean="0"/>
              <a:t>Electrophysiolocal</a:t>
            </a:r>
            <a:r>
              <a:rPr lang="en-GB" dirty="0" smtClean="0"/>
              <a:t> correlates of spatial attention</a:t>
            </a:r>
          </a:p>
          <a:p>
            <a:pPr lvl="1"/>
            <a:r>
              <a:rPr lang="en-GB" dirty="0" smtClean="0"/>
              <a:t>MEG and EEG</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Acknowledgements</a:t>
            </a:r>
            <a:endParaRPr lang="en-GB" dirty="0"/>
          </a:p>
        </p:txBody>
      </p:sp>
      <p:sp>
        <p:nvSpPr>
          <p:cNvPr id="3" name="Content Placeholder 2"/>
          <p:cNvSpPr>
            <a:spLocks noGrp="1"/>
          </p:cNvSpPr>
          <p:nvPr>
            <p:ph idx="1"/>
          </p:nvPr>
        </p:nvSpPr>
        <p:spPr/>
        <p:txBody>
          <a:bodyPr/>
          <a:lstStyle/>
          <a:p>
            <a:pPr algn="ctr">
              <a:buNone/>
            </a:pPr>
            <a:r>
              <a:rPr lang="en-GB" dirty="0" smtClean="0"/>
              <a:t>Students Over The Years:</a:t>
            </a:r>
          </a:p>
          <a:p>
            <a:pPr algn="ctr">
              <a:buNone/>
            </a:pPr>
            <a:r>
              <a:rPr lang="en-GB" dirty="0" smtClean="0"/>
              <a:t>L. Glover, W. Schaller, W. Steven, M. Yates, I. Alvarez, D. Watson, Y. Yu,  I. Alvarez, M. </a:t>
            </a:r>
            <a:r>
              <a:rPr lang="en-GB" dirty="0" err="1" smtClean="0"/>
              <a:t>Aslet</a:t>
            </a:r>
            <a:r>
              <a:rPr lang="en-GB" dirty="0" smtClean="0"/>
              <a:t>, J. Bird, R. </a:t>
            </a:r>
            <a:r>
              <a:rPr lang="en-GB" dirty="0" err="1" smtClean="0"/>
              <a:t>Dearden</a:t>
            </a:r>
            <a:r>
              <a:rPr lang="en-GB" dirty="0" smtClean="0"/>
              <a:t>, S. </a:t>
            </a:r>
            <a:r>
              <a:rPr lang="en-GB" dirty="0" err="1" smtClean="0"/>
              <a:t>Maslanka</a:t>
            </a:r>
            <a:r>
              <a:rPr lang="en-GB" dirty="0" smtClean="0"/>
              <a:t>, M. </a:t>
            </a:r>
            <a:r>
              <a:rPr lang="en-GB" dirty="0" err="1" smtClean="0"/>
              <a:t>Uesaki</a:t>
            </a:r>
            <a:r>
              <a:rPr lang="en-GB" dirty="0" smtClean="0"/>
              <a:t> , J. Rodgers</a:t>
            </a:r>
          </a:p>
          <a:p>
            <a:pPr algn="ctr">
              <a:buNone/>
            </a:pPr>
            <a:endParaRPr lang="en-GB" dirty="0" smtClean="0"/>
          </a:p>
          <a:p>
            <a:pPr algn="ctr">
              <a:buNone/>
            </a:pPr>
            <a:r>
              <a:rPr lang="en-GB" dirty="0" smtClean="0"/>
              <a:t>General legend:</a:t>
            </a:r>
          </a:p>
          <a:p>
            <a:pPr algn="ctr">
              <a:buNone/>
            </a:pPr>
            <a:r>
              <a:rPr lang="en-GB" dirty="0" smtClean="0"/>
              <a:t>M. </a:t>
            </a:r>
            <a:r>
              <a:rPr lang="en-GB" dirty="0" err="1" smtClean="0"/>
              <a:t>Hymers</a:t>
            </a:r>
            <a:endParaRPr lang="en-GB" dirty="0" smtClean="0"/>
          </a:p>
          <a:p>
            <a:pPr algn="ctr">
              <a:buNone/>
            </a:pPr>
            <a:endParaRPr lang="en-GB" dirty="0" smtClean="0"/>
          </a:p>
          <a:p>
            <a:pPr algn="ctr">
              <a:buNone/>
            </a:pPr>
            <a:r>
              <a:rPr lang="en-GB" dirty="0" smtClean="0"/>
              <a:t>Mentors (i.e. bosses)</a:t>
            </a:r>
          </a:p>
          <a:p>
            <a:pPr algn="ctr">
              <a:buNone/>
            </a:pPr>
            <a:r>
              <a:rPr lang="en-GB" dirty="0" smtClean="0"/>
              <a:t>Gary Green &amp; Tony </a:t>
            </a:r>
            <a:r>
              <a:rPr lang="en-GB" dirty="0" err="1" smtClean="0"/>
              <a:t>Morland</a:t>
            </a:r>
            <a:endParaRPr lang="en-GB"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Verdana"/>
                <a:cs typeface="Verdana"/>
              </a:rPr>
              <a:t>WHERE?</a:t>
            </a:r>
            <a:br>
              <a:rPr lang="en-US" dirty="0" smtClean="0">
                <a:latin typeface="Verdana"/>
                <a:cs typeface="Verdana"/>
              </a:rPr>
            </a:br>
            <a:r>
              <a:rPr lang="en-US" sz="11400" dirty="0" smtClean="0">
                <a:latin typeface="Verdana"/>
                <a:cs typeface="Verdana"/>
              </a:rPr>
              <a:t>The spatial extent of negative BOLD</a:t>
            </a:r>
            <a:endParaRPr lang="en-GB" sz="11400" dirty="0"/>
          </a:p>
        </p:txBody>
      </p:sp>
      <p:pic>
        <p:nvPicPr>
          <p:cNvPr id="5" name="Picture 4" descr="smith2004_activation.png"/>
          <p:cNvPicPr>
            <a:picLocks noChangeAspect="1"/>
          </p:cNvPicPr>
          <p:nvPr/>
        </p:nvPicPr>
        <p:blipFill rotWithShape="1">
          <a:blip r:embed="rId3" cstate="print"/>
          <a:srcRect l="14633" t="17156" r="64509" b="70319"/>
          <a:stretch/>
        </p:blipFill>
        <p:spPr bwMode="auto">
          <a:xfrm>
            <a:off x="19559548" y="12215772"/>
            <a:ext cx="28337073" cy="13001716"/>
          </a:xfrm>
          <a:prstGeom prst="rect">
            <a:avLst/>
          </a:prstGeom>
          <a:noFill/>
          <a:ln w="9525">
            <a:noFill/>
            <a:miter lim="800000"/>
            <a:headEnd/>
            <a:tailEnd/>
          </a:ln>
        </p:spPr>
      </p:pic>
      <p:sp>
        <p:nvSpPr>
          <p:cNvPr id="7" name="Content Placeholder 2"/>
          <p:cNvSpPr txBox="1">
            <a:spLocks/>
          </p:cNvSpPr>
          <p:nvPr/>
        </p:nvSpPr>
        <p:spPr>
          <a:xfrm>
            <a:off x="1199982" y="33650611"/>
            <a:ext cx="47735117" cy="2854081"/>
          </a:xfrm>
          <a:prstGeom prst="rect">
            <a:avLst/>
          </a:prstGeom>
        </p:spPr>
        <p:txBody>
          <a:bodyPr vert="horz" lIns="493776" tIns="246888" rIns="493776" bIns="246888"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GB" sz="7200" b="0" i="1" dirty="0" smtClean="0">
                <a:latin typeface="Arial" pitchFamily="34" charset="0"/>
                <a:cs typeface="Arial" pitchFamily="34" charset="0"/>
              </a:rPr>
              <a:t>Smith et al. Negative BOLD in the Visual Cortex: Evidence Against Blood Stealing. Hum. Brain </a:t>
            </a:r>
            <a:r>
              <a:rPr lang="en-GB" sz="7200" b="0" i="1" dirty="0" err="1" smtClean="0">
                <a:latin typeface="Arial" pitchFamily="34" charset="0"/>
                <a:cs typeface="Arial" pitchFamily="34" charset="0"/>
              </a:rPr>
              <a:t>Mapp</a:t>
            </a:r>
            <a:r>
              <a:rPr lang="en-GB" sz="7200" b="0" i="1" dirty="0" smtClean="0">
                <a:latin typeface="Arial" pitchFamily="34" charset="0"/>
                <a:cs typeface="Arial" pitchFamily="34" charset="0"/>
              </a:rPr>
              <a:t> 2004</a:t>
            </a:r>
          </a:p>
        </p:txBody>
      </p:sp>
      <p:pic>
        <p:nvPicPr>
          <p:cNvPr id="58" name="Picture 57" descr="Simth2004Stim.png"/>
          <p:cNvPicPr>
            <a:picLocks noChangeAspect="1"/>
          </p:cNvPicPr>
          <p:nvPr/>
        </p:nvPicPr>
        <p:blipFill>
          <a:blip r:embed="rId4" cstate="print"/>
          <a:stretch>
            <a:fillRect/>
          </a:stretch>
        </p:blipFill>
        <p:spPr>
          <a:xfrm>
            <a:off x="2628742" y="9429690"/>
            <a:ext cx="14859104" cy="22177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742" y="16144862"/>
            <a:ext cx="45365670" cy="4630254"/>
          </a:xfrm>
        </p:spPr>
        <p:txBody>
          <a:bodyPr/>
          <a:lstStyle/>
          <a:p>
            <a:r>
              <a:rPr lang="en-GB" dirty="0" smtClean="0"/>
              <a:t>Thank you for your attention.</a:t>
            </a:r>
            <a:endParaRPr lang="en-GB"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Technical challenges and design considerations</a:t>
            </a:r>
            <a:endParaRPr lang="en-GB" dirty="0"/>
          </a:p>
        </p:txBody>
      </p:sp>
      <p:sp>
        <p:nvSpPr>
          <p:cNvPr id="3" name="Content Placeholder 2"/>
          <p:cNvSpPr>
            <a:spLocks noGrp="1"/>
          </p:cNvSpPr>
          <p:nvPr>
            <p:ph idx="1"/>
          </p:nvPr>
        </p:nvSpPr>
        <p:spPr>
          <a:xfrm>
            <a:off x="2520315" y="7072236"/>
            <a:ext cx="42471161" cy="25090123"/>
          </a:xfrm>
        </p:spPr>
        <p:txBody>
          <a:bodyPr>
            <a:normAutofit fontScale="92500" lnSpcReduction="10000"/>
          </a:bodyPr>
          <a:lstStyle/>
          <a:p>
            <a:r>
              <a:rPr lang="en-GB" dirty="0" smtClean="0"/>
              <a:t>High resolution to measure LGN</a:t>
            </a:r>
          </a:p>
          <a:p>
            <a:pPr lvl="1"/>
            <a:r>
              <a:rPr lang="en-GB" dirty="0" smtClean="0"/>
              <a:t>smaller </a:t>
            </a:r>
            <a:r>
              <a:rPr lang="en-GB" dirty="0" err="1" smtClean="0"/>
              <a:t>voxels</a:t>
            </a:r>
            <a:r>
              <a:rPr lang="en-GB" dirty="0" smtClean="0"/>
              <a:t> = smaller signal</a:t>
            </a:r>
          </a:p>
          <a:p>
            <a:pPr lvl="1"/>
            <a:r>
              <a:rPr lang="en-GB" i="1" dirty="0" smtClean="0">
                <a:solidFill>
                  <a:srgbClr val="0000FF"/>
                </a:solidFill>
              </a:rPr>
              <a:t>1.5 X 1.5 X 2.4 mm</a:t>
            </a:r>
            <a:r>
              <a:rPr lang="en-GB" i="1" baseline="30000" dirty="0" smtClean="0">
                <a:solidFill>
                  <a:srgbClr val="0000FF"/>
                </a:solidFill>
              </a:rPr>
              <a:t>3</a:t>
            </a:r>
            <a:r>
              <a:rPr lang="en-GB" i="1" dirty="0" smtClean="0">
                <a:solidFill>
                  <a:srgbClr val="0000FF"/>
                </a:solidFill>
              </a:rPr>
              <a:t> = ~ 30 </a:t>
            </a:r>
            <a:r>
              <a:rPr lang="en-GB" i="1" dirty="0" err="1" smtClean="0">
                <a:solidFill>
                  <a:srgbClr val="0000FF"/>
                </a:solidFill>
              </a:rPr>
              <a:t>voxels</a:t>
            </a:r>
            <a:endParaRPr lang="en-GB" i="1" baseline="30000" dirty="0" smtClean="0">
              <a:solidFill>
                <a:srgbClr val="0000FF"/>
              </a:solidFill>
            </a:endParaRPr>
          </a:p>
          <a:p>
            <a:pPr lvl="1"/>
            <a:endParaRPr lang="en-GB" dirty="0" smtClean="0"/>
          </a:p>
          <a:p>
            <a:r>
              <a:rPr lang="en-GB" dirty="0" smtClean="0"/>
              <a:t>Controlling spatial extent</a:t>
            </a:r>
          </a:p>
          <a:p>
            <a:pPr lvl="1"/>
            <a:r>
              <a:rPr lang="en-GB" dirty="0" smtClean="0"/>
              <a:t>Each LGN represents the entire contralateral visual field so we could get positive and negative responses in the same LGN, making it difficult to differentiate the signals</a:t>
            </a:r>
          </a:p>
          <a:p>
            <a:pPr lvl="1"/>
            <a:r>
              <a:rPr lang="en-GB" i="1" dirty="0" smtClean="0">
                <a:solidFill>
                  <a:srgbClr val="0000FF"/>
                </a:solidFill>
              </a:rPr>
              <a:t>Use a lateralised stimulus – ipsilateral LGN only negative BOLD(?)</a:t>
            </a:r>
          </a:p>
          <a:p>
            <a:pPr lvl="1"/>
            <a:endParaRPr lang="en-GB" dirty="0" smtClean="0"/>
          </a:p>
          <a:p>
            <a:r>
              <a:rPr lang="en-GB" i="1" dirty="0" smtClean="0"/>
              <a:t>NBR signals are smaller than PBR signals: </a:t>
            </a:r>
          </a:p>
          <a:p>
            <a:pPr lvl="1"/>
            <a:r>
              <a:rPr lang="en-GB" i="1" dirty="0" smtClean="0"/>
              <a:t>If  </a:t>
            </a:r>
            <a:r>
              <a:rPr lang="en-GB" dirty="0" smtClean="0"/>
              <a:t>we do find a relatively small negative signal in this relatively small structure, is there anything we can do to convince ourselves what we have measured is real?</a:t>
            </a:r>
          </a:p>
          <a:p>
            <a:pPr lvl="1"/>
            <a:r>
              <a:rPr lang="en-GB" i="1" dirty="0" smtClean="0">
                <a:solidFill>
                  <a:srgbClr val="0000FF"/>
                </a:solidFill>
              </a:rPr>
              <a:t>Use different task conditions – the LGN is implicated in attention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descr="Selection_001.png"/>
          <p:cNvPicPr>
            <a:picLocks noGrp="1" noChangeAspect="1"/>
          </p:cNvPicPr>
          <p:nvPr>
            <p:ph idx="1"/>
          </p:nvPr>
        </p:nvPicPr>
        <p:blipFill>
          <a:blip r:embed="rId2" cstate="print"/>
          <a:stretch>
            <a:fillRect/>
          </a:stretch>
        </p:blipFill>
        <p:spPr>
          <a:xfrm>
            <a:off x="11844244" y="3428898"/>
            <a:ext cx="23717416" cy="2981618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1266" name="Picture 2" descr="Z:\groups\Projects\P1174\NBR_code_repository\eye_blink_analysis\FinalFigureCode\Figure8\Figure8_v5.png"/>
          <p:cNvPicPr>
            <a:picLocks noChangeAspect="1" noChangeArrowheads="1"/>
          </p:cNvPicPr>
          <p:nvPr/>
        </p:nvPicPr>
        <p:blipFill>
          <a:blip r:embed="rId2" cstate="print"/>
          <a:srcRect r="19104"/>
          <a:stretch>
            <a:fillRect/>
          </a:stretch>
        </p:blipFill>
        <p:spPr bwMode="auto">
          <a:xfrm>
            <a:off x="5414824" y="2428766"/>
            <a:ext cx="40776634" cy="3188132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1557172" y="2000138"/>
            <a:ext cx="23345882" cy="3214710"/>
          </a:xfrm>
          <a:prstGeom prst="rect">
            <a:avLst/>
          </a:prstGeom>
          <a:noFill/>
          <a:ln w="9525">
            <a:noFill/>
            <a:round/>
            <a:headEnd/>
            <a:tailEnd/>
          </a:ln>
          <a:effectLst/>
        </p:spPr>
        <p:txBody>
          <a:bodyPr lIns="0" tIns="0" rIns="0" bIns="0"/>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8800" b="1" dirty="0">
                <a:solidFill>
                  <a:srgbClr val="000000"/>
                </a:solidFill>
                <a:latin typeface="Arial" charset="0"/>
                <a:ea typeface="msgothic" charset="0"/>
                <a:cs typeface="msgothic" charset="0"/>
              </a:rPr>
              <a:t> Experimental and stimulus design. </a:t>
            </a:r>
          </a:p>
        </p:txBody>
      </p:sp>
      <p:pic>
        <p:nvPicPr>
          <p:cNvPr id="5" name="Picture 3"/>
          <p:cNvPicPr>
            <a:picLocks noChangeAspect="1" noChangeArrowheads="1"/>
          </p:cNvPicPr>
          <p:nvPr/>
        </p:nvPicPr>
        <p:blipFill>
          <a:blip r:embed="rId2" cstate="print"/>
          <a:srcRect b="56304"/>
          <a:stretch>
            <a:fillRect/>
          </a:stretch>
        </p:blipFill>
        <p:spPr bwMode="auto">
          <a:xfrm>
            <a:off x="3057370" y="7429426"/>
            <a:ext cx="19288260" cy="16573616"/>
          </a:xfrm>
          <a:prstGeom prst="rect">
            <a:avLst/>
          </a:prstGeom>
          <a:noFill/>
          <a:ln w="9525">
            <a:noFill/>
            <a:round/>
            <a:headEnd/>
            <a:tailEnd/>
          </a:ln>
          <a:effectLst/>
        </p:spPr>
      </p:pic>
      <p:sp>
        <p:nvSpPr>
          <p:cNvPr id="6" name="Text Box 4"/>
          <p:cNvSpPr txBox="1">
            <a:spLocks noChangeArrowheads="1"/>
          </p:cNvSpPr>
          <p:nvPr/>
        </p:nvSpPr>
        <p:spPr bwMode="auto">
          <a:xfrm>
            <a:off x="18130788" y="31289718"/>
            <a:ext cx="28646638" cy="1797109"/>
          </a:xfrm>
          <a:prstGeom prst="rect">
            <a:avLst/>
          </a:prstGeom>
          <a:noFill/>
          <a:ln w="9525">
            <a:noFill/>
            <a:round/>
            <a:headEnd/>
            <a:tailEnd/>
          </a:ln>
          <a:effectLst/>
        </p:spPr>
        <p:txBody>
          <a:bodyPr lIns="0" tIns="0" rIns="0" bIns="0"/>
          <a:lstStyle/>
          <a:p>
            <a:pPr>
              <a:tabLst>
                <a:tab pos="723900" algn="l"/>
                <a:tab pos="1447800" algn="l"/>
                <a:tab pos="2171700" algn="l"/>
                <a:tab pos="2895600" algn="l"/>
                <a:tab pos="3619500" algn="l"/>
              </a:tabLst>
            </a:pPr>
            <a:r>
              <a:rPr lang="en-GB" sz="8800" b="1" dirty="0" err="1">
                <a:solidFill>
                  <a:srgbClr val="000000"/>
                </a:solidFill>
                <a:latin typeface="Arial" charset="0"/>
                <a:ea typeface="msgothic" charset="0"/>
                <a:cs typeface="msgothic" charset="0"/>
              </a:rPr>
              <a:t>Vanduffel</a:t>
            </a:r>
            <a:r>
              <a:rPr lang="en-GB" sz="8800" b="1" dirty="0">
                <a:solidFill>
                  <a:srgbClr val="000000"/>
                </a:solidFill>
                <a:latin typeface="Arial" charset="0"/>
                <a:ea typeface="msgothic" charset="0"/>
                <a:cs typeface="msgothic" charset="0"/>
              </a:rPr>
              <a:t> W et al. </a:t>
            </a:r>
            <a:r>
              <a:rPr lang="en-GB" sz="8800" b="1" dirty="0" err="1">
                <a:solidFill>
                  <a:srgbClr val="000000"/>
                </a:solidFill>
                <a:latin typeface="Arial" charset="0"/>
                <a:ea typeface="msgothic" charset="0"/>
                <a:cs typeface="msgothic" charset="0"/>
              </a:rPr>
              <a:t>Cereb</a:t>
            </a:r>
            <a:r>
              <a:rPr lang="en-GB" sz="8800" b="1" dirty="0">
                <a:solidFill>
                  <a:srgbClr val="000000"/>
                </a:solidFill>
                <a:latin typeface="Arial" charset="0"/>
                <a:ea typeface="msgothic" charset="0"/>
                <a:cs typeface="msgothic" charset="0"/>
              </a:rPr>
              <a:t>. Cortex 2000;10:109-126</a:t>
            </a:r>
          </a:p>
        </p:txBody>
      </p:sp>
      <p:pic>
        <p:nvPicPr>
          <p:cNvPr id="7" name="Picture 3"/>
          <p:cNvPicPr>
            <a:picLocks noChangeAspect="1" noChangeArrowheads="1"/>
          </p:cNvPicPr>
          <p:nvPr/>
        </p:nvPicPr>
        <p:blipFill>
          <a:blip r:embed="rId2" cstate="print"/>
          <a:srcRect t="44073"/>
          <a:stretch>
            <a:fillRect/>
          </a:stretch>
        </p:blipFill>
        <p:spPr bwMode="auto">
          <a:xfrm>
            <a:off x="26917662" y="6929360"/>
            <a:ext cx="19288260" cy="21212621"/>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2" descr="Z:\groups\Projects\P1174\NBR_code_repository\eye_blink_analysis\FinalFigureCode\Figure1\Figure1_v9.png"/>
          <p:cNvPicPr>
            <a:picLocks noChangeAspect="1" noChangeArrowheads="1"/>
          </p:cNvPicPr>
          <p:nvPr/>
        </p:nvPicPr>
        <p:blipFill>
          <a:blip r:embed="rId2" cstate="print"/>
          <a:srcRect b="37452"/>
          <a:stretch>
            <a:fillRect/>
          </a:stretch>
        </p:blipFill>
        <p:spPr bwMode="auto">
          <a:xfrm>
            <a:off x="0" y="10144070"/>
            <a:ext cx="50406300" cy="19941192"/>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Z:\groups\Projects\P1174\NBR_code_repository\eye_blink_analysis\FinalFigureCode\2010_group_results_tmp.png"/>
          <p:cNvPicPr>
            <a:picLocks noChangeAspect="1" noChangeArrowheads="1"/>
          </p:cNvPicPr>
          <p:nvPr/>
        </p:nvPicPr>
        <p:blipFill>
          <a:blip r:embed="rId2" cstate="print"/>
          <a:srcRect/>
          <a:stretch>
            <a:fillRect/>
          </a:stretch>
        </p:blipFill>
        <p:spPr bwMode="auto">
          <a:xfrm>
            <a:off x="1414296" y="13001590"/>
            <a:ext cx="39800001" cy="15950000"/>
          </a:xfrm>
          <a:prstGeom prst="rect">
            <a:avLst/>
          </a:prstGeom>
          <a:noFill/>
        </p:spPr>
      </p:pic>
      <p:pic>
        <p:nvPicPr>
          <p:cNvPr id="1027" name="Picture 3" descr="Z:\groups\Projects\P1174\NBR_code_repository\eye_blink_analysis\FinalFigureCode\2010_group_results_ortho_tmp.png"/>
          <p:cNvPicPr>
            <a:picLocks noChangeAspect="1" noChangeArrowheads="1"/>
          </p:cNvPicPr>
          <p:nvPr/>
        </p:nvPicPr>
        <p:blipFill>
          <a:blip r:embed="rId3" cstate="print"/>
          <a:srcRect/>
          <a:stretch>
            <a:fillRect/>
          </a:stretch>
        </p:blipFill>
        <p:spPr bwMode="auto">
          <a:xfrm>
            <a:off x="32632702" y="20788332"/>
            <a:ext cx="16233334" cy="12466667"/>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6647694" y="13287342"/>
            <a:ext cx="1519968" cy="1585049"/>
          </a:xfrm>
          <a:prstGeom prst="rect">
            <a:avLst/>
          </a:prstGeom>
          <a:noFill/>
        </p:spPr>
        <p:txBody>
          <a:bodyPr wrap="none" rtlCol="0">
            <a:spAutoFit/>
          </a:bodyPr>
          <a:lstStyle/>
          <a:p>
            <a:r>
              <a:rPr lang="en-GB" dirty="0" smtClean="0"/>
              <a:t>V1</a:t>
            </a:r>
            <a:endParaRPr lang="en-GB" dirty="0"/>
          </a:p>
        </p:txBody>
      </p:sp>
      <p:pic>
        <p:nvPicPr>
          <p:cNvPr id="20" name="Picture 3"/>
          <p:cNvPicPr>
            <a:picLocks noChangeAspect="1" noChangeArrowheads="1"/>
          </p:cNvPicPr>
          <p:nvPr/>
        </p:nvPicPr>
        <p:blipFill>
          <a:blip r:embed="rId3" cstate="print"/>
          <a:srcRect t="73618"/>
          <a:stretch>
            <a:fillRect/>
          </a:stretch>
        </p:blipFill>
        <p:spPr bwMode="auto">
          <a:xfrm>
            <a:off x="27146440" y="15144730"/>
            <a:ext cx="17084809" cy="14358912"/>
          </a:xfrm>
          <a:prstGeom prst="rect">
            <a:avLst/>
          </a:prstGeom>
          <a:noFill/>
          <a:ln w="9525">
            <a:noFill/>
            <a:round/>
            <a:headEnd/>
            <a:tailEnd/>
          </a:ln>
          <a:effectLst/>
        </p:spPr>
      </p:pic>
      <p:sp>
        <p:nvSpPr>
          <p:cNvPr id="2" name="Title 1"/>
          <p:cNvSpPr>
            <a:spLocks noGrp="1"/>
          </p:cNvSpPr>
          <p:nvPr>
            <p:ph type="title"/>
          </p:nvPr>
        </p:nvSpPr>
        <p:spPr/>
        <p:txBody>
          <a:bodyPr/>
          <a:lstStyle/>
          <a:p>
            <a:r>
              <a:rPr lang="en-GB" dirty="0" smtClean="0"/>
              <a:t>Suppression in monkey early visual areas</a:t>
            </a:r>
            <a:endParaRPr lang="en-GB" dirty="0"/>
          </a:p>
        </p:txBody>
      </p:sp>
      <p:sp>
        <p:nvSpPr>
          <p:cNvPr id="3" name="Content Placeholder 2"/>
          <p:cNvSpPr>
            <a:spLocks noGrp="1"/>
          </p:cNvSpPr>
          <p:nvPr>
            <p:ph idx="1"/>
          </p:nvPr>
        </p:nvSpPr>
        <p:spPr>
          <a:xfrm>
            <a:off x="2520315" y="7072236"/>
            <a:ext cx="45365670" cy="7672371"/>
          </a:xfrm>
        </p:spPr>
        <p:txBody>
          <a:bodyPr>
            <a:normAutofit/>
          </a:bodyPr>
          <a:lstStyle/>
          <a:p>
            <a:r>
              <a:rPr lang="en-GB" sz="10000" dirty="0" smtClean="0"/>
              <a:t>Normalized differential (attended&gt;unattended) </a:t>
            </a:r>
            <a:r>
              <a:rPr lang="en-GB" sz="10000" baseline="30000" dirty="0" smtClean="0"/>
              <a:t>3</a:t>
            </a:r>
            <a:r>
              <a:rPr lang="en-GB" sz="10000" dirty="0" smtClean="0"/>
              <a:t>H-</a:t>
            </a:r>
            <a:r>
              <a:rPr lang="en-GB" sz="10000" baseline="30000" dirty="0" smtClean="0"/>
              <a:t>14</a:t>
            </a:r>
            <a:r>
              <a:rPr lang="en-GB" sz="10000" dirty="0" smtClean="0"/>
              <a:t>C-deoxyglucose uptake in V1 (layer 4Cα) and in the LGN of macaque monkeys during the presentation of a central (</a:t>
            </a:r>
            <a:r>
              <a:rPr lang="en-GB" sz="10000" dirty="0" err="1" smtClean="0"/>
              <a:t>foveal</a:t>
            </a:r>
            <a:r>
              <a:rPr lang="en-GB" sz="10000" dirty="0" smtClean="0"/>
              <a:t>) stimulus.</a:t>
            </a:r>
          </a:p>
          <a:p>
            <a:endParaRPr lang="en-GB" sz="10000" dirty="0"/>
          </a:p>
        </p:txBody>
      </p:sp>
      <p:sp>
        <p:nvSpPr>
          <p:cNvPr id="6" name="Text Box 4"/>
          <p:cNvSpPr txBox="1">
            <a:spLocks noChangeArrowheads="1"/>
          </p:cNvSpPr>
          <p:nvPr/>
        </p:nvSpPr>
        <p:spPr bwMode="auto">
          <a:xfrm>
            <a:off x="16273400" y="33361420"/>
            <a:ext cx="32861480" cy="1643074"/>
          </a:xfrm>
          <a:prstGeom prst="rect">
            <a:avLst/>
          </a:prstGeom>
          <a:noFill/>
          <a:ln w="9525">
            <a:noFill/>
            <a:round/>
            <a:headEnd/>
            <a:tailEnd/>
          </a:ln>
          <a:effectLst/>
        </p:spPr>
        <p:txBody>
          <a:bodyPr lIns="0" tIns="0" rIns="0" bIns="0"/>
          <a:lstStyle/>
          <a:p>
            <a:pPr algn="r">
              <a:tabLst>
                <a:tab pos="723900" algn="l"/>
                <a:tab pos="1447800" algn="l"/>
                <a:tab pos="2171700" algn="l"/>
                <a:tab pos="2895600" algn="l"/>
                <a:tab pos="3619500" algn="l"/>
              </a:tabLst>
            </a:pPr>
            <a:r>
              <a:rPr lang="en-GB" sz="8000" i="1" dirty="0" smtClean="0">
                <a:solidFill>
                  <a:srgbClr val="000000"/>
                </a:solidFill>
                <a:latin typeface="Arial" charset="0"/>
                <a:ea typeface="msgothic" charset="0"/>
                <a:cs typeface="msgothic" charset="0"/>
              </a:rPr>
              <a:t>Adapted from </a:t>
            </a:r>
            <a:r>
              <a:rPr lang="en-GB" sz="8000" i="1" dirty="0" err="1" smtClean="0">
                <a:solidFill>
                  <a:srgbClr val="000000"/>
                </a:solidFill>
                <a:latin typeface="Arial" charset="0"/>
                <a:ea typeface="msgothic" charset="0"/>
                <a:cs typeface="msgothic" charset="0"/>
              </a:rPr>
              <a:t>Vanduffel</a:t>
            </a:r>
            <a:r>
              <a:rPr lang="en-GB" sz="8000" i="1" dirty="0" smtClean="0">
                <a:solidFill>
                  <a:srgbClr val="000000"/>
                </a:solidFill>
                <a:latin typeface="Arial" charset="0"/>
                <a:ea typeface="msgothic" charset="0"/>
                <a:cs typeface="msgothic" charset="0"/>
              </a:rPr>
              <a:t> et </a:t>
            </a:r>
            <a:r>
              <a:rPr lang="en-GB" sz="8000" i="1" dirty="0">
                <a:solidFill>
                  <a:srgbClr val="000000"/>
                </a:solidFill>
                <a:latin typeface="Arial" charset="0"/>
                <a:ea typeface="msgothic" charset="0"/>
                <a:cs typeface="msgothic" charset="0"/>
              </a:rPr>
              <a:t>al</a:t>
            </a:r>
            <a:r>
              <a:rPr lang="en-GB" sz="8000" i="1" dirty="0" smtClean="0">
                <a:solidFill>
                  <a:srgbClr val="000000"/>
                </a:solidFill>
                <a:latin typeface="Arial" charset="0"/>
                <a:ea typeface="msgothic" charset="0"/>
                <a:cs typeface="msgothic" charset="0"/>
              </a:rPr>
              <a:t>., </a:t>
            </a:r>
            <a:r>
              <a:rPr lang="en-GB" sz="8000" i="1" dirty="0" err="1">
                <a:solidFill>
                  <a:srgbClr val="000000"/>
                </a:solidFill>
                <a:latin typeface="Arial" charset="0"/>
                <a:ea typeface="msgothic" charset="0"/>
                <a:cs typeface="msgothic" charset="0"/>
              </a:rPr>
              <a:t>Cereb</a:t>
            </a:r>
            <a:r>
              <a:rPr lang="en-GB" sz="8000" i="1" dirty="0">
                <a:solidFill>
                  <a:srgbClr val="000000"/>
                </a:solidFill>
                <a:latin typeface="Arial" charset="0"/>
                <a:ea typeface="msgothic" charset="0"/>
                <a:cs typeface="msgothic" charset="0"/>
              </a:rPr>
              <a:t>. Cortex 2000;10:109-126</a:t>
            </a:r>
          </a:p>
        </p:txBody>
      </p:sp>
      <p:grpSp>
        <p:nvGrpSpPr>
          <p:cNvPr id="4" name="Group 23"/>
          <p:cNvGrpSpPr/>
          <p:nvPr/>
        </p:nvGrpSpPr>
        <p:grpSpPr>
          <a:xfrm>
            <a:off x="26631910" y="12572962"/>
            <a:ext cx="21574276" cy="19574012"/>
            <a:chOff x="46348798" y="6786484"/>
            <a:chExt cx="21574276" cy="19574012"/>
          </a:xfrm>
        </p:grpSpPr>
        <p:sp>
          <p:nvSpPr>
            <p:cNvPr id="23" name="Rectangle 22"/>
            <p:cNvSpPr/>
            <p:nvPr/>
          </p:nvSpPr>
          <p:spPr>
            <a:xfrm>
              <a:off x="46348798" y="6786484"/>
              <a:ext cx="21574276" cy="19574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10"/>
            <p:cNvGrpSpPr/>
            <p:nvPr/>
          </p:nvGrpSpPr>
          <p:grpSpPr>
            <a:xfrm>
              <a:off x="47206054" y="10215508"/>
              <a:ext cx="19617975" cy="14787667"/>
              <a:chOff x="29417992" y="15216168"/>
              <a:chExt cx="18216691" cy="12339093"/>
            </a:xfrm>
          </p:grpSpPr>
          <p:pic>
            <p:nvPicPr>
              <p:cNvPr id="7" name="Picture 3"/>
              <p:cNvPicPr>
                <a:picLocks noChangeAspect="1" noChangeArrowheads="1"/>
              </p:cNvPicPr>
              <p:nvPr/>
            </p:nvPicPr>
            <p:blipFill>
              <a:blip r:embed="rId4" cstate="print"/>
              <a:srcRect t="49895"/>
              <a:stretch>
                <a:fillRect/>
              </a:stretch>
            </p:blipFill>
            <p:spPr bwMode="auto">
              <a:xfrm>
                <a:off x="29417992" y="15216168"/>
                <a:ext cx="8501121" cy="12339093"/>
              </a:xfrm>
              <a:prstGeom prst="rect">
                <a:avLst/>
              </a:prstGeom>
              <a:noFill/>
              <a:ln w="9525">
                <a:noFill/>
                <a:round/>
                <a:headEnd/>
                <a:tailEnd/>
              </a:ln>
              <a:effectLst/>
            </p:spPr>
          </p:pic>
          <p:pic>
            <p:nvPicPr>
              <p:cNvPr id="9" name="Picture 3"/>
              <p:cNvPicPr>
                <a:picLocks noChangeAspect="1" noChangeArrowheads="1"/>
              </p:cNvPicPr>
              <p:nvPr/>
            </p:nvPicPr>
            <p:blipFill>
              <a:blip r:embed="rId4" cstate="print"/>
              <a:srcRect t="290" b="51556"/>
              <a:stretch>
                <a:fillRect/>
              </a:stretch>
            </p:blipFill>
            <p:spPr bwMode="auto">
              <a:xfrm>
                <a:off x="39133562" y="15216168"/>
                <a:ext cx="8501121" cy="11858708"/>
              </a:xfrm>
              <a:prstGeom prst="rect">
                <a:avLst/>
              </a:prstGeom>
              <a:solidFill>
                <a:schemeClr val="bg1"/>
              </a:solidFill>
              <a:ln w="9525">
                <a:noFill/>
                <a:round/>
                <a:headEnd/>
                <a:tailEnd/>
              </a:ln>
              <a:effectLst/>
            </p:spPr>
          </p:pic>
        </p:grpSp>
        <p:sp>
          <p:nvSpPr>
            <p:cNvPr id="13" name="TextBox 12"/>
            <p:cNvSpPr txBox="1"/>
            <p:nvPr/>
          </p:nvSpPr>
          <p:spPr>
            <a:xfrm>
              <a:off x="55881718" y="7500864"/>
              <a:ext cx="2266646" cy="1585049"/>
            </a:xfrm>
            <a:prstGeom prst="rect">
              <a:avLst/>
            </a:prstGeom>
            <a:noFill/>
          </p:spPr>
          <p:txBody>
            <a:bodyPr wrap="none" rtlCol="0">
              <a:spAutoFit/>
            </a:bodyPr>
            <a:lstStyle/>
            <a:p>
              <a:r>
                <a:rPr lang="en-GB" dirty="0" smtClean="0"/>
                <a:t>LGN</a:t>
              </a:r>
              <a:endParaRPr lang="en-GB" dirty="0"/>
            </a:p>
          </p:txBody>
        </p:sp>
      </p:grpSp>
      <p:pic>
        <p:nvPicPr>
          <p:cNvPr id="1026" name="Picture 2"/>
          <p:cNvPicPr>
            <a:picLocks noChangeAspect="1" noChangeArrowheads="1"/>
          </p:cNvPicPr>
          <p:nvPr/>
        </p:nvPicPr>
        <p:blipFill>
          <a:blip r:embed="rId5" cstate="print"/>
          <a:srcRect l="17155" t="20842" r="17992" b="22053"/>
          <a:stretch>
            <a:fillRect/>
          </a:stretch>
        </p:blipFill>
        <p:spPr bwMode="auto">
          <a:xfrm>
            <a:off x="4414692" y="15001854"/>
            <a:ext cx="17359434" cy="15343500"/>
          </a:xfrm>
          <a:prstGeom prst="rect">
            <a:avLst/>
          </a:prstGeom>
          <a:noFill/>
          <a:ln>
            <a:noFill/>
          </a:ln>
        </p:spPr>
      </p:pic>
      <p:sp>
        <p:nvSpPr>
          <p:cNvPr id="25" name="Rectangle 24"/>
          <p:cNvSpPr/>
          <p:nvPr/>
        </p:nvSpPr>
        <p:spPr>
          <a:xfrm>
            <a:off x="17130656" y="22431406"/>
            <a:ext cx="785818" cy="7143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486658" y="22502844"/>
            <a:ext cx="785818" cy="7143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6386" name="Picture 2" descr="Z:\groups\Projects\P1174\NBR_code_repository\eye_blink_analysis\FinalFigureCode\PolarPlotAnalyses\lgnPolar1.jpg"/>
          <p:cNvPicPr>
            <a:picLocks noChangeAspect="1" noChangeArrowheads="1"/>
          </p:cNvPicPr>
          <p:nvPr/>
        </p:nvPicPr>
        <p:blipFill>
          <a:blip r:embed="rId2" cstate="print"/>
          <a:srcRect/>
          <a:stretch>
            <a:fillRect/>
          </a:stretch>
        </p:blipFill>
        <p:spPr bwMode="auto">
          <a:xfrm>
            <a:off x="7915154" y="11930020"/>
            <a:ext cx="10801350" cy="10801350"/>
          </a:xfrm>
          <a:prstGeom prst="rect">
            <a:avLst/>
          </a:prstGeom>
          <a:noFill/>
        </p:spPr>
      </p:pic>
      <p:pic>
        <p:nvPicPr>
          <p:cNvPr id="16387" name="Picture 3" descr="Z:\groups\Projects\P1174\NBR_code_repository\eye_blink_analysis\FinalFigureCode\PolarPlotAnalyses\lgnPolar_central.jpg"/>
          <p:cNvPicPr>
            <a:picLocks noChangeAspect="1" noChangeArrowheads="1"/>
          </p:cNvPicPr>
          <p:nvPr/>
        </p:nvPicPr>
        <p:blipFill>
          <a:blip r:embed="rId3" cstate="print"/>
          <a:srcRect/>
          <a:stretch>
            <a:fillRect/>
          </a:stretch>
        </p:blipFill>
        <p:spPr bwMode="auto">
          <a:xfrm>
            <a:off x="21416936" y="12072896"/>
            <a:ext cx="10801350" cy="1080135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8434" name="Picture 2"/>
          <p:cNvPicPr>
            <a:picLocks noChangeAspect="1" noChangeArrowheads="1"/>
          </p:cNvPicPr>
          <p:nvPr/>
        </p:nvPicPr>
        <p:blipFill>
          <a:blip r:embed="rId2" cstate="print"/>
          <a:srcRect t="9576" r="62725"/>
          <a:stretch>
            <a:fillRect/>
          </a:stretch>
        </p:blipFill>
        <p:spPr bwMode="auto">
          <a:xfrm>
            <a:off x="7200774" y="7500864"/>
            <a:ext cx="11144328" cy="12337144"/>
          </a:xfrm>
          <a:prstGeom prst="rect">
            <a:avLst/>
          </a:prstGeom>
          <a:noFill/>
          <a:ln w="9525">
            <a:noFill/>
            <a:miter lim="800000"/>
            <a:headEnd/>
            <a:tailEnd/>
          </a:ln>
          <a:effectLst/>
        </p:spPr>
      </p:pic>
      <p:sp>
        <p:nvSpPr>
          <p:cNvPr id="5" name="TextBox 4"/>
          <p:cNvSpPr txBox="1"/>
          <p:nvPr/>
        </p:nvSpPr>
        <p:spPr>
          <a:xfrm>
            <a:off x="342726" y="34346021"/>
            <a:ext cx="23503102" cy="1015663"/>
          </a:xfrm>
          <a:prstGeom prst="rect">
            <a:avLst/>
          </a:prstGeom>
          <a:noFill/>
        </p:spPr>
        <p:txBody>
          <a:bodyPr wrap="square" rtlCol="0">
            <a:spAutoFit/>
          </a:bodyPr>
          <a:lstStyle/>
          <a:p>
            <a:pPr algn="ctr"/>
            <a:r>
              <a:rPr lang="en-GB" sz="6000" i="1" dirty="0" smtClean="0">
                <a:latin typeface="Arial" pitchFamily="34" charset="0"/>
                <a:cs typeface="Arial" pitchFamily="34" charset="0"/>
              </a:rPr>
              <a:t>Adapted from Foundations of Vision, </a:t>
            </a:r>
            <a:r>
              <a:rPr lang="en-GB" sz="6000" i="1" dirty="0" err="1" smtClean="0">
                <a:latin typeface="Arial" pitchFamily="34" charset="0"/>
                <a:cs typeface="Arial" pitchFamily="34" charset="0"/>
              </a:rPr>
              <a:t>Wandell</a:t>
            </a:r>
            <a:endParaRPr lang="en-GB" sz="6000" i="1" dirty="0">
              <a:latin typeface="Arial" pitchFamily="34" charset="0"/>
              <a:cs typeface="Arial" pitchFamily="34" charset="0"/>
            </a:endParaRPr>
          </a:p>
        </p:txBody>
      </p:sp>
      <p:grpSp>
        <p:nvGrpSpPr>
          <p:cNvPr id="3" name="Group 9"/>
          <p:cNvGrpSpPr/>
          <p:nvPr/>
        </p:nvGrpSpPr>
        <p:grpSpPr>
          <a:xfrm>
            <a:off x="30775314" y="8929936"/>
            <a:ext cx="17287996" cy="27074564"/>
            <a:chOff x="34490090" y="14858978"/>
            <a:chExt cx="13430344" cy="20023896"/>
          </a:xfrm>
        </p:grpSpPr>
        <p:pic>
          <p:nvPicPr>
            <p:cNvPr id="18435" name="Picture 3"/>
            <p:cNvPicPr>
              <a:picLocks noChangeAspect="1" noChangeArrowheads="1"/>
            </p:cNvPicPr>
            <p:nvPr/>
          </p:nvPicPr>
          <p:blipFill>
            <a:blip r:embed="rId3" cstate="print"/>
            <a:srcRect r="6008"/>
            <a:stretch>
              <a:fillRect/>
            </a:stretch>
          </p:blipFill>
          <p:spPr bwMode="auto">
            <a:xfrm rot="16200000">
              <a:off x="31657887" y="17691181"/>
              <a:ext cx="17880304" cy="12215898"/>
            </a:xfrm>
            <a:prstGeom prst="rect">
              <a:avLst/>
            </a:prstGeom>
            <a:noFill/>
            <a:ln w="9525">
              <a:noFill/>
              <a:miter lim="800000"/>
              <a:headEnd/>
              <a:tailEnd/>
            </a:ln>
            <a:effectLst/>
          </p:spPr>
        </p:pic>
        <p:sp>
          <p:nvSpPr>
            <p:cNvPr id="9" name="TextBox 8"/>
            <p:cNvSpPr txBox="1"/>
            <p:nvPr/>
          </p:nvSpPr>
          <p:spPr>
            <a:xfrm>
              <a:off x="35061594" y="34131707"/>
              <a:ext cx="12858840" cy="751167"/>
            </a:xfrm>
            <a:prstGeom prst="rect">
              <a:avLst/>
            </a:prstGeom>
            <a:noFill/>
          </p:spPr>
          <p:txBody>
            <a:bodyPr wrap="square" rtlCol="0">
              <a:spAutoFit/>
            </a:bodyPr>
            <a:lstStyle/>
            <a:p>
              <a:pPr algn="ctr"/>
              <a:r>
                <a:rPr lang="en-GB" sz="6000" i="1" dirty="0" smtClean="0">
                  <a:latin typeface="Arial" pitchFamily="34" charset="0"/>
                  <a:cs typeface="Arial" pitchFamily="34" charset="0"/>
                </a:rPr>
                <a:t>Livingstone Hubel, J </a:t>
              </a:r>
              <a:r>
                <a:rPr lang="en-GB" sz="6000" i="1" dirty="0" err="1" smtClean="0">
                  <a:latin typeface="Arial" pitchFamily="34" charset="0"/>
                  <a:cs typeface="Arial" pitchFamily="34" charset="0"/>
                </a:rPr>
                <a:t>Neurosci</a:t>
              </a:r>
              <a:r>
                <a:rPr lang="en-GB" sz="6000" i="1" dirty="0" smtClean="0">
                  <a:latin typeface="Arial" pitchFamily="34" charset="0"/>
                  <a:cs typeface="Arial" pitchFamily="34" charset="0"/>
                </a:rPr>
                <a:t> 1988</a:t>
              </a:r>
              <a:endParaRPr lang="en-GB" sz="6000" i="1" dirty="0">
                <a:latin typeface="Arial" pitchFamily="34" charset="0"/>
                <a:cs typeface="Arial" pitchFamily="34" charset="0"/>
              </a:endParaRPr>
            </a:p>
          </p:txBody>
        </p:sp>
      </p:grpSp>
      <p:grpSp>
        <p:nvGrpSpPr>
          <p:cNvPr id="4" name="Group 33"/>
          <p:cNvGrpSpPr/>
          <p:nvPr/>
        </p:nvGrpSpPr>
        <p:grpSpPr>
          <a:xfrm>
            <a:off x="4128940" y="20701363"/>
            <a:ext cx="16409846" cy="12169515"/>
            <a:chOff x="1935256" y="22279006"/>
            <a:chExt cx="18552986" cy="12169515"/>
          </a:xfrm>
        </p:grpSpPr>
        <p:sp>
          <p:nvSpPr>
            <p:cNvPr id="12" name="Freeform 11"/>
            <p:cNvSpPr/>
            <p:nvPr/>
          </p:nvSpPr>
          <p:spPr>
            <a:xfrm>
              <a:off x="12653928" y="22675274"/>
              <a:ext cx="7620000" cy="8006903"/>
            </a:xfrm>
            <a:custGeom>
              <a:avLst/>
              <a:gdLst>
                <a:gd name="connsiteX0" fmla="*/ 702733 w 18652066"/>
                <a:gd name="connsiteY0" fmla="*/ 7679267 h 11032067"/>
                <a:gd name="connsiteX1" fmla="*/ 2328333 w 18652066"/>
                <a:gd name="connsiteY1" fmla="*/ 59267 h 11032067"/>
                <a:gd name="connsiteX2" fmla="*/ 8373533 w 18652066"/>
                <a:gd name="connsiteY2" fmla="*/ 8034867 h 11032067"/>
                <a:gd name="connsiteX3" fmla="*/ 12945533 w 18652066"/>
                <a:gd name="connsiteY3" fmla="*/ 7374467 h 11032067"/>
                <a:gd name="connsiteX4" fmla="*/ 16603133 w 18652066"/>
                <a:gd name="connsiteY4" fmla="*/ 7882467 h 11032067"/>
                <a:gd name="connsiteX5" fmla="*/ 651933 w 18652066"/>
                <a:gd name="connsiteY5" fmla="*/ 7882467 h 11032067"/>
                <a:gd name="connsiteX6" fmla="*/ 12691533 w 18652066"/>
                <a:gd name="connsiteY6" fmla="*/ 11032067 h 11032067"/>
                <a:gd name="connsiteX0" fmla="*/ 702733 w 17890066"/>
                <a:gd name="connsiteY0" fmla="*/ 7679267 h 11032067"/>
                <a:gd name="connsiteX1" fmla="*/ 2328333 w 17890066"/>
                <a:gd name="connsiteY1" fmla="*/ 59267 h 11032067"/>
                <a:gd name="connsiteX2" fmla="*/ 8373533 w 17890066"/>
                <a:gd name="connsiteY2" fmla="*/ 8034867 h 11032067"/>
                <a:gd name="connsiteX3" fmla="*/ 16603133 w 17890066"/>
                <a:gd name="connsiteY3" fmla="*/ 7882467 h 11032067"/>
                <a:gd name="connsiteX4" fmla="*/ 651933 w 17890066"/>
                <a:gd name="connsiteY4" fmla="*/ 7882467 h 11032067"/>
                <a:gd name="connsiteX5" fmla="*/ 12691533 w 17890066"/>
                <a:gd name="connsiteY5" fmla="*/ 11032067 h 11032067"/>
                <a:gd name="connsiteX0" fmla="*/ 50800 w 17238133"/>
                <a:gd name="connsiteY0" fmla="*/ 7679267 h 9338734"/>
                <a:gd name="connsiteX1" fmla="*/ 1676400 w 17238133"/>
                <a:gd name="connsiteY1" fmla="*/ 59267 h 9338734"/>
                <a:gd name="connsiteX2" fmla="*/ 7721600 w 17238133"/>
                <a:gd name="connsiteY2" fmla="*/ 8034867 h 9338734"/>
                <a:gd name="connsiteX3" fmla="*/ 15951200 w 17238133"/>
                <a:gd name="connsiteY3" fmla="*/ 7882467 h 9338734"/>
                <a:gd name="connsiteX4" fmla="*/ 0 w 17238133"/>
                <a:gd name="connsiteY4" fmla="*/ 7882467 h 9338734"/>
                <a:gd name="connsiteX0" fmla="*/ 0 w 17187333"/>
                <a:gd name="connsiteY0" fmla="*/ 7679267 h 9338734"/>
                <a:gd name="connsiteX1" fmla="*/ 1625600 w 17187333"/>
                <a:gd name="connsiteY1" fmla="*/ 59267 h 9338734"/>
                <a:gd name="connsiteX2" fmla="*/ 7670800 w 17187333"/>
                <a:gd name="connsiteY2" fmla="*/ 8034867 h 9338734"/>
                <a:gd name="connsiteX3" fmla="*/ 15900400 w 17187333"/>
                <a:gd name="connsiteY3" fmla="*/ 7882467 h 9338734"/>
                <a:gd name="connsiteX0" fmla="*/ 0 w 7670800"/>
                <a:gd name="connsiteY0" fmla="*/ 7679267 h 8034867"/>
                <a:gd name="connsiteX1" fmla="*/ 1625600 w 7670800"/>
                <a:gd name="connsiteY1" fmla="*/ 59267 h 8034867"/>
                <a:gd name="connsiteX2" fmla="*/ 7670800 w 7670800"/>
                <a:gd name="connsiteY2" fmla="*/ 8034867 h 8034867"/>
                <a:gd name="connsiteX0" fmla="*/ 0 w 7620000"/>
                <a:gd name="connsiteY0" fmla="*/ 8006903 h 8006903"/>
                <a:gd name="connsiteX1" fmla="*/ 1625600 w 7620000"/>
                <a:gd name="connsiteY1" fmla="*/ 386903 h 8006903"/>
                <a:gd name="connsiteX2" fmla="*/ 7620000 w 7620000"/>
                <a:gd name="connsiteY2" fmla="*/ 5685486 h 8006903"/>
              </a:gdLst>
              <a:ahLst/>
              <a:cxnLst>
                <a:cxn ang="0">
                  <a:pos x="connsiteX0" y="connsiteY0"/>
                </a:cxn>
                <a:cxn ang="0">
                  <a:pos x="connsiteX1" y="connsiteY1"/>
                </a:cxn>
                <a:cxn ang="0">
                  <a:pos x="connsiteX2" y="connsiteY2"/>
                </a:cxn>
              </a:cxnLst>
              <a:rect l="l" t="t" r="r" b="b"/>
              <a:pathLst>
                <a:path w="7620000" h="8006903">
                  <a:moveTo>
                    <a:pt x="0" y="8006903"/>
                  </a:moveTo>
                  <a:cubicBezTo>
                    <a:pt x="173566" y="4167269"/>
                    <a:pt x="355600" y="773806"/>
                    <a:pt x="1625600" y="386903"/>
                  </a:cubicBezTo>
                  <a:cubicBezTo>
                    <a:pt x="2895600" y="0"/>
                    <a:pt x="5240867" y="4381619"/>
                    <a:pt x="7620000" y="5685486"/>
                  </a:cubicBezTo>
                </a:path>
              </a:pathLst>
            </a:custGeom>
            <a:ln w="857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800"/>
            </a:p>
          </p:txBody>
        </p:sp>
        <p:sp>
          <p:nvSpPr>
            <p:cNvPr id="13" name="Freeform 12"/>
            <p:cNvSpPr/>
            <p:nvPr/>
          </p:nvSpPr>
          <p:spPr>
            <a:xfrm flipH="1">
              <a:off x="5165971" y="22734806"/>
              <a:ext cx="6956420" cy="7947371"/>
            </a:xfrm>
            <a:custGeom>
              <a:avLst/>
              <a:gdLst>
                <a:gd name="connsiteX0" fmla="*/ 702733 w 18652066"/>
                <a:gd name="connsiteY0" fmla="*/ 7679267 h 11032067"/>
                <a:gd name="connsiteX1" fmla="*/ 2328333 w 18652066"/>
                <a:gd name="connsiteY1" fmla="*/ 59267 h 11032067"/>
                <a:gd name="connsiteX2" fmla="*/ 8373533 w 18652066"/>
                <a:gd name="connsiteY2" fmla="*/ 8034867 h 11032067"/>
                <a:gd name="connsiteX3" fmla="*/ 12945533 w 18652066"/>
                <a:gd name="connsiteY3" fmla="*/ 7374467 h 11032067"/>
                <a:gd name="connsiteX4" fmla="*/ 16603133 w 18652066"/>
                <a:gd name="connsiteY4" fmla="*/ 7882467 h 11032067"/>
                <a:gd name="connsiteX5" fmla="*/ 651933 w 18652066"/>
                <a:gd name="connsiteY5" fmla="*/ 7882467 h 11032067"/>
                <a:gd name="connsiteX6" fmla="*/ 12691533 w 18652066"/>
                <a:gd name="connsiteY6" fmla="*/ 11032067 h 11032067"/>
                <a:gd name="connsiteX0" fmla="*/ 702733 w 17890066"/>
                <a:gd name="connsiteY0" fmla="*/ 7679267 h 11032067"/>
                <a:gd name="connsiteX1" fmla="*/ 2328333 w 17890066"/>
                <a:gd name="connsiteY1" fmla="*/ 59267 h 11032067"/>
                <a:gd name="connsiteX2" fmla="*/ 8373533 w 17890066"/>
                <a:gd name="connsiteY2" fmla="*/ 8034867 h 11032067"/>
                <a:gd name="connsiteX3" fmla="*/ 16603133 w 17890066"/>
                <a:gd name="connsiteY3" fmla="*/ 7882467 h 11032067"/>
                <a:gd name="connsiteX4" fmla="*/ 651933 w 17890066"/>
                <a:gd name="connsiteY4" fmla="*/ 7882467 h 11032067"/>
                <a:gd name="connsiteX5" fmla="*/ 12691533 w 17890066"/>
                <a:gd name="connsiteY5" fmla="*/ 11032067 h 11032067"/>
                <a:gd name="connsiteX0" fmla="*/ 50800 w 17238133"/>
                <a:gd name="connsiteY0" fmla="*/ 7679267 h 9338734"/>
                <a:gd name="connsiteX1" fmla="*/ 1676400 w 17238133"/>
                <a:gd name="connsiteY1" fmla="*/ 59267 h 9338734"/>
                <a:gd name="connsiteX2" fmla="*/ 7721600 w 17238133"/>
                <a:gd name="connsiteY2" fmla="*/ 8034867 h 9338734"/>
                <a:gd name="connsiteX3" fmla="*/ 15951200 w 17238133"/>
                <a:gd name="connsiteY3" fmla="*/ 7882467 h 9338734"/>
                <a:gd name="connsiteX4" fmla="*/ 0 w 17238133"/>
                <a:gd name="connsiteY4" fmla="*/ 7882467 h 9338734"/>
                <a:gd name="connsiteX0" fmla="*/ 0 w 17187333"/>
                <a:gd name="connsiteY0" fmla="*/ 7679267 h 9338734"/>
                <a:gd name="connsiteX1" fmla="*/ 1625600 w 17187333"/>
                <a:gd name="connsiteY1" fmla="*/ 59267 h 9338734"/>
                <a:gd name="connsiteX2" fmla="*/ 7670800 w 17187333"/>
                <a:gd name="connsiteY2" fmla="*/ 8034867 h 9338734"/>
                <a:gd name="connsiteX3" fmla="*/ 15900400 w 17187333"/>
                <a:gd name="connsiteY3" fmla="*/ 7882467 h 9338734"/>
                <a:gd name="connsiteX0" fmla="*/ 0 w 7670800"/>
                <a:gd name="connsiteY0" fmla="*/ 7679267 h 8034867"/>
                <a:gd name="connsiteX1" fmla="*/ 1625600 w 7670800"/>
                <a:gd name="connsiteY1" fmla="*/ 59267 h 8034867"/>
                <a:gd name="connsiteX2" fmla="*/ 7670800 w 7670800"/>
                <a:gd name="connsiteY2" fmla="*/ 8034867 h 8034867"/>
                <a:gd name="connsiteX0" fmla="*/ 0 w 6956420"/>
                <a:gd name="connsiteY0" fmla="*/ 7947371 h 7947371"/>
                <a:gd name="connsiteX1" fmla="*/ 1625600 w 6956420"/>
                <a:gd name="connsiteY1" fmla="*/ 327371 h 7947371"/>
                <a:gd name="connsiteX2" fmla="*/ 6956420 w 6956420"/>
                <a:gd name="connsiteY2" fmla="*/ 5983144 h 7947371"/>
              </a:gdLst>
              <a:ahLst/>
              <a:cxnLst>
                <a:cxn ang="0">
                  <a:pos x="connsiteX0" y="connsiteY0"/>
                </a:cxn>
                <a:cxn ang="0">
                  <a:pos x="connsiteX1" y="connsiteY1"/>
                </a:cxn>
                <a:cxn ang="0">
                  <a:pos x="connsiteX2" y="connsiteY2"/>
                </a:cxn>
              </a:cxnLst>
              <a:rect l="l" t="t" r="r" b="b"/>
              <a:pathLst>
                <a:path w="6956420" h="7947371">
                  <a:moveTo>
                    <a:pt x="0" y="7947371"/>
                  </a:moveTo>
                  <a:cubicBezTo>
                    <a:pt x="173566" y="4107737"/>
                    <a:pt x="466197" y="654742"/>
                    <a:pt x="1625600" y="327371"/>
                  </a:cubicBezTo>
                  <a:cubicBezTo>
                    <a:pt x="2785003" y="0"/>
                    <a:pt x="4577287" y="4679277"/>
                    <a:pt x="6956420" y="5983144"/>
                  </a:cubicBezTo>
                </a:path>
              </a:pathLst>
            </a:custGeom>
            <a:ln w="857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800"/>
            </a:p>
          </p:txBody>
        </p:sp>
        <p:sp>
          <p:nvSpPr>
            <p:cNvPr id="14" name="Freeform 13"/>
            <p:cNvSpPr/>
            <p:nvPr/>
          </p:nvSpPr>
          <p:spPr>
            <a:xfrm>
              <a:off x="4557568" y="23431538"/>
              <a:ext cx="15716360" cy="7729534"/>
            </a:xfrm>
            <a:custGeom>
              <a:avLst/>
              <a:gdLst>
                <a:gd name="connsiteX0" fmla="*/ 50800 w 13055600"/>
                <a:gd name="connsiteY0" fmla="*/ 8229600 h 10210800"/>
                <a:gd name="connsiteX1" fmla="*/ 0 w 13055600"/>
                <a:gd name="connsiteY1" fmla="*/ 8229600 h 10210800"/>
                <a:gd name="connsiteX2" fmla="*/ 5080000 w 13055600"/>
                <a:gd name="connsiteY2" fmla="*/ 8229600 h 10210800"/>
                <a:gd name="connsiteX3" fmla="*/ 6451600 w 13055600"/>
                <a:gd name="connsiteY3" fmla="*/ 101600 h 10210800"/>
                <a:gd name="connsiteX4" fmla="*/ 6553200 w 13055600"/>
                <a:gd name="connsiteY4" fmla="*/ 8839200 h 10210800"/>
                <a:gd name="connsiteX5" fmla="*/ 12090400 w 13055600"/>
                <a:gd name="connsiteY5" fmla="*/ 8331200 h 10210800"/>
                <a:gd name="connsiteX6" fmla="*/ 12344400 w 13055600"/>
                <a:gd name="connsiteY6" fmla="*/ 8229600 h 10210800"/>
                <a:gd name="connsiteX7" fmla="*/ 12395200 w 13055600"/>
                <a:gd name="connsiteY7" fmla="*/ 8229600 h 10210800"/>
                <a:gd name="connsiteX0" fmla="*/ 50800 w 13055600"/>
                <a:gd name="connsiteY0" fmla="*/ 8229600 h 10210800"/>
                <a:gd name="connsiteX1" fmla="*/ 0 w 13055600"/>
                <a:gd name="connsiteY1" fmla="*/ 8229600 h 10210800"/>
                <a:gd name="connsiteX2" fmla="*/ 5080000 w 13055600"/>
                <a:gd name="connsiteY2" fmla="*/ 8229600 h 10210800"/>
                <a:gd name="connsiteX3" fmla="*/ 6451600 w 13055600"/>
                <a:gd name="connsiteY3" fmla="*/ 101600 h 10210800"/>
                <a:gd name="connsiteX4" fmla="*/ 6553200 w 13055600"/>
                <a:gd name="connsiteY4" fmla="*/ 8839200 h 10210800"/>
                <a:gd name="connsiteX5" fmla="*/ 12090400 w 13055600"/>
                <a:gd name="connsiteY5" fmla="*/ 8331200 h 10210800"/>
                <a:gd name="connsiteX6" fmla="*/ 12344400 w 13055600"/>
                <a:gd name="connsiteY6" fmla="*/ 8229600 h 10210800"/>
                <a:gd name="connsiteX7" fmla="*/ 12395200 w 13055600"/>
                <a:gd name="connsiteY7" fmla="*/ 8229600 h 10210800"/>
                <a:gd name="connsiteX0" fmla="*/ 50800 w 13055600"/>
                <a:gd name="connsiteY0" fmla="*/ 8229600 h 8839200"/>
                <a:gd name="connsiteX1" fmla="*/ 0 w 13055600"/>
                <a:gd name="connsiteY1" fmla="*/ 8229600 h 8839200"/>
                <a:gd name="connsiteX2" fmla="*/ 5080000 w 13055600"/>
                <a:gd name="connsiteY2" fmla="*/ 8229600 h 8839200"/>
                <a:gd name="connsiteX3" fmla="*/ 6451600 w 13055600"/>
                <a:gd name="connsiteY3" fmla="*/ 101600 h 8839200"/>
                <a:gd name="connsiteX4" fmla="*/ 6553200 w 13055600"/>
                <a:gd name="connsiteY4" fmla="*/ 8839200 h 8839200"/>
                <a:gd name="connsiteX5" fmla="*/ 12090400 w 13055600"/>
                <a:gd name="connsiteY5" fmla="*/ 8331200 h 8839200"/>
                <a:gd name="connsiteX6" fmla="*/ 12344400 w 13055600"/>
                <a:gd name="connsiteY6" fmla="*/ 8229600 h 8839200"/>
                <a:gd name="connsiteX7" fmla="*/ 12395200 w 13055600"/>
                <a:gd name="connsiteY7" fmla="*/ 8229600 h 8839200"/>
                <a:gd name="connsiteX0" fmla="*/ 50800 w 13055600"/>
                <a:gd name="connsiteY0" fmla="*/ 8229600 h 8839200"/>
                <a:gd name="connsiteX1" fmla="*/ 0 w 13055600"/>
                <a:gd name="connsiteY1" fmla="*/ 8229600 h 8839200"/>
                <a:gd name="connsiteX2" fmla="*/ 5080000 w 13055600"/>
                <a:gd name="connsiteY2" fmla="*/ 8229600 h 8839200"/>
                <a:gd name="connsiteX3" fmla="*/ 6451600 w 13055600"/>
                <a:gd name="connsiteY3" fmla="*/ 101600 h 8839200"/>
                <a:gd name="connsiteX4" fmla="*/ 6553200 w 13055600"/>
                <a:gd name="connsiteY4" fmla="*/ 8839200 h 8839200"/>
                <a:gd name="connsiteX5" fmla="*/ 12090400 w 13055600"/>
                <a:gd name="connsiteY5" fmla="*/ 8331200 h 8839200"/>
                <a:gd name="connsiteX6" fmla="*/ 12344400 w 13055600"/>
                <a:gd name="connsiteY6" fmla="*/ 8229600 h 8839200"/>
                <a:gd name="connsiteX0" fmla="*/ 50800 w 13016698"/>
                <a:gd name="connsiteY0" fmla="*/ 8197066 h 8611464"/>
                <a:gd name="connsiteX1" fmla="*/ 0 w 13016698"/>
                <a:gd name="connsiteY1" fmla="*/ 8197066 h 8611464"/>
                <a:gd name="connsiteX2" fmla="*/ 5080000 w 13016698"/>
                <a:gd name="connsiteY2" fmla="*/ 8197066 h 8611464"/>
                <a:gd name="connsiteX3" fmla="*/ 6451600 w 13016698"/>
                <a:gd name="connsiteY3" fmla="*/ 69066 h 8611464"/>
                <a:gd name="connsiteX4" fmla="*/ 6786610 w 13016698"/>
                <a:gd name="connsiteY4" fmla="*/ 8611464 h 8611464"/>
                <a:gd name="connsiteX5" fmla="*/ 12090400 w 13016698"/>
                <a:gd name="connsiteY5" fmla="*/ 8298666 h 8611464"/>
                <a:gd name="connsiteX6" fmla="*/ 12344400 w 13016698"/>
                <a:gd name="connsiteY6" fmla="*/ 8197066 h 8611464"/>
                <a:gd name="connsiteX0" fmla="*/ 50800 w 13016698"/>
                <a:gd name="connsiteY0" fmla="*/ 8197066 h 8611464"/>
                <a:gd name="connsiteX1" fmla="*/ 0 w 13016698"/>
                <a:gd name="connsiteY1" fmla="*/ 8197066 h 8611464"/>
                <a:gd name="connsiteX2" fmla="*/ 5080000 w 13016698"/>
                <a:gd name="connsiteY2" fmla="*/ 8197066 h 8611464"/>
                <a:gd name="connsiteX3" fmla="*/ 6451600 w 13016698"/>
                <a:gd name="connsiteY3" fmla="*/ 69066 h 8611464"/>
                <a:gd name="connsiteX4" fmla="*/ 6786610 w 13016698"/>
                <a:gd name="connsiteY4" fmla="*/ 8611464 h 8611464"/>
                <a:gd name="connsiteX5" fmla="*/ 12090400 w 13016698"/>
                <a:gd name="connsiteY5" fmla="*/ 8298666 h 8611464"/>
                <a:gd name="connsiteX6" fmla="*/ 12344400 w 13016698"/>
                <a:gd name="connsiteY6" fmla="*/ 8197066 h 8611464"/>
                <a:gd name="connsiteX0" fmla="*/ 50800 w 13019094"/>
                <a:gd name="connsiteY0" fmla="*/ 8197066 h 8611464"/>
                <a:gd name="connsiteX1" fmla="*/ 0 w 13019094"/>
                <a:gd name="connsiteY1" fmla="*/ 8197066 h 8611464"/>
                <a:gd name="connsiteX2" fmla="*/ 5080000 w 13019094"/>
                <a:gd name="connsiteY2" fmla="*/ 8197066 h 8611464"/>
                <a:gd name="connsiteX3" fmla="*/ 6451600 w 13019094"/>
                <a:gd name="connsiteY3" fmla="*/ 69066 h 8611464"/>
                <a:gd name="connsiteX4" fmla="*/ 6786610 w 13019094"/>
                <a:gd name="connsiteY4" fmla="*/ 8611464 h 8611464"/>
                <a:gd name="connsiteX5" fmla="*/ 12090400 w 13019094"/>
                <a:gd name="connsiteY5" fmla="*/ 8298666 h 8611464"/>
                <a:gd name="connsiteX6" fmla="*/ 12358774 w 13019094"/>
                <a:gd name="connsiteY6" fmla="*/ 8468588 h 8611464"/>
                <a:gd name="connsiteX0" fmla="*/ 50800 w 12090400"/>
                <a:gd name="connsiteY0" fmla="*/ 8197066 h 8611464"/>
                <a:gd name="connsiteX1" fmla="*/ 0 w 12090400"/>
                <a:gd name="connsiteY1" fmla="*/ 8197066 h 8611464"/>
                <a:gd name="connsiteX2" fmla="*/ 5080000 w 12090400"/>
                <a:gd name="connsiteY2" fmla="*/ 8197066 h 8611464"/>
                <a:gd name="connsiteX3" fmla="*/ 6451600 w 12090400"/>
                <a:gd name="connsiteY3" fmla="*/ 69066 h 8611464"/>
                <a:gd name="connsiteX4" fmla="*/ 6786610 w 12090400"/>
                <a:gd name="connsiteY4" fmla="*/ 8611464 h 8611464"/>
                <a:gd name="connsiteX5" fmla="*/ 12090400 w 12090400"/>
                <a:gd name="connsiteY5" fmla="*/ 8298666 h 8611464"/>
                <a:gd name="connsiteX0" fmla="*/ 50800 w 13644658"/>
                <a:gd name="connsiteY0" fmla="*/ 8197066 h 8611464"/>
                <a:gd name="connsiteX1" fmla="*/ 0 w 13644658"/>
                <a:gd name="connsiteY1" fmla="*/ 8197066 h 8611464"/>
                <a:gd name="connsiteX2" fmla="*/ 5080000 w 13644658"/>
                <a:gd name="connsiteY2" fmla="*/ 8197066 h 8611464"/>
                <a:gd name="connsiteX3" fmla="*/ 6451600 w 13644658"/>
                <a:gd name="connsiteY3" fmla="*/ 69066 h 8611464"/>
                <a:gd name="connsiteX4" fmla="*/ 6786610 w 13644658"/>
                <a:gd name="connsiteY4" fmla="*/ 8611464 h 8611464"/>
                <a:gd name="connsiteX5" fmla="*/ 13644658 w 13644658"/>
                <a:gd name="connsiteY5" fmla="*/ 8468588 h 8611464"/>
                <a:gd name="connsiteX0" fmla="*/ 50800 w 13644658"/>
                <a:gd name="connsiteY0" fmla="*/ 8149441 h 8420963"/>
                <a:gd name="connsiteX1" fmla="*/ 0 w 13644658"/>
                <a:gd name="connsiteY1" fmla="*/ 8149441 h 8420963"/>
                <a:gd name="connsiteX2" fmla="*/ 5080000 w 13644658"/>
                <a:gd name="connsiteY2" fmla="*/ 8149441 h 8420963"/>
                <a:gd name="connsiteX3" fmla="*/ 6451600 w 13644658"/>
                <a:gd name="connsiteY3" fmla="*/ 21441 h 8420963"/>
                <a:gd name="connsiteX4" fmla="*/ 6786610 w 13644658"/>
                <a:gd name="connsiteY4" fmla="*/ 8278087 h 8420963"/>
                <a:gd name="connsiteX5" fmla="*/ 13644658 w 13644658"/>
                <a:gd name="connsiteY5" fmla="*/ 8420963 h 8420963"/>
                <a:gd name="connsiteX0" fmla="*/ 50800 w 13644658"/>
                <a:gd name="connsiteY0" fmla="*/ 8149441 h 8420963"/>
                <a:gd name="connsiteX1" fmla="*/ 0 w 13644658"/>
                <a:gd name="connsiteY1" fmla="*/ 8149441 h 8420963"/>
                <a:gd name="connsiteX2" fmla="*/ 5080000 w 13644658"/>
                <a:gd name="connsiteY2" fmla="*/ 8149441 h 8420963"/>
                <a:gd name="connsiteX3" fmla="*/ 6451600 w 13644658"/>
                <a:gd name="connsiteY3" fmla="*/ 21441 h 8420963"/>
                <a:gd name="connsiteX4" fmla="*/ 6786610 w 13644658"/>
                <a:gd name="connsiteY4" fmla="*/ 8278087 h 8420963"/>
                <a:gd name="connsiteX5" fmla="*/ 13644658 w 13644658"/>
                <a:gd name="connsiteY5" fmla="*/ 8420963 h 8420963"/>
                <a:gd name="connsiteX0" fmla="*/ 50800 w 13644658"/>
                <a:gd name="connsiteY0" fmla="*/ 8251041 h 8522563"/>
                <a:gd name="connsiteX1" fmla="*/ 0 w 13644658"/>
                <a:gd name="connsiteY1" fmla="*/ 8251041 h 8522563"/>
                <a:gd name="connsiteX2" fmla="*/ 5080000 w 13644658"/>
                <a:gd name="connsiteY2" fmla="*/ 8251041 h 8522563"/>
                <a:gd name="connsiteX3" fmla="*/ 6143668 w 13644658"/>
                <a:gd name="connsiteY3" fmla="*/ 21441 h 8522563"/>
                <a:gd name="connsiteX4" fmla="*/ 6786610 w 13644658"/>
                <a:gd name="connsiteY4" fmla="*/ 8379687 h 8522563"/>
                <a:gd name="connsiteX5" fmla="*/ 13644658 w 13644658"/>
                <a:gd name="connsiteY5" fmla="*/ 8522563 h 8522563"/>
                <a:gd name="connsiteX0" fmla="*/ 50800 w 13644658"/>
                <a:gd name="connsiteY0" fmla="*/ 9894115 h 10165637"/>
                <a:gd name="connsiteX1" fmla="*/ 0 w 13644658"/>
                <a:gd name="connsiteY1" fmla="*/ 9894115 h 10165637"/>
                <a:gd name="connsiteX2" fmla="*/ 5080000 w 13644658"/>
                <a:gd name="connsiteY2" fmla="*/ 9894115 h 10165637"/>
                <a:gd name="connsiteX3" fmla="*/ 6357982 w 13644658"/>
                <a:gd name="connsiteY3" fmla="*/ 21441 h 10165637"/>
                <a:gd name="connsiteX4" fmla="*/ 6786610 w 13644658"/>
                <a:gd name="connsiteY4" fmla="*/ 10022761 h 10165637"/>
                <a:gd name="connsiteX5" fmla="*/ 13644658 w 13644658"/>
                <a:gd name="connsiteY5" fmla="*/ 10165637 h 10165637"/>
                <a:gd name="connsiteX0" fmla="*/ 50800 w 13644658"/>
                <a:gd name="connsiteY0" fmla="*/ 9896487 h 10168009"/>
                <a:gd name="connsiteX1" fmla="*/ 0 w 13644658"/>
                <a:gd name="connsiteY1" fmla="*/ 9896487 h 10168009"/>
                <a:gd name="connsiteX2" fmla="*/ 5572164 w 13644658"/>
                <a:gd name="connsiteY2" fmla="*/ 9882257 h 10168009"/>
                <a:gd name="connsiteX3" fmla="*/ 6357982 w 13644658"/>
                <a:gd name="connsiteY3" fmla="*/ 23813 h 10168009"/>
                <a:gd name="connsiteX4" fmla="*/ 6786610 w 13644658"/>
                <a:gd name="connsiteY4" fmla="*/ 10025133 h 10168009"/>
                <a:gd name="connsiteX5" fmla="*/ 13644658 w 13644658"/>
                <a:gd name="connsiteY5" fmla="*/ 10168009 h 10168009"/>
                <a:gd name="connsiteX0" fmla="*/ 50800 w 13644658"/>
                <a:gd name="connsiteY0" fmla="*/ 9896487 h 10168009"/>
                <a:gd name="connsiteX1" fmla="*/ 0 w 13644658"/>
                <a:gd name="connsiteY1" fmla="*/ 9896487 h 10168009"/>
                <a:gd name="connsiteX2" fmla="*/ 5572164 w 13644658"/>
                <a:gd name="connsiteY2" fmla="*/ 9882257 h 10168009"/>
                <a:gd name="connsiteX3" fmla="*/ 6357982 w 13644658"/>
                <a:gd name="connsiteY3" fmla="*/ 23813 h 10168009"/>
                <a:gd name="connsiteX4" fmla="*/ 6786610 w 13644658"/>
                <a:gd name="connsiteY4" fmla="*/ 10025133 h 10168009"/>
                <a:gd name="connsiteX5" fmla="*/ 13644658 w 13644658"/>
                <a:gd name="connsiteY5" fmla="*/ 10168009 h 10168009"/>
                <a:gd name="connsiteX0" fmla="*/ 50800 w 13644658"/>
                <a:gd name="connsiteY0" fmla="*/ 9872674 h 10144196"/>
                <a:gd name="connsiteX1" fmla="*/ 0 w 13644658"/>
                <a:gd name="connsiteY1" fmla="*/ 9872674 h 10144196"/>
                <a:gd name="connsiteX2" fmla="*/ 5572164 w 13644658"/>
                <a:gd name="connsiteY2" fmla="*/ 9858444 h 10144196"/>
                <a:gd name="connsiteX3" fmla="*/ 6357982 w 13644658"/>
                <a:gd name="connsiteY3" fmla="*/ 0 h 10144196"/>
                <a:gd name="connsiteX4" fmla="*/ 6786610 w 13644658"/>
                <a:gd name="connsiteY4" fmla="*/ 9858444 h 10144196"/>
                <a:gd name="connsiteX5" fmla="*/ 13644658 w 13644658"/>
                <a:gd name="connsiteY5" fmla="*/ 10144196 h 10144196"/>
                <a:gd name="connsiteX0" fmla="*/ 50800 w 13644658"/>
                <a:gd name="connsiteY0" fmla="*/ 9872674 h 10144196"/>
                <a:gd name="connsiteX1" fmla="*/ 0 w 13644658"/>
                <a:gd name="connsiteY1" fmla="*/ 9872674 h 10144196"/>
                <a:gd name="connsiteX2" fmla="*/ 5572164 w 13644658"/>
                <a:gd name="connsiteY2" fmla="*/ 9858444 h 10144196"/>
                <a:gd name="connsiteX3" fmla="*/ 6357982 w 13644658"/>
                <a:gd name="connsiteY3" fmla="*/ 0 h 10144196"/>
                <a:gd name="connsiteX4" fmla="*/ 6786610 w 13644658"/>
                <a:gd name="connsiteY4" fmla="*/ 9858444 h 10144196"/>
                <a:gd name="connsiteX5" fmla="*/ 13644658 w 13644658"/>
                <a:gd name="connsiteY5" fmla="*/ 10144196 h 10144196"/>
                <a:gd name="connsiteX0" fmla="*/ 50800 w 13573220"/>
                <a:gd name="connsiteY0" fmla="*/ 9872674 h 9872674"/>
                <a:gd name="connsiteX1" fmla="*/ 0 w 13573220"/>
                <a:gd name="connsiteY1" fmla="*/ 9872674 h 9872674"/>
                <a:gd name="connsiteX2" fmla="*/ 5572164 w 13573220"/>
                <a:gd name="connsiteY2" fmla="*/ 9858444 h 9872674"/>
                <a:gd name="connsiteX3" fmla="*/ 6357982 w 13573220"/>
                <a:gd name="connsiteY3" fmla="*/ 0 h 9872674"/>
                <a:gd name="connsiteX4" fmla="*/ 6786610 w 13573220"/>
                <a:gd name="connsiteY4" fmla="*/ 9858444 h 9872674"/>
                <a:gd name="connsiteX5" fmla="*/ 13573220 w 13573220"/>
                <a:gd name="connsiteY5" fmla="*/ 9858443 h 9872674"/>
                <a:gd name="connsiteX0" fmla="*/ 50800 w 12390491"/>
                <a:gd name="connsiteY0" fmla="*/ 9872674 h 9872674"/>
                <a:gd name="connsiteX1" fmla="*/ 0 w 12390491"/>
                <a:gd name="connsiteY1" fmla="*/ 9872674 h 9872674"/>
                <a:gd name="connsiteX2" fmla="*/ 5572164 w 12390491"/>
                <a:gd name="connsiteY2" fmla="*/ 9858444 h 9872674"/>
                <a:gd name="connsiteX3" fmla="*/ 6357982 w 12390491"/>
                <a:gd name="connsiteY3" fmla="*/ 0 h 9872674"/>
                <a:gd name="connsiteX4" fmla="*/ 6786610 w 12390491"/>
                <a:gd name="connsiteY4" fmla="*/ 9858444 h 9872674"/>
                <a:gd name="connsiteX5" fmla="*/ 12390491 w 12390491"/>
                <a:gd name="connsiteY5" fmla="*/ 9854329 h 9872674"/>
                <a:gd name="connsiteX0" fmla="*/ 50800 w 12390491"/>
                <a:gd name="connsiteY0" fmla="*/ 9873360 h 9873360"/>
                <a:gd name="connsiteX1" fmla="*/ 0 w 12390491"/>
                <a:gd name="connsiteY1" fmla="*/ 9873360 h 9873360"/>
                <a:gd name="connsiteX2" fmla="*/ 5572164 w 12390491"/>
                <a:gd name="connsiteY2" fmla="*/ 9859130 h 9873360"/>
                <a:gd name="connsiteX3" fmla="*/ 6357982 w 12390491"/>
                <a:gd name="connsiteY3" fmla="*/ 686 h 9873360"/>
                <a:gd name="connsiteX4" fmla="*/ 6645809 w 12390491"/>
                <a:gd name="connsiteY4" fmla="*/ 9855015 h 9873360"/>
                <a:gd name="connsiteX5" fmla="*/ 12390491 w 12390491"/>
                <a:gd name="connsiteY5" fmla="*/ 9855015 h 9873360"/>
                <a:gd name="connsiteX0" fmla="*/ 50800 w 12390491"/>
                <a:gd name="connsiteY0" fmla="*/ 9872674 h 9872674"/>
                <a:gd name="connsiteX1" fmla="*/ 0 w 12390491"/>
                <a:gd name="connsiteY1" fmla="*/ 9872674 h 9872674"/>
                <a:gd name="connsiteX2" fmla="*/ 5857323 w 12390491"/>
                <a:gd name="connsiteY2" fmla="*/ 9854329 h 9872674"/>
                <a:gd name="connsiteX3" fmla="*/ 6357982 w 12390491"/>
                <a:gd name="connsiteY3" fmla="*/ 0 h 9872674"/>
                <a:gd name="connsiteX4" fmla="*/ 6645809 w 12390491"/>
                <a:gd name="connsiteY4" fmla="*/ 9854329 h 9872674"/>
                <a:gd name="connsiteX5" fmla="*/ 12390491 w 12390491"/>
                <a:gd name="connsiteY5" fmla="*/ 9854329 h 9872674"/>
                <a:gd name="connsiteX0" fmla="*/ 50800 w 12390491"/>
                <a:gd name="connsiteY0" fmla="*/ 9964771 h 9964771"/>
                <a:gd name="connsiteX1" fmla="*/ 0 w 12390491"/>
                <a:gd name="connsiteY1" fmla="*/ 9964771 h 9964771"/>
                <a:gd name="connsiteX2" fmla="*/ 5857323 w 12390491"/>
                <a:gd name="connsiteY2" fmla="*/ 9946426 h 9964771"/>
                <a:gd name="connsiteX3" fmla="*/ 6195246 w 12390491"/>
                <a:gd name="connsiteY3" fmla="*/ 0 h 9964771"/>
                <a:gd name="connsiteX4" fmla="*/ 6645809 w 12390491"/>
                <a:gd name="connsiteY4" fmla="*/ 9946426 h 9964771"/>
                <a:gd name="connsiteX5" fmla="*/ 12390491 w 12390491"/>
                <a:gd name="connsiteY5" fmla="*/ 9946426 h 9964771"/>
                <a:gd name="connsiteX0" fmla="*/ 50800 w 12390491"/>
                <a:gd name="connsiteY0" fmla="*/ 9964771 h 9964771"/>
                <a:gd name="connsiteX1" fmla="*/ 0 w 12390491"/>
                <a:gd name="connsiteY1" fmla="*/ 9964771 h 9964771"/>
                <a:gd name="connsiteX2" fmla="*/ 5688362 w 12390491"/>
                <a:gd name="connsiteY2" fmla="*/ 9946426 h 9964771"/>
                <a:gd name="connsiteX3" fmla="*/ 6195246 w 12390491"/>
                <a:gd name="connsiteY3" fmla="*/ 0 h 9964771"/>
                <a:gd name="connsiteX4" fmla="*/ 6645809 w 12390491"/>
                <a:gd name="connsiteY4" fmla="*/ 9946426 h 9964771"/>
                <a:gd name="connsiteX5" fmla="*/ 12390491 w 12390491"/>
                <a:gd name="connsiteY5" fmla="*/ 9946426 h 9964771"/>
                <a:gd name="connsiteX0" fmla="*/ 50800 w 12390491"/>
                <a:gd name="connsiteY0" fmla="*/ 9964771 h 9964771"/>
                <a:gd name="connsiteX1" fmla="*/ 0 w 12390491"/>
                <a:gd name="connsiteY1" fmla="*/ 9964771 h 9964771"/>
                <a:gd name="connsiteX2" fmla="*/ 5688362 w 12390491"/>
                <a:gd name="connsiteY2" fmla="*/ 9946426 h 9964771"/>
                <a:gd name="connsiteX3" fmla="*/ 6195246 w 12390491"/>
                <a:gd name="connsiteY3" fmla="*/ 0 h 9964771"/>
                <a:gd name="connsiteX4" fmla="*/ 6476848 w 12390491"/>
                <a:gd name="connsiteY4" fmla="*/ 9946426 h 9964771"/>
                <a:gd name="connsiteX5" fmla="*/ 12390491 w 12390491"/>
                <a:gd name="connsiteY5" fmla="*/ 9946426 h 9964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0491" h="9964771">
                  <a:moveTo>
                    <a:pt x="50800" y="9964771"/>
                  </a:moveTo>
                  <a:lnTo>
                    <a:pt x="0" y="9964771"/>
                  </a:lnTo>
                  <a:lnTo>
                    <a:pt x="5688362" y="9946426"/>
                  </a:lnTo>
                  <a:cubicBezTo>
                    <a:pt x="6233396" y="8494830"/>
                    <a:pt x="6063832" y="0"/>
                    <a:pt x="6195246" y="0"/>
                  </a:cubicBezTo>
                  <a:cubicBezTo>
                    <a:pt x="6326660" y="0"/>
                    <a:pt x="6248236" y="7272897"/>
                    <a:pt x="6476848" y="9946426"/>
                  </a:cubicBezTo>
                  <a:lnTo>
                    <a:pt x="12390491" y="9946426"/>
                  </a:lnTo>
                </a:path>
              </a:pathLst>
            </a:custGeom>
            <a:ln w="8572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8800"/>
            </a:p>
          </p:txBody>
        </p:sp>
        <p:sp>
          <p:nvSpPr>
            <p:cNvPr id="17" name="Rectangle 16"/>
            <p:cNvSpPr/>
            <p:nvPr/>
          </p:nvSpPr>
          <p:spPr>
            <a:xfrm>
              <a:off x="14002024" y="22574282"/>
              <a:ext cx="428628" cy="892975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800"/>
            </a:p>
          </p:txBody>
        </p:sp>
        <p:sp>
          <p:nvSpPr>
            <p:cNvPr id="18" name="TextBox 17"/>
            <p:cNvSpPr txBox="1"/>
            <p:nvPr/>
          </p:nvSpPr>
          <p:spPr>
            <a:xfrm>
              <a:off x="11987120" y="32089653"/>
              <a:ext cx="612668" cy="1015663"/>
            </a:xfrm>
            <a:prstGeom prst="rect">
              <a:avLst/>
            </a:prstGeom>
            <a:noFill/>
          </p:spPr>
          <p:txBody>
            <a:bodyPr wrap="none" rtlCol="0">
              <a:spAutoFit/>
            </a:bodyPr>
            <a:lstStyle/>
            <a:p>
              <a:r>
                <a:rPr lang="en-GB" sz="6000" dirty="0" smtClean="0">
                  <a:latin typeface="Arial" pitchFamily="34" charset="0"/>
                  <a:cs typeface="Arial" pitchFamily="34" charset="0"/>
                </a:rPr>
                <a:t>0</a:t>
              </a:r>
              <a:endParaRPr lang="en-GB" sz="6000" dirty="0">
                <a:latin typeface="Arial" pitchFamily="34" charset="0"/>
                <a:cs typeface="Arial" pitchFamily="34" charset="0"/>
              </a:endParaRPr>
            </a:p>
          </p:txBody>
        </p:sp>
        <p:sp>
          <p:nvSpPr>
            <p:cNvPr id="19" name="TextBox 18"/>
            <p:cNvSpPr txBox="1"/>
            <p:nvPr/>
          </p:nvSpPr>
          <p:spPr>
            <a:xfrm>
              <a:off x="13844508" y="32089653"/>
              <a:ext cx="1040670" cy="1015663"/>
            </a:xfrm>
            <a:prstGeom prst="rect">
              <a:avLst/>
            </a:prstGeom>
            <a:noFill/>
          </p:spPr>
          <p:txBody>
            <a:bodyPr wrap="none" rtlCol="0">
              <a:spAutoFit/>
            </a:bodyPr>
            <a:lstStyle/>
            <a:p>
              <a:r>
                <a:rPr lang="en-GB" sz="6000" dirty="0" smtClean="0">
                  <a:latin typeface="Arial" pitchFamily="34" charset="0"/>
                  <a:cs typeface="Arial" pitchFamily="34" charset="0"/>
                </a:rPr>
                <a:t>20</a:t>
              </a:r>
              <a:endParaRPr lang="en-GB" sz="6000" dirty="0">
                <a:latin typeface="Arial" pitchFamily="34" charset="0"/>
                <a:cs typeface="Arial" pitchFamily="34" charset="0"/>
              </a:endParaRPr>
            </a:p>
          </p:txBody>
        </p:sp>
        <p:sp>
          <p:nvSpPr>
            <p:cNvPr id="20" name="TextBox 19"/>
            <p:cNvSpPr txBox="1"/>
            <p:nvPr/>
          </p:nvSpPr>
          <p:spPr>
            <a:xfrm>
              <a:off x="15916210" y="32089653"/>
              <a:ext cx="1040670" cy="1015663"/>
            </a:xfrm>
            <a:prstGeom prst="rect">
              <a:avLst/>
            </a:prstGeom>
            <a:noFill/>
          </p:spPr>
          <p:txBody>
            <a:bodyPr wrap="none" rtlCol="0">
              <a:spAutoFit/>
            </a:bodyPr>
            <a:lstStyle/>
            <a:p>
              <a:r>
                <a:rPr lang="en-GB" sz="6000" dirty="0" smtClean="0">
                  <a:latin typeface="Arial" pitchFamily="34" charset="0"/>
                  <a:cs typeface="Arial" pitchFamily="34" charset="0"/>
                </a:rPr>
                <a:t>40</a:t>
              </a:r>
              <a:endParaRPr lang="en-GB" sz="6000" dirty="0">
                <a:latin typeface="Arial" pitchFamily="34" charset="0"/>
                <a:cs typeface="Arial" pitchFamily="34" charset="0"/>
              </a:endParaRPr>
            </a:p>
          </p:txBody>
        </p:sp>
        <p:sp>
          <p:nvSpPr>
            <p:cNvPr id="21" name="TextBox 20"/>
            <p:cNvSpPr txBox="1"/>
            <p:nvPr/>
          </p:nvSpPr>
          <p:spPr>
            <a:xfrm>
              <a:off x="17987912" y="32089653"/>
              <a:ext cx="1040670" cy="1015663"/>
            </a:xfrm>
            <a:prstGeom prst="rect">
              <a:avLst/>
            </a:prstGeom>
            <a:noFill/>
          </p:spPr>
          <p:txBody>
            <a:bodyPr wrap="none" rtlCol="0">
              <a:spAutoFit/>
            </a:bodyPr>
            <a:lstStyle/>
            <a:p>
              <a:r>
                <a:rPr lang="en-GB" sz="6000" dirty="0" smtClean="0">
                  <a:latin typeface="Arial" pitchFamily="34" charset="0"/>
                  <a:cs typeface="Arial" pitchFamily="34" charset="0"/>
                </a:rPr>
                <a:t>60</a:t>
              </a:r>
              <a:endParaRPr lang="en-GB" sz="6000" dirty="0">
                <a:latin typeface="Arial" pitchFamily="34" charset="0"/>
                <a:cs typeface="Arial" pitchFamily="34" charset="0"/>
              </a:endParaRPr>
            </a:p>
          </p:txBody>
        </p:sp>
        <p:sp>
          <p:nvSpPr>
            <p:cNvPr id="22" name="TextBox 21"/>
            <p:cNvSpPr txBox="1"/>
            <p:nvPr/>
          </p:nvSpPr>
          <p:spPr>
            <a:xfrm>
              <a:off x="5200510" y="32089653"/>
              <a:ext cx="1297150" cy="1015663"/>
            </a:xfrm>
            <a:prstGeom prst="rect">
              <a:avLst/>
            </a:prstGeom>
            <a:noFill/>
          </p:spPr>
          <p:txBody>
            <a:bodyPr wrap="none" rtlCol="0">
              <a:spAutoFit/>
            </a:bodyPr>
            <a:lstStyle/>
            <a:p>
              <a:r>
                <a:rPr lang="en-GB" sz="6000" dirty="0" smtClean="0">
                  <a:latin typeface="Arial" pitchFamily="34" charset="0"/>
                  <a:cs typeface="Arial" pitchFamily="34" charset="0"/>
                </a:rPr>
                <a:t>-60</a:t>
              </a:r>
              <a:endParaRPr lang="en-GB" sz="6000" dirty="0">
                <a:latin typeface="Arial" pitchFamily="34" charset="0"/>
                <a:cs typeface="Arial" pitchFamily="34" charset="0"/>
              </a:endParaRPr>
            </a:p>
          </p:txBody>
        </p:sp>
        <p:sp>
          <p:nvSpPr>
            <p:cNvPr id="23" name="TextBox 22"/>
            <p:cNvSpPr txBox="1"/>
            <p:nvPr/>
          </p:nvSpPr>
          <p:spPr>
            <a:xfrm>
              <a:off x="7272212" y="32089653"/>
              <a:ext cx="1297150" cy="1015663"/>
            </a:xfrm>
            <a:prstGeom prst="rect">
              <a:avLst/>
            </a:prstGeom>
            <a:noFill/>
          </p:spPr>
          <p:txBody>
            <a:bodyPr wrap="none" rtlCol="0">
              <a:spAutoFit/>
            </a:bodyPr>
            <a:lstStyle/>
            <a:p>
              <a:r>
                <a:rPr lang="en-GB" sz="6000" dirty="0" smtClean="0">
                  <a:latin typeface="Arial" pitchFamily="34" charset="0"/>
                  <a:cs typeface="Arial" pitchFamily="34" charset="0"/>
                </a:rPr>
                <a:t>-40</a:t>
              </a:r>
              <a:endParaRPr lang="en-GB" sz="6000" dirty="0">
                <a:latin typeface="Arial" pitchFamily="34" charset="0"/>
                <a:cs typeface="Arial" pitchFamily="34" charset="0"/>
              </a:endParaRPr>
            </a:p>
          </p:txBody>
        </p:sp>
        <p:sp>
          <p:nvSpPr>
            <p:cNvPr id="24" name="TextBox 23"/>
            <p:cNvSpPr txBox="1"/>
            <p:nvPr/>
          </p:nvSpPr>
          <p:spPr>
            <a:xfrm>
              <a:off x="9343914" y="32089653"/>
              <a:ext cx="1297150" cy="1015663"/>
            </a:xfrm>
            <a:prstGeom prst="rect">
              <a:avLst/>
            </a:prstGeom>
            <a:noFill/>
          </p:spPr>
          <p:txBody>
            <a:bodyPr wrap="none" rtlCol="0">
              <a:spAutoFit/>
            </a:bodyPr>
            <a:lstStyle/>
            <a:p>
              <a:r>
                <a:rPr lang="en-GB" sz="6000" dirty="0" smtClean="0">
                  <a:latin typeface="Arial" pitchFamily="34" charset="0"/>
                  <a:cs typeface="Arial" pitchFamily="34" charset="0"/>
                </a:rPr>
                <a:t>-20</a:t>
              </a:r>
              <a:endParaRPr lang="en-GB" sz="6000" dirty="0">
                <a:latin typeface="Arial" pitchFamily="34" charset="0"/>
                <a:cs typeface="Arial" pitchFamily="34" charset="0"/>
              </a:endParaRPr>
            </a:p>
          </p:txBody>
        </p:sp>
        <p:cxnSp>
          <p:nvCxnSpPr>
            <p:cNvPr id="26" name="Straight Connector 25"/>
            <p:cNvCxnSpPr/>
            <p:nvPr/>
          </p:nvCxnSpPr>
          <p:spPr>
            <a:xfrm>
              <a:off x="3271684" y="31932660"/>
              <a:ext cx="17216558" cy="0"/>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flipV="1">
              <a:off x="-1300348" y="27360628"/>
              <a:ext cx="10225158" cy="61914"/>
            </a:xfrm>
            <a:prstGeom prst="line">
              <a:avLst/>
            </a:prstGeom>
            <a:ln w="793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129204" y="33432858"/>
              <a:ext cx="11304698" cy="1015663"/>
            </a:xfrm>
            <a:prstGeom prst="rect">
              <a:avLst/>
            </a:prstGeom>
            <a:noFill/>
          </p:spPr>
          <p:txBody>
            <a:bodyPr wrap="none" rtlCol="0">
              <a:spAutoFit/>
            </a:bodyPr>
            <a:lstStyle/>
            <a:p>
              <a:r>
                <a:rPr lang="en-GB" sz="6000" dirty="0" smtClean="0">
                  <a:latin typeface="Arial" pitchFamily="34" charset="0"/>
                  <a:cs typeface="Arial" pitchFamily="34" charset="0"/>
                </a:rPr>
                <a:t>Angle relative to fovea (degrees)</a:t>
              </a:r>
              <a:endParaRPr lang="en-GB" sz="6000" dirty="0">
                <a:latin typeface="Arial" pitchFamily="34" charset="0"/>
                <a:cs typeface="Arial" pitchFamily="34" charset="0"/>
              </a:endParaRPr>
            </a:p>
          </p:txBody>
        </p:sp>
        <p:sp>
          <p:nvSpPr>
            <p:cNvPr id="32" name="TextBox 31"/>
            <p:cNvSpPr txBox="1"/>
            <p:nvPr/>
          </p:nvSpPr>
          <p:spPr>
            <a:xfrm rot="16200000">
              <a:off x="-536253" y="26352167"/>
              <a:ext cx="5958682" cy="1015663"/>
            </a:xfrm>
            <a:prstGeom prst="rect">
              <a:avLst/>
            </a:prstGeom>
            <a:noFill/>
          </p:spPr>
          <p:txBody>
            <a:bodyPr wrap="none" rtlCol="0">
              <a:spAutoFit/>
            </a:bodyPr>
            <a:lstStyle/>
            <a:p>
              <a:r>
                <a:rPr lang="en-GB" sz="6000" dirty="0" smtClean="0">
                  <a:latin typeface="Arial" pitchFamily="34" charset="0"/>
                  <a:cs typeface="Arial" pitchFamily="34" charset="0"/>
                </a:rPr>
                <a:t>Receptor density</a:t>
              </a:r>
              <a:endParaRPr lang="en-GB" sz="6000" dirty="0">
                <a:latin typeface="Arial" pitchFamily="34" charset="0"/>
                <a:cs typeface="Arial" pitchFamily="34" charset="0"/>
              </a:endParaRPr>
            </a:p>
          </p:txBody>
        </p:sp>
        <p:sp>
          <p:nvSpPr>
            <p:cNvPr id="33" name="TextBox 32"/>
            <p:cNvSpPr txBox="1"/>
            <p:nvPr/>
          </p:nvSpPr>
          <p:spPr>
            <a:xfrm>
              <a:off x="2342990" y="31361156"/>
              <a:ext cx="612668" cy="1015663"/>
            </a:xfrm>
            <a:prstGeom prst="rect">
              <a:avLst/>
            </a:prstGeom>
            <a:noFill/>
          </p:spPr>
          <p:txBody>
            <a:bodyPr wrap="none" rtlCol="0">
              <a:spAutoFit/>
            </a:bodyPr>
            <a:lstStyle/>
            <a:p>
              <a:r>
                <a:rPr lang="en-GB" sz="6000" dirty="0" smtClean="0">
                  <a:latin typeface="Arial" pitchFamily="34" charset="0"/>
                  <a:cs typeface="Arial" pitchFamily="34" charset="0"/>
                </a:rPr>
                <a:t>0</a:t>
              </a:r>
              <a:endParaRPr lang="en-GB" sz="6000" dirty="0">
                <a:latin typeface="Arial" pitchFamily="34" charset="0"/>
                <a:cs typeface="Arial" pitchFamily="34" charset="0"/>
              </a:endParaRPr>
            </a:p>
          </p:txBody>
        </p:sp>
      </p:grpSp>
      <p:cxnSp>
        <p:nvCxnSpPr>
          <p:cNvPr id="36" name="Straight Arrow Connector 35"/>
          <p:cNvCxnSpPr/>
          <p:nvPr/>
        </p:nvCxnSpPr>
        <p:spPr>
          <a:xfrm>
            <a:off x="13487318" y="20073952"/>
            <a:ext cx="914400" cy="9144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42"/>
          <p:cNvGrpSpPr/>
          <p:nvPr/>
        </p:nvGrpSpPr>
        <p:grpSpPr>
          <a:xfrm>
            <a:off x="18416540" y="21359836"/>
            <a:ext cx="3838394" cy="2000264"/>
            <a:chOff x="18773730" y="18430878"/>
            <a:chExt cx="3838394" cy="2000264"/>
          </a:xfrm>
        </p:grpSpPr>
        <p:cxnSp>
          <p:nvCxnSpPr>
            <p:cNvPr id="38" name="Straight Connector 37"/>
            <p:cNvCxnSpPr/>
            <p:nvPr/>
          </p:nvCxnSpPr>
          <p:spPr>
            <a:xfrm>
              <a:off x="18773730" y="18930944"/>
              <a:ext cx="1285884" cy="0"/>
            </a:xfrm>
            <a:prstGeom prst="line">
              <a:avLst/>
            </a:prstGeom>
            <a:ln w="8572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0202490" y="18430878"/>
              <a:ext cx="1981633" cy="1015663"/>
            </a:xfrm>
            <a:prstGeom prst="rect">
              <a:avLst/>
            </a:prstGeom>
            <a:noFill/>
          </p:spPr>
          <p:txBody>
            <a:bodyPr wrap="none" rtlCol="0">
              <a:spAutoFit/>
            </a:bodyPr>
            <a:lstStyle/>
            <a:p>
              <a:r>
                <a:rPr lang="en-GB" sz="6000" dirty="0" smtClean="0">
                  <a:solidFill>
                    <a:srgbClr val="FF0000"/>
                  </a:solidFill>
                  <a:latin typeface="Arial" pitchFamily="34" charset="0"/>
                  <a:cs typeface="Arial" pitchFamily="34" charset="0"/>
                </a:rPr>
                <a:t>Rods</a:t>
              </a:r>
              <a:endParaRPr lang="en-GB" sz="6000" dirty="0">
                <a:solidFill>
                  <a:srgbClr val="FF0000"/>
                </a:solidFill>
                <a:latin typeface="Arial" pitchFamily="34" charset="0"/>
                <a:cs typeface="Arial" pitchFamily="34" charset="0"/>
              </a:endParaRPr>
            </a:p>
          </p:txBody>
        </p:sp>
        <p:cxnSp>
          <p:nvCxnSpPr>
            <p:cNvPr id="41" name="Straight Connector 40"/>
            <p:cNvCxnSpPr/>
            <p:nvPr/>
          </p:nvCxnSpPr>
          <p:spPr>
            <a:xfrm>
              <a:off x="18773730" y="19915545"/>
              <a:ext cx="1285884" cy="0"/>
            </a:xfrm>
            <a:prstGeom prst="line">
              <a:avLst/>
            </a:prstGeom>
            <a:ln w="857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0202490" y="19415479"/>
              <a:ext cx="2409634" cy="1015663"/>
            </a:xfrm>
            <a:prstGeom prst="rect">
              <a:avLst/>
            </a:prstGeom>
            <a:noFill/>
          </p:spPr>
          <p:txBody>
            <a:bodyPr wrap="none" rtlCol="0">
              <a:spAutoFit/>
            </a:bodyPr>
            <a:lstStyle/>
            <a:p>
              <a:r>
                <a:rPr lang="en-GB" sz="6000" dirty="0" smtClean="0">
                  <a:solidFill>
                    <a:schemeClr val="bg1">
                      <a:lumMod val="50000"/>
                    </a:schemeClr>
                  </a:solidFill>
                  <a:latin typeface="Arial" pitchFamily="34" charset="0"/>
                  <a:cs typeface="Arial" pitchFamily="34" charset="0"/>
                </a:rPr>
                <a:t>Cones</a:t>
              </a:r>
              <a:endParaRPr lang="en-GB" sz="6000" dirty="0">
                <a:solidFill>
                  <a:schemeClr val="bg1">
                    <a:lumMod val="50000"/>
                  </a:schemeClr>
                </a:solidFill>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DOES NEGATIVE BOLD VARY?</a:t>
            </a:r>
            <a:r>
              <a:rPr lang="en-GB" b="1" i="1" dirty="0" smtClean="0"/>
              <a:t/>
            </a:r>
            <a:br>
              <a:rPr lang="en-GB" b="1" i="1" dirty="0" smtClean="0"/>
            </a:br>
            <a:r>
              <a:rPr lang="en-GB" sz="11400" b="1" i="1" dirty="0" smtClean="0"/>
              <a:t>Contrast </a:t>
            </a:r>
            <a:r>
              <a:rPr lang="en-GB" sz="11400" dirty="0" smtClean="0"/>
              <a:t>dependence</a:t>
            </a:r>
            <a:endParaRPr lang="en-GB" b="1" i="1" dirty="0"/>
          </a:p>
        </p:txBody>
      </p:sp>
      <p:sp>
        <p:nvSpPr>
          <p:cNvPr id="3" name="Content Placeholder 2"/>
          <p:cNvSpPr>
            <a:spLocks noGrp="1"/>
          </p:cNvSpPr>
          <p:nvPr>
            <p:ph idx="1"/>
          </p:nvPr>
        </p:nvSpPr>
        <p:spPr>
          <a:xfrm>
            <a:off x="29918058" y="7858054"/>
            <a:ext cx="17253547" cy="20288392"/>
          </a:xfrm>
        </p:spPr>
        <p:txBody>
          <a:bodyPr>
            <a:normAutofit/>
          </a:bodyPr>
          <a:lstStyle/>
          <a:p>
            <a:r>
              <a:rPr lang="en-GB" sz="11500" dirty="0" smtClean="0"/>
              <a:t>Negative BOLD appears to be an inverse of the positive BOLD response</a:t>
            </a:r>
          </a:p>
          <a:p>
            <a:r>
              <a:rPr lang="en-GB" sz="11500" dirty="0" smtClean="0"/>
              <a:t>Both positive and negative BOLD responses show stimulus contrast dependence.</a:t>
            </a:r>
          </a:p>
        </p:txBody>
      </p:sp>
      <p:sp>
        <p:nvSpPr>
          <p:cNvPr id="10" name="TextBox 9"/>
          <p:cNvSpPr txBox="1"/>
          <p:nvPr/>
        </p:nvSpPr>
        <p:spPr>
          <a:xfrm>
            <a:off x="28560736" y="29075140"/>
            <a:ext cx="21059746" cy="5016758"/>
          </a:xfrm>
          <a:prstGeom prst="rect">
            <a:avLst/>
          </a:prstGeom>
          <a:noFill/>
        </p:spPr>
        <p:txBody>
          <a:bodyPr wrap="square" rtlCol="0">
            <a:spAutoFit/>
          </a:bodyPr>
          <a:lstStyle/>
          <a:p>
            <a:pPr algn="ctr"/>
            <a:r>
              <a:rPr lang="en-GB" sz="8000" i="1" dirty="0" smtClean="0">
                <a:latin typeface="Arial" pitchFamily="34" charset="0"/>
                <a:cs typeface="Arial" pitchFamily="34" charset="0"/>
              </a:rPr>
              <a:t>Sustained negative BOLD, blood flow and oxygen consumption response and its coupling to the positive response in the human brain. </a:t>
            </a:r>
            <a:r>
              <a:rPr lang="en-GB" sz="8000" i="1" dirty="0" err="1" smtClean="0">
                <a:latin typeface="Arial" pitchFamily="34" charset="0"/>
                <a:cs typeface="Arial" pitchFamily="34" charset="0"/>
              </a:rPr>
              <a:t>Shmuel</a:t>
            </a:r>
            <a:r>
              <a:rPr lang="en-GB" sz="8000" i="1" dirty="0" smtClean="0">
                <a:latin typeface="Arial" pitchFamily="34" charset="0"/>
                <a:cs typeface="Arial" pitchFamily="34" charset="0"/>
              </a:rPr>
              <a:t> et al., Neuron. 2002</a:t>
            </a:r>
            <a:endParaRPr lang="en-GB" sz="8000" i="1" dirty="0">
              <a:latin typeface="Arial" pitchFamily="34" charset="0"/>
              <a:cs typeface="Arial" pitchFamily="34" charset="0"/>
            </a:endParaRPr>
          </a:p>
        </p:txBody>
      </p:sp>
      <p:grpSp>
        <p:nvGrpSpPr>
          <p:cNvPr id="12" name="Group 11"/>
          <p:cNvGrpSpPr/>
          <p:nvPr/>
        </p:nvGrpSpPr>
        <p:grpSpPr>
          <a:xfrm>
            <a:off x="1057106" y="11572830"/>
            <a:ext cx="27860820" cy="18002376"/>
            <a:chOff x="1414296" y="16716366"/>
            <a:chExt cx="27860820" cy="18002376"/>
          </a:xfrm>
        </p:grpSpPr>
        <p:grpSp>
          <p:nvGrpSpPr>
            <p:cNvPr id="7" name="Group 6"/>
            <p:cNvGrpSpPr/>
            <p:nvPr/>
          </p:nvGrpSpPr>
          <p:grpSpPr>
            <a:xfrm>
              <a:off x="10201170" y="17073556"/>
              <a:ext cx="19073946" cy="17645186"/>
              <a:chOff x="31733681" y="11411096"/>
              <a:chExt cx="18265264" cy="15949195"/>
            </a:xfrm>
          </p:grpSpPr>
          <p:pic>
            <p:nvPicPr>
              <p:cNvPr id="8" name="Picture 3" descr="shmuel2002.png"/>
              <p:cNvPicPr>
                <a:picLocks noChangeAspect="1"/>
              </p:cNvPicPr>
              <p:nvPr/>
            </p:nvPicPr>
            <p:blipFill rotWithShape="1">
              <a:blip r:embed="rId3" cstate="print"/>
              <a:srcRect l="51755" t="53604" r="28156" b="24435"/>
              <a:stretch/>
            </p:blipFill>
            <p:spPr bwMode="auto">
              <a:xfrm>
                <a:off x="31733681" y="11411096"/>
                <a:ext cx="18265264" cy="15949195"/>
              </a:xfrm>
              <a:prstGeom prst="rect">
                <a:avLst/>
              </a:prstGeom>
              <a:noFill/>
              <a:ln w="9525">
                <a:noFill/>
                <a:miter lim="800000"/>
                <a:headEnd/>
                <a:tailEnd/>
              </a:ln>
            </p:spPr>
          </p:pic>
          <p:pic>
            <p:nvPicPr>
              <p:cNvPr id="9" name="Picture 3" descr="shmuel2002.png"/>
              <p:cNvPicPr>
                <a:picLocks noChangeAspect="1"/>
              </p:cNvPicPr>
              <p:nvPr/>
            </p:nvPicPr>
            <p:blipFill rotWithShape="1">
              <a:blip r:embed="rId3" cstate="print"/>
              <a:srcRect l="40463" t="56133" r="54898" b="38513"/>
              <a:stretch/>
            </p:blipFill>
            <p:spPr bwMode="auto">
              <a:xfrm>
                <a:off x="42815976" y="14554390"/>
                <a:ext cx="4572032" cy="4214842"/>
              </a:xfrm>
              <a:prstGeom prst="rect">
                <a:avLst/>
              </a:prstGeom>
              <a:noFill/>
              <a:ln w="9525">
                <a:noFill/>
                <a:miter lim="800000"/>
                <a:headEnd/>
                <a:tailEnd/>
              </a:ln>
            </p:spPr>
          </p:pic>
        </p:grpSp>
        <p:pic>
          <p:nvPicPr>
            <p:cNvPr id="11" name="Picture 10" descr="StimulusContrast.jpg"/>
            <p:cNvPicPr>
              <a:picLocks noChangeAspect="1"/>
            </p:cNvPicPr>
            <p:nvPr/>
          </p:nvPicPr>
          <p:blipFill>
            <a:blip r:embed="rId4" cstate="print"/>
            <a:srcRect l="19681" r="19963" b="66343"/>
            <a:stretch>
              <a:fillRect/>
            </a:stretch>
          </p:blipFill>
          <p:spPr>
            <a:xfrm rot="5400000">
              <a:off x="-4644196" y="22774858"/>
              <a:ext cx="17502310" cy="5385326"/>
            </a:xfrm>
            <a:prstGeom prst="rect">
              <a:avLst/>
            </a:prstGeom>
          </p:spPr>
        </p:pic>
      </p:grpSp>
      <p:sp>
        <p:nvSpPr>
          <p:cNvPr id="14" name="TextBox 13"/>
          <p:cNvSpPr txBox="1"/>
          <p:nvPr/>
        </p:nvSpPr>
        <p:spPr>
          <a:xfrm rot="16200000">
            <a:off x="6493562" y="19209528"/>
            <a:ext cx="4142481" cy="1585049"/>
          </a:xfrm>
          <a:prstGeom prst="rect">
            <a:avLst/>
          </a:prstGeom>
          <a:noFill/>
        </p:spPr>
        <p:txBody>
          <a:bodyPr wrap="none" rtlCol="0">
            <a:spAutoFit/>
          </a:bodyPr>
          <a:lstStyle/>
          <a:p>
            <a:r>
              <a:rPr lang="en-GB" dirty="0" smtClean="0"/>
              <a:t>% BOLD</a:t>
            </a:r>
            <a:endParaRPr lang="en-GB"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3731" y="16930680"/>
            <a:ext cx="21323535" cy="1614498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a:bodyPr>
          <a:lstStyle/>
          <a:p>
            <a:r>
              <a:rPr lang="en-GB" dirty="0" smtClean="0"/>
              <a:t>ANOVAs vs. Power functions</a:t>
            </a:r>
            <a:endParaRPr lang="en-GB" dirty="0"/>
          </a:p>
        </p:txBody>
      </p:sp>
      <p:pic>
        <p:nvPicPr>
          <p:cNvPr id="7" name="myvideo.mpg">
            <a:hlinkClick r:id="" action="ppaction://media"/>
          </p:cNvPr>
          <p:cNvPicPr>
            <a:picLocks noRot="1" noChangeAspect="1"/>
          </p:cNvPicPr>
          <p:nvPr>
            <a:videoFile r:link="rId1"/>
          </p:nvPr>
        </p:nvPicPr>
        <p:blipFill>
          <a:blip r:embed="rId3" cstate="print"/>
          <a:stretch>
            <a:fillRect/>
          </a:stretch>
        </p:blipFill>
        <p:spPr>
          <a:xfrm>
            <a:off x="2808045" y="17085966"/>
            <a:ext cx="21002772" cy="15822088"/>
          </a:xfrm>
          <a:prstGeom prst="rect">
            <a:avLst/>
          </a:prstGeom>
        </p:spPr>
      </p:pic>
      <p:sp>
        <p:nvSpPr>
          <p:cNvPr id="9" name="TextBox 8"/>
          <p:cNvSpPr txBox="1"/>
          <p:nvPr/>
        </p:nvSpPr>
        <p:spPr>
          <a:xfrm>
            <a:off x="25774654" y="14716102"/>
            <a:ext cx="24131580" cy="19051369"/>
          </a:xfrm>
          <a:prstGeom prst="rect">
            <a:avLst/>
          </a:prstGeom>
          <a:noFill/>
        </p:spPr>
        <p:txBody>
          <a:bodyPr wrap="square" rtlCol="0">
            <a:spAutoFit/>
          </a:bodyPr>
          <a:lstStyle/>
          <a:p>
            <a:r>
              <a:rPr lang="en-GB" sz="8800" dirty="0" smtClean="0">
                <a:latin typeface="Arial" pitchFamily="34" charset="0"/>
                <a:cs typeface="Arial" pitchFamily="34" charset="0"/>
              </a:rPr>
              <a:t>The response </a:t>
            </a:r>
            <a:r>
              <a:rPr lang="en-GB" sz="8800" b="1" dirty="0" smtClean="0">
                <a:latin typeface="Arial" pitchFamily="34" charset="0"/>
                <a:cs typeface="Arial" pitchFamily="34" charset="0"/>
              </a:rPr>
              <a:t>R</a:t>
            </a:r>
            <a:r>
              <a:rPr lang="en-GB" sz="8800" dirty="0" smtClean="0">
                <a:latin typeface="Arial" pitchFamily="34" charset="0"/>
                <a:cs typeface="Arial" pitchFamily="34" charset="0"/>
              </a:rPr>
              <a:t> at a given contrast is given by the contrast value </a:t>
            </a:r>
            <a:r>
              <a:rPr lang="en-GB" sz="8800" b="1" dirty="0" smtClean="0">
                <a:latin typeface="Arial" pitchFamily="34" charset="0"/>
                <a:cs typeface="Arial" pitchFamily="34" charset="0"/>
              </a:rPr>
              <a:t>C</a:t>
            </a:r>
            <a:r>
              <a:rPr lang="en-GB" sz="8800" dirty="0" smtClean="0">
                <a:latin typeface="Arial" pitchFamily="34" charset="0"/>
                <a:cs typeface="Arial" pitchFamily="34" charset="0"/>
              </a:rPr>
              <a:t> presented to an exponent gamma (</a:t>
            </a:r>
            <a:r>
              <a:rPr lang="en-GB" sz="8800" b="1" dirty="0" smtClean="0">
                <a:latin typeface="Arial" pitchFamily="34" charset="0"/>
                <a:cs typeface="Arial" pitchFamily="34" charset="0"/>
              </a:rPr>
              <a:t> </a:t>
            </a:r>
            <a:r>
              <a:rPr lang="el-GR" sz="8800" b="1" dirty="0" smtClean="0">
                <a:latin typeface="Arial" pitchFamily="34" charset="0"/>
                <a:cs typeface="Arial" pitchFamily="34" charset="0"/>
              </a:rPr>
              <a:t>γ</a:t>
            </a:r>
            <a:r>
              <a:rPr lang="en-GB" sz="8800" b="1" dirty="0" smtClean="0">
                <a:latin typeface="Arial" pitchFamily="34" charset="0"/>
                <a:cs typeface="Arial" pitchFamily="34" charset="0"/>
              </a:rPr>
              <a:t> </a:t>
            </a:r>
            <a:r>
              <a:rPr lang="en-GB" sz="8800" dirty="0" smtClean="0">
                <a:latin typeface="Arial" pitchFamily="34" charset="0"/>
                <a:cs typeface="Arial" pitchFamily="34" charset="0"/>
              </a:rPr>
              <a:t>) multiplied by a scalar </a:t>
            </a:r>
            <a:r>
              <a:rPr lang="en-GB" sz="8800" b="1" dirty="0" smtClean="0">
                <a:latin typeface="Arial" pitchFamily="34" charset="0"/>
                <a:cs typeface="Arial" pitchFamily="34" charset="0"/>
              </a:rPr>
              <a:t>k. </a:t>
            </a:r>
          </a:p>
          <a:p>
            <a:endParaRPr lang="en-GB" sz="8800" b="1" dirty="0" smtClean="0">
              <a:latin typeface="Arial" pitchFamily="34" charset="0"/>
              <a:cs typeface="Arial" pitchFamily="34" charset="0"/>
            </a:endParaRPr>
          </a:p>
          <a:p>
            <a:r>
              <a:rPr lang="en-GB" sz="8800" b="1" dirty="0" smtClean="0">
                <a:latin typeface="Arial" pitchFamily="34" charset="0"/>
                <a:cs typeface="Arial" pitchFamily="34" charset="0"/>
              </a:rPr>
              <a:t>R100</a:t>
            </a:r>
            <a:r>
              <a:rPr lang="en-GB" sz="8800" dirty="0" smtClean="0">
                <a:latin typeface="Arial" pitchFamily="34" charset="0"/>
                <a:cs typeface="Arial" pitchFamily="34" charset="0"/>
              </a:rPr>
              <a:t>  is the maximum response as measured at 100% stimulus contrast</a:t>
            </a:r>
          </a:p>
          <a:p>
            <a:endParaRPr lang="en-GB" sz="8800" dirty="0" smtClean="0">
              <a:latin typeface="Arial" pitchFamily="34" charset="0"/>
              <a:cs typeface="Arial" pitchFamily="34" charset="0"/>
            </a:endParaRPr>
          </a:p>
          <a:p>
            <a:r>
              <a:rPr lang="en-GB" sz="8800" b="1" dirty="0" smtClean="0">
                <a:latin typeface="Arial" pitchFamily="34" charset="0"/>
                <a:cs typeface="Arial" pitchFamily="34" charset="0"/>
              </a:rPr>
              <a:t> C50 </a:t>
            </a:r>
            <a:r>
              <a:rPr lang="en-GB" sz="8800" dirty="0" smtClean="0">
                <a:latin typeface="Arial" pitchFamily="34" charset="0"/>
                <a:cs typeface="Arial" pitchFamily="34" charset="0"/>
              </a:rPr>
              <a:t>is the </a:t>
            </a:r>
            <a:r>
              <a:rPr lang="en-GB" sz="8800" dirty="0" err="1" smtClean="0">
                <a:latin typeface="Arial" pitchFamily="34" charset="0"/>
                <a:cs typeface="Arial" pitchFamily="34" charset="0"/>
              </a:rPr>
              <a:t>semisaturation</a:t>
            </a:r>
            <a:r>
              <a:rPr lang="en-GB" sz="8800" dirty="0" smtClean="0">
                <a:latin typeface="Arial" pitchFamily="34" charset="0"/>
                <a:cs typeface="Arial" pitchFamily="34" charset="0"/>
              </a:rPr>
              <a:t> coefficient  - - </a:t>
            </a:r>
            <a:r>
              <a:rPr lang="en-GB" sz="8800" i="1" dirty="0" smtClean="0">
                <a:latin typeface="Arial" pitchFamily="34" charset="0"/>
                <a:cs typeface="Arial" pitchFamily="34" charset="0"/>
              </a:rPr>
              <a:t>what is the contrast level required to generate 50% of the maximum response?</a:t>
            </a:r>
          </a:p>
          <a:p>
            <a:endParaRPr lang="en-GB" sz="8800" i="1" dirty="0" smtClean="0">
              <a:latin typeface="Arial" pitchFamily="34" charset="0"/>
              <a:cs typeface="Arial" pitchFamily="34" charset="0"/>
            </a:endParaRPr>
          </a:p>
          <a:p>
            <a:r>
              <a:rPr lang="en-GB" sz="8800" dirty="0" smtClean="0">
                <a:latin typeface="Arial" pitchFamily="34" charset="0"/>
                <a:cs typeface="Arial" pitchFamily="34" charset="0"/>
              </a:rPr>
              <a:t>  When only small amounts of contrast are required to generate a near maximal response we say that the function is </a:t>
            </a:r>
            <a:r>
              <a:rPr lang="en-GB" sz="8800" b="1" i="1" dirty="0" smtClean="0">
                <a:latin typeface="Arial" pitchFamily="34" charset="0"/>
                <a:cs typeface="Arial" pitchFamily="34" charset="0"/>
              </a:rPr>
              <a:t>compressive.</a:t>
            </a:r>
            <a:endParaRPr lang="en-GB" sz="8800" i="1" dirty="0" smtClean="0">
              <a:latin typeface="Arial" pitchFamily="34" charset="0"/>
              <a:cs typeface="Arial" pitchFamily="34" charset="0"/>
            </a:endParaRPr>
          </a:p>
        </p:txBody>
      </p:sp>
      <p:sp>
        <p:nvSpPr>
          <p:cNvPr id="12" name="Content Placeholder 2"/>
          <p:cNvSpPr>
            <a:spLocks noGrp="1"/>
          </p:cNvSpPr>
          <p:nvPr>
            <p:ph idx="1"/>
          </p:nvPr>
        </p:nvSpPr>
        <p:spPr>
          <a:xfrm>
            <a:off x="1557172" y="8072368"/>
            <a:ext cx="47720584" cy="6500858"/>
          </a:xfrm>
        </p:spPr>
        <p:txBody>
          <a:bodyPr>
            <a:noAutofit/>
          </a:bodyPr>
          <a:lstStyle/>
          <a:p>
            <a:pPr indent="0">
              <a:buNone/>
            </a:pPr>
            <a:r>
              <a:rPr lang="en-GB" sz="8800" dirty="0" smtClean="0"/>
              <a:t>ANOVAs are not necessarily as sensitive as model fitting techniques: power functions are known to be relatively good descriptors of the contrast responses in early visual areas</a:t>
            </a:r>
            <a:endParaRPr lang="en-GB" sz="8800" b="1" dirty="0"/>
          </a:p>
        </p:txBody>
      </p:sp>
      <p:sp>
        <p:nvSpPr>
          <p:cNvPr id="13" name="TextBox 12"/>
          <p:cNvSpPr txBox="1"/>
          <p:nvPr/>
        </p:nvSpPr>
        <p:spPr>
          <a:xfrm>
            <a:off x="8558096" y="12430086"/>
            <a:ext cx="9380453" cy="3770263"/>
          </a:xfrm>
          <a:prstGeom prst="rect">
            <a:avLst/>
          </a:prstGeom>
          <a:noFill/>
        </p:spPr>
        <p:txBody>
          <a:bodyPr wrap="none" rtlCol="0">
            <a:spAutoFit/>
          </a:bodyPr>
          <a:lstStyle/>
          <a:p>
            <a:r>
              <a:rPr lang="en-GB" sz="23900" i="1" dirty="0" smtClean="0"/>
              <a:t>R = </a:t>
            </a:r>
            <a:r>
              <a:rPr lang="en-GB" sz="23900" i="1" dirty="0" err="1" smtClean="0"/>
              <a:t>k.C</a:t>
            </a:r>
            <a:r>
              <a:rPr lang="el-GR" sz="23900" i="1" baseline="30000" dirty="0" smtClean="0"/>
              <a:t>γ</a:t>
            </a:r>
            <a:endParaRPr lang="en-GB" sz="23900" i="1" baseline="30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AutoShape 3"/>
          <p:cNvSpPr>
            <a:spLocks noChangeArrowheads="1"/>
          </p:cNvSpPr>
          <p:nvPr/>
        </p:nvSpPr>
        <p:spPr bwMode="auto">
          <a:xfrm>
            <a:off x="19366442" y="4849863"/>
            <a:ext cx="30800940" cy="26505064"/>
          </a:xfrm>
          <a:prstGeom prst="roundRect">
            <a:avLst>
              <a:gd name="adj" fmla="val 1800"/>
            </a:avLst>
          </a:prstGeom>
          <a:noFill/>
          <a:ln w="63500">
            <a:solidFill>
              <a:schemeClr val="bg2"/>
            </a:solidFill>
            <a:round/>
            <a:headEnd/>
            <a:tailEnd/>
          </a:ln>
        </p:spPr>
        <p:txBody>
          <a:bodyPr lIns="111045" tIns="55523" rIns="111045" bIns="55523"/>
          <a:lstStyle/>
          <a:p>
            <a:pPr defTabSz="1109766" eaLnBrk="0" hangingPunct="0">
              <a:defRPr/>
            </a:pPr>
            <a:r>
              <a:rPr lang="en-GB" sz="6400" dirty="0">
                <a:solidFill>
                  <a:schemeClr val="tx1">
                    <a:lumMod val="95000"/>
                    <a:lumOff val="5000"/>
                  </a:schemeClr>
                </a:solidFill>
                <a:latin typeface="Arial" pitchFamily="34" charset="0"/>
                <a:cs typeface="Arial" pitchFamily="34" charset="0"/>
              </a:rPr>
              <a:t>Data analysis and results</a:t>
            </a:r>
          </a:p>
          <a:p>
            <a:pPr defTabSz="1109766" eaLnBrk="0" hangingPunct="0">
              <a:defRPr/>
            </a:pPr>
            <a:endParaRPr lang="en-GB" sz="1000" dirty="0">
              <a:solidFill>
                <a:schemeClr val="tx1">
                  <a:lumMod val="95000"/>
                  <a:lumOff val="5000"/>
                </a:schemeClr>
              </a:solidFill>
              <a:latin typeface="Arial" pitchFamily="34" charset="0"/>
              <a:cs typeface="Arial" pitchFamily="34" charset="0"/>
            </a:endParaRPr>
          </a:p>
          <a:p>
            <a:pPr algn="just" defTabSz="1109766" eaLnBrk="0" hangingPunct="0">
              <a:defRPr/>
            </a:pPr>
            <a:r>
              <a:rPr lang="en-GB" sz="3500" dirty="0">
                <a:solidFill>
                  <a:schemeClr val="tx1">
                    <a:lumMod val="95000"/>
                    <a:lumOff val="5000"/>
                  </a:schemeClr>
                </a:solidFill>
                <a:latin typeface="Arial" pitchFamily="34" charset="0"/>
                <a:cs typeface="Arial" pitchFamily="34" charset="0"/>
              </a:rPr>
              <a:t>We computed a single time series for each ROI for each experimental run by averaging data across voxels. The time series’ for multiple runs for each condition were then averaged within participant to produce a mean time series for the two conditions for each participant. A general linear model was then applied to the resulting time series (one per condition for each participant). We used the stimulus blocks convolved with (1) a canonical HRF (SPM8</a:t>
            </a:r>
            <a:r>
              <a:rPr lang="en-GB" sz="3500" baseline="30000" dirty="0">
                <a:solidFill>
                  <a:schemeClr val="tx1">
                    <a:lumMod val="95000"/>
                    <a:lumOff val="5000"/>
                  </a:schemeClr>
                </a:solidFill>
                <a:latin typeface="Arial" pitchFamily="34" charset="0"/>
                <a:cs typeface="Arial" pitchFamily="34" charset="0"/>
              </a:rPr>
              <a:t>6</a:t>
            </a:r>
            <a:r>
              <a:rPr lang="en-GB" sz="3500" dirty="0">
                <a:solidFill>
                  <a:schemeClr val="tx1">
                    <a:lumMod val="95000"/>
                    <a:lumOff val="5000"/>
                  </a:schemeClr>
                </a:solidFill>
                <a:latin typeface="Arial" pitchFamily="34" charset="0"/>
                <a:cs typeface="Arial" pitchFamily="34" charset="0"/>
              </a:rPr>
              <a:t>, default parameters) and (2) the first temporal derivative of that HRF, as two explanatory variables. The model fits generated parameter estimates for each participant x condition. Repeated measures t-tests were used to compare the parameter estimates across conditions. Time series data were also reduced to a representative response to a single stimulus block by averaging across all blocks and are presented alongside bar graphs showing the group mean and standard error of the parameter estimates. Significant positive BOLD responses were elicited in V1 and LGN contralateral to stimulation, as well as V5 bilaterally for both achromatic and chromatic conditions. Both conditions also produced significant negative BOLD responses in V1 and LGN ipsilateral to stimulation. The effect of condition showed a borderline significance in both LGN and V5 bilaterally, but not in V1. </a:t>
            </a:r>
            <a:endParaRPr lang="en-GB" sz="3500" baseline="30000" dirty="0">
              <a:solidFill>
                <a:schemeClr val="tx1">
                  <a:lumMod val="95000"/>
                  <a:lumOff val="5000"/>
                </a:schemeClr>
              </a:solidFill>
              <a:latin typeface="Arial" pitchFamily="34" charset="0"/>
              <a:cs typeface="Arial" pitchFamily="34" charset="0"/>
            </a:endParaRPr>
          </a:p>
        </p:txBody>
      </p:sp>
      <p:sp>
        <p:nvSpPr>
          <p:cNvPr id="63" name="AutoShape 3"/>
          <p:cNvSpPr>
            <a:spLocks noChangeArrowheads="1"/>
          </p:cNvSpPr>
          <p:nvPr/>
        </p:nvSpPr>
        <p:spPr bwMode="auto">
          <a:xfrm>
            <a:off x="731170" y="4849956"/>
            <a:ext cx="17861732" cy="11817027"/>
          </a:xfrm>
          <a:prstGeom prst="roundRect">
            <a:avLst>
              <a:gd name="adj" fmla="val 3715"/>
            </a:avLst>
          </a:prstGeom>
          <a:solidFill>
            <a:schemeClr val="bg1"/>
          </a:solidFill>
          <a:ln w="63500">
            <a:solidFill>
              <a:schemeClr val="bg2"/>
            </a:solidFill>
            <a:round/>
            <a:headEnd/>
            <a:tailEnd/>
          </a:ln>
        </p:spPr>
        <p:txBody>
          <a:bodyPr lIns="111045" tIns="55523" rIns="111045" bIns="55523"/>
          <a:lstStyle/>
          <a:p>
            <a:pPr defTabSz="1109766" eaLnBrk="0" hangingPunct="0">
              <a:defRPr/>
            </a:pPr>
            <a:r>
              <a:rPr lang="en-GB" sz="6400" dirty="0">
                <a:solidFill>
                  <a:schemeClr val="tx1">
                    <a:lumMod val="95000"/>
                    <a:lumOff val="5000"/>
                  </a:schemeClr>
                </a:solidFill>
                <a:latin typeface="Arial" pitchFamily="34" charset="0"/>
                <a:cs typeface="Arial" pitchFamily="34" charset="0"/>
              </a:rPr>
              <a:t>Background</a:t>
            </a:r>
          </a:p>
          <a:p>
            <a:pPr defTabSz="1109766" eaLnBrk="0" hangingPunct="0">
              <a:defRPr/>
            </a:pPr>
            <a:endParaRPr lang="en-GB" sz="800" dirty="0">
              <a:solidFill>
                <a:schemeClr val="tx1">
                  <a:lumMod val="95000"/>
                  <a:lumOff val="5000"/>
                </a:schemeClr>
              </a:solidFill>
              <a:latin typeface="Arial" pitchFamily="34" charset="0"/>
              <a:cs typeface="Arial" pitchFamily="34" charset="0"/>
            </a:endParaRPr>
          </a:p>
          <a:p>
            <a:pPr algn="just" defTabSz="1109766" eaLnBrk="0" hangingPunct="0">
              <a:defRPr/>
            </a:pPr>
            <a:r>
              <a:rPr lang="en-GB" sz="3500" dirty="0">
                <a:solidFill>
                  <a:schemeClr val="tx1">
                    <a:lumMod val="95000"/>
                    <a:lumOff val="5000"/>
                  </a:schemeClr>
                </a:solidFill>
                <a:latin typeface="Arial" pitchFamily="34" charset="0"/>
                <a:cs typeface="Arial" pitchFamily="34" charset="0"/>
              </a:rPr>
              <a:t>Positive BOLD responses (PBRs) are often accompanied by both proximal and distal negative BOLD responses (NBRs). Recent work¹ suggests that proximal NBRs can be largely attributed to processing by magnocellular mechanisms. We previously observed distal NBRs in V1 and LGN ipsilateral to a lateralized visual stimulus. These distal NBRs showed task dependent modulation. We modified our paradigm to evaluate magnocellular specificity of distal (inter-hemispheric) NBRs, by presenting either luminance contrast or isoluminant, chromatic contrast gratings.</a:t>
            </a: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p:txBody>
      </p:sp>
      <p:pic>
        <p:nvPicPr>
          <p:cNvPr id="50" name="Picture 79" descr="Cortical_organisation"/>
          <p:cNvPicPr>
            <a:picLocks noChangeAspect="1" noChangeArrowheads="1"/>
          </p:cNvPicPr>
          <p:nvPr/>
        </p:nvPicPr>
        <p:blipFill>
          <a:blip r:embed="rId2" cstate="print">
            <a:clrChange>
              <a:clrFrom>
                <a:srgbClr val="FFFFFF"/>
              </a:clrFrom>
              <a:clrTo>
                <a:srgbClr val="FFFFFF">
                  <a:alpha val="0"/>
                </a:srgbClr>
              </a:clrTo>
            </a:clrChange>
          </a:blip>
          <a:srcRect l="58823" b="51086"/>
          <a:stretch>
            <a:fillRect/>
          </a:stretch>
        </p:blipFill>
        <p:spPr bwMode="auto">
          <a:xfrm>
            <a:off x="11138809" y="13662549"/>
            <a:ext cx="2179960" cy="1645335"/>
          </a:xfrm>
          <a:prstGeom prst="rect">
            <a:avLst/>
          </a:prstGeom>
          <a:solidFill>
            <a:schemeClr val="bg1"/>
          </a:solidFill>
          <a:ln w="9525">
            <a:noFill/>
            <a:miter lim="800000"/>
            <a:headEnd/>
            <a:tailEnd/>
          </a:ln>
        </p:spPr>
      </p:pic>
      <p:pic>
        <p:nvPicPr>
          <p:cNvPr id="4" name="Picture 114" descr="YNiClogo"/>
          <p:cNvPicPr>
            <a:picLocks noChangeAspect="1" noChangeArrowheads="1"/>
          </p:cNvPicPr>
          <p:nvPr/>
        </p:nvPicPr>
        <p:blipFill>
          <a:blip r:embed="rId3" cstate="print"/>
          <a:srcRect b="56099"/>
          <a:stretch>
            <a:fillRect/>
          </a:stretch>
        </p:blipFill>
        <p:spPr bwMode="auto">
          <a:xfrm>
            <a:off x="32586886" y="977707"/>
            <a:ext cx="16017627" cy="1574121"/>
          </a:xfrm>
          <a:prstGeom prst="rect">
            <a:avLst/>
          </a:prstGeom>
          <a:noFill/>
          <a:ln w="9525">
            <a:noFill/>
            <a:miter lim="800000"/>
            <a:headEnd/>
            <a:tailEnd/>
          </a:ln>
        </p:spPr>
      </p:pic>
      <p:grpSp>
        <p:nvGrpSpPr>
          <p:cNvPr id="3" name="Group 2388"/>
          <p:cNvGrpSpPr>
            <a:grpSpLocks/>
          </p:cNvGrpSpPr>
          <p:nvPr/>
        </p:nvGrpSpPr>
        <p:grpSpPr bwMode="auto">
          <a:xfrm>
            <a:off x="36131080" y="2646779"/>
            <a:ext cx="8860482" cy="1001444"/>
            <a:chOff x="431" y="2478"/>
            <a:chExt cx="4739" cy="576"/>
          </a:xfrm>
        </p:grpSpPr>
        <p:sp>
          <p:nvSpPr>
            <p:cNvPr id="6" name="Freeform 2389"/>
            <p:cNvSpPr>
              <a:spLocks noChangeArrowheads="1"/>
            </p:cNvSpPr>
            <p:nvPr/>
          </p:nvSpPr>
          <p:spPr bwMode="auto">
            <a:xfrm>
              <a:off x="3486" y="2645"/>
              <a:ext cx="203" cy="210"/>
            </a:xfrm>
            <a:custGeom>
              <a:avLst/>
              <a:gdLst>
                <a:gd name="T0" fmla="*/ 182 w 448"/>
                <a:gd name="T1" fmla="*/ 23 h 464"/>
                <a:gd name="T2" fmla="*/ 187 w 448"/>
                <a:gd name="T3" fmla="*/ 18 h 464"/>
                <a:gd name="T4" fmla="*/ 192 w 448"/>
                <a:gd name="T5" fmla="*/ 15 h 464"/>
                <a:gd name="T6" fmla="*/ 198 w 448"/>
                <a:gd name="T7" fmla="*/ 14 h 464"/>
                <a:gd name="T8" fmla="*/ 203 w 448"/>
                <a:gd name="T9" fmla="*/ 1 h 464"/>
                <a:gd name="T10" fmla="*/ 183 w 448"/>
                <a:gd name="T11" fmla="*/ 2 h 464"/>
                <a:gd name="T12" fmla="*/ 168 w 448"/>
                <a:gd name="T13" fmla="*/ 2 h 464"/>
                <a:gd name="T14" fmla="*/ 160 w 448"/>
                <a:gd name="T15" fmla="*/ 2 h 464"/>
                <a:gd name="T16" fmla="*/ 146 w 448"/>
                <a:gd name="T17" fmla="*/ 1 h 464"/>
                <a:gd name="T18" fmla="*/ 154 w 448"/>
                <a:gd name="T19" fmla="*/ 14 h 464"/>
                <a:gd name="T20" fmla="*/ 160 w 448"/>
                <a:gd name="T21" fmla="*/ 17 h 464"/>
                <a:gd name="T22" fmla="*/ 161 w 448"/>
                <a:gd name="T23" fmla="*/ 19 h 464"/>
                <a:gd name="T24" fmla="*/ 117 w 448"/>
                <a:gd name="T25" fmla="*/ 99 h 464"/>
                <a:gd name="T26" fmla="*/ 76 w 448"/>
                <a:gd name="T27" fmla="*/ 18 h 464"/>
                <a:gd name="T28" fmla="*/ 79 w 448"/>
                <a:gd name="T29" fmla="*/ 13 h 464"/>
                <a:gd name="T30" fmla="*/ 86 w 448"/>
                <a:gd name="T31" fmla="*/ 13 h 464"/>
                <a:gd name="T32" fmla="*/ 92 w 448"/>
                <a:gd name="T33" fmla="*/ 0 h 464"/>
                <a:gd name="T34" fmla="*/ 66 w 448"/>
                <a:gd name="T35" fmla="*/ 1 h 464"/>
                <a:gd name="T36" fmla="*/ 45 w 448"/>
                <a:gd name="T37" fmla="*/ 1 h 464"/>
                <a:gd name="T38" fmla="*/ 26 w 448"/>
                <a:gd name="T39" fmla="*/ 1 h 464"/>
                <a:gd name="T40" fmla="*/ 0 w 448"/>
                <a:gd name="T41" fmla="*/ 0 h 464"/>
                <a:gd name="T42" fmla="*/ 7 w 448"/>
                <a:gd name="T43" fmla="*/ 13 h 464"/>
                <a:gd name="T44" fmla="*/ 16 w 448"/>
                <a:gd name="T45" fmla="*/ 14 h 464"/>
                <a:gd name="T46" fmla="*/ 24 w 448"/>
                <a:gd name="T47" fmla="*/ 19 h 464"/>
                <a:gd name="T48" fmla="*/ 29 w 448"/>
                <a:gd name="T49" fmla="*/ 25 h 464"/>
                <a:gd name="T50" fmla="*/ 46 w 448"/>
                <a:gd name="T51" fmla="*/ 56 h 464"/>
                <a:gd name="T52" fmla="*/ 80 w 448"/>
                <a:gd name="T53" fmla="*/ 115 h 464"/>
                <a:gd name="T54" fmla="*/ 86 w 448"/>
                <a:gd name="T55" fmla="*/ 173 h 464"/>
                <a:gd name="T56" fmla="*/ 85 w 448"/>
                <a:gd name="T57" fmla="*/ 186 h 464"/>
                <a:gd name="T58" fmla="*/ 82 w 448"/>
                <a:gd name="T59" fmla="*/ 193 h 464"/>
                <a:gd name="T60" fmla="*/ 74 w 448"/>
                <a:gd name="T61" fmla="*/ 197 h 464"/>
                <a:gd name="T62" fmla="*/ 60 w 448"/>
                <a:gd name="T63" fmla="*/ 198 h 464"/>
                <a:gd name="T64" fmla="*/ 74 w 448"/>
                <a:gd name="T65" fmla="*/ 209 h 464"/>
                <a:gd name="T66" fmla="*/ 98 w 448"/>
                <a:gd name="T67" fmla="*/ 209 h 464"/>
                <a:gd name="T68" fmla="*/ 117 w 448"/>
                <a:gd name="T69" fmla="*/ 209 h 464"/>
                <a:gd name="T70" fmla="*/ 140 w 448"/>
                <a:gd name="T71" fmla="*/ 209 h 464"/>
                <a:gd name="T72" fmla="*/ 155 w 448"/>
                <a:gd name="T73" fmla="*/ 197 h 464"/>
                <a:gd name="T74" fmla="*/ 140 w 448"/>
                <a:gd name="T75" fmla="*/ 197 h 464"/>
                <a:gd name="T76" fmla="*/ 133 w 448"/>
                <a:gd name="T77" fmla="*/ 193 h 464"/>
                <a:gd name="T78" fmla="*/ 130 w 448"/>
                <a:gd name="T79" fmla="*/ 186 h 464"/>
                <a:gd name="T80" fmla="*/ 129 w 448"/>
                <a:gd name="T81" fmla="*/ 173 h 464"/>
                <a:gd name="T82" fmla="*/ 129 w 448"/>
                <a:gd name="T83" fmla="*/ 146 h 464"/>
                <a:gd name="T84" fmla="*/ 129 w 448"/>
                <a:gd name="T85" fmla="*/ 116 h 464"/>
                <a:gd name="T86" fmla="*/ 180 w 448"/>
                <a:gd name="T87" fmla="*/ 29 h 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8"/>
                <a:gd name="T133" fmla="*/ 0 h 464"/>
                <a:gd name="T134" fmla="*/ 448 w 448"/>
                <a:gd name="T135" fmla="*/ 464 h 4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8" h="464">
                  <a:moveTo>
                    <a:pt x="397" y="63"/>
                  </a:moveTo>
                  <a:lnTo>
                    <a:pt x="402" y="51"/>
                  </a:lnTo>
                  <a:lnTo>
                    <a:pt x="406" y="44"/>
                  </a:lnTo>
                  <a:lnTo>
                    <a:pt x="412" y="39"/>
                  </a:lnTo>
                  <a:lnTo>
                    <a:pt x="415" y="35"/>
                  </a:lnTo>
                  <a:lnTo>
                    <a:pt x="423" y="33"/>
                  </a:lnTo>
                  <a:lnTo>
                    <a:pt x="428" y="31"/>
                  </a:lnTo>
                  <a:lnTo>
                    <a:pt x="437" y="31"/>
                  </a:lnTo>
                  <a:lnTo>
                    <a:pt x="448" y="31"/>
                  </a:lnTo>
                  <a:lnTo>
                    <a:pt x="448" y="2"/>
                  </a:lnTo>
                  <a:lnTo>
                    <a:pt x="426" y="2"/>
                  </a:lnTo>
                  <a:lnTo>
                    <a:pt x="404" y="4"/>
                  </a:lnTo>
                  <a:lnTo>
                    <a:pt x="388" y="4"/>
                  </a:lnTo>
                  <a:lnTo>
                    <a:pt x="371" y="5"/>
                  </a:lnTo>
                  <a:lnTo>
                    <a:pt x="360" y="4"/>
                  </a:lnTo>
                  <a:lnTo>
                    <a:pt x="353" y="4"/>
                  </a:lnTo>
                  <a:lnTo>
                    <a:pt x="341" y="2"/>
                  </a:lnTo>
                  <a:lnTo>
                    <a:pt x="323" y="2"/>
                  </a:lnTo>
                  <a:lnTo>
                    <a:pt x="323" y="31"/>
                  </a:lnTo>
                  <a:lnTo>
                    <a:pt x="340" y="31"/>
                  </a:lnTo>
                  <a:lnTo>
                    <a:pt x="351" y="35"/>
                  </a:lnTo>
                  <a:lnTo>
                    <a:pt x="354" y="37"/>
                  </a:lnTo>
                  <a:lnTo>
                    <a:pt x="356" y="39"/>
                  </a:lnTo>
                  <a:lnTo>
                    <a:pt x="356" y="42"/>
                  </a:lnTo>
                  <a:lnTo>
                    <a:pt x="356" y="48"/>
                  </a:lnTo>
                  <a:lnTo>
                    <a:pt x="258" y="219"/>
                  </a:lnTo>
                  <a:lnTo>
                    <a:pt x="168" y="53"/>
                  </a:lnTo>
                  <a:lnTo>
                    <a:pt x="168" y="39"/>
                  </a:lnTo>
                  <a:lnTo>
                    <a:pt x="172" y="31"/>
                  </a:lnTo>
                  <a:lnTo>
                    <a:pt x="175" y="29"/>
                  </a:lnTo>
                  <a:lnTo>
                    <a:pt x="181" y="28"/>
                  </a:lnTo>
                  <a:lnTo>
                    <a:pt x="190" y="28"/>
                  </a:lnTo>
                  <a:lnTo>
                    <a:pt x="203" y="28"/>
                  </a:lnTo>
                  <a:lnTo>
                    <a:pt x="203" y="0"/>
                  </a:lnTo>
                  <a:lnTo>
                    <a:pt x="172" y="0"/>
                  </a:lnTo>
                  <a:lnTo>
                    <a:pt x="146" y="2"/>
                  </a:lnTo>
                  <a:lnTo>
                    <a:pt x="120" y="2"/>
                  </a:lnTo>
                  <a:lnTo>
                    <a:pt x="100" y="2"/>
                  </a:lnTo>
                  <a:lnTo>
                    <a:pt x="79" y="2"/>
                  </a:lnTo>
                  <a:lnTo>
                    <a:pt x="57" y="2"/>
                  </a:lnTo>
                  <a:lnTo>
                    <a:pt x="31" y="0"/>
                  </a:lnTo>
                  <a:lnTo>
                    <a:pt x="0" y="0"/>
                  </a:lnTo>
                  <a:lnTo>
                    <a:pt x="0" y="28"/>
                  </a:lnTo>
                  <a:lnTo>
                    <a:pt x="15" y="28"/>
                  </a:lnTo>
                  <a:lnTo>
                    <a:pt x="26" y="29"/>
                  </a:lnTo>
                  <a:lnTo>
                    <a:pt x="35" y="31"/>
                  </a:lnTo>
                  <a:lnTo>
                    <a:pt x="43" y="33"/>
                  </a:lnTo>
                  <a:lnTo>
                    <a:pt x="54" y="42"/>
                  </a:lnTo>
                  <a:lnTo>
                    <a:pt x="61" y="53"/>
                  </a:lnTo>
                  <a:lnTo>
                    <a:pt x="63" y="55"/>
                  </a:lnTo>
                  <a:lnTo>
                    <a:pt x="65" y="59"/>
                  </a:lnTo>
                  <a:lnTo>
                    <a:pt x="102" y="123"/>
                  </a:lnTo>
                  <a:lnTo>
                    <a:pt x="144" y="195"/>
                  </a:lnTo>
                  <a:lnTo>
                    <a:pt x="177" y="254"/>
                  </a:lnTo>
                  <a:lnTo>
                    <a:pt x="190" y="278"/>
                  </a:lnTo>
                  <a:lnTo>
                    <a:pt x="190" y="383"/>
                  </a:lnTo>
                  <a:lnTo>
                    <a:pt x="188" y="400"/>
                  </a:lnTo>
                  <a:lnTo>
                    <a:pt x="188" y="411"/>
                  </a:lnTo>
                  <a:lnTo>
                    <a:pt x="186" y="422"/>
                  </a:lnTo>
                  <a:lnTo>
                    <a:pt x="181" y="427"/>
                  </a:lnTo>
                  <a:lnTo>
                    <a:pt x="174" y="433"/>
                  </a:lnTo>
                  <a:lnTo>
                    <a:pt x="164" y="435"/>
                  </a:lnTo>
                  <a:lnTo>
                    <a:pt x="151" y="437"/>
                  </a:lnTo>
                  <a:lnTo>
                    <a:pt x="133" y="437"/>
                  </a:lnTo>
                  <a:lnTo>
                    <a:pt x="133" y="464"/>
                  </a:lnTo>
                  <a:lnTo>
                    <a:pt x="164" y="462"/>
                  </a:lnTo>
                  <a:lnTo>
                    <a:pt x="192" y="461"/>
                  </a:lnTo>
                  <a:lnTo>
                    <a:pt x="216" y="461"/>
                  </a:lnTo>
                  <a:lnTo>
                    <a:pt x="238" y="461"/>
                  </a:lnTo>
                  <a:lnTo>
                    <a:pt x="258" y="461"/>
                  </a:lnTo>
                  <a:lnTo>
                    <a:pt x="282" y="461"/>
                  </a:lnTo>
                  <a:lnTo>
                    <a:pt x="310" y="462"/>
                  </a:lnTo>
                  <a:lnTo>
                    <a:pt x="341" y="464"/>
                  </a:lnTo>
                  <a:lnTo>
                    <a:pt x="341" y="435"/>
                  </a:lnTo>
                  <a:lnTo>
                    <a:pt x="325" y="435"/>
                  </a:lnTo>
                  <a:lnTo>
                    <a:pt x="310" y="435"/>
                  </a:lnTo>
                  <a:lnTo>
                    <a:pt x="301" y="431"/>
                  </a:lnTo>
                  <a:lnTo>
                    <a:pt x="293" y="427"/>
                  </a:lnTo>
                  <a:lnTo>
                    <a:pt x="288" y="422"/>
                  </a:lnTo>
                  <a:lnTo>
                    <a:pt x="286" y="411"/>
                  </a:lnTo>
                  <a:lnTo>
                    <a:pt x="284" y="400"/>
                  </a:lnTo>
                  <a:lnTo>
                    <a:pt x="284" y="383"/>
                  </a:lnTo>
                  <a:lnTo>
                    <a:pt x="284" y="365"/>
                  </a:lnTo>
                  <a:lnTo>
                    <a:pt x="284" y="322"/>
                  </a:lnTo>
                  <a:lnTo>
                    <a:pt x="284" y="278"/>
                  </a:lnTo>
                  <a:lnTo>
                    <a:pt x="284" y="256"/>
                  </a:lnTo>
                  <a:lnTo>
                    <a:pt x="397" y="6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7" name="Freeform 2390"/>
            <p:cNvSpPr>
              <a:spLocks noChangeArrowheads="1"/>
            </p:cNvSpPr>
            <p:nvPr/>
          </p:nvSpPr>
          <p:spPr bwMode="auto">
            <a:xfrm>
              <a:off x="1341" y="2594"/>
              <a:ext cx="277" cy="264"/>
            </a:xfrm>
            <a:custGeom>
              <a:avLst/>
              <a:gdLst>
                <a:gd name="T0" fmla="*/ 85 w 612"/>
                <a:gd name="T1" fmla="*/ 36 h 585"/>
                <a:gd name="T2" fmla="*/ 87 w 612"/>
                <a:gd name="T3" fmla="*/ 23 h 585"/>
                <a:gd name="T4" fmla="*/ 93 w 612"/>
                <a:gd name="T5" fmla="*/ 18 h 585"/>
                <a:gd name="T6" fmla="*/ 107 w 612"/>
                <a:gd name="T7" fmla="*/ 16 h 585"/>
                <a:gd name="T8" fmla="*/ 118 w 612"/>
                <a:gd name="T9" fmla="*/ 0 h 585"/>
                <a:gd name="T10" fmla="*/ 84 w 612"/>
                <a:gd name="T11" fmla="*/ 1 h 585"/>
                <a:gd name="T12" fmla="*/ 58 w 612"/>
                <a:gd name="T13" fmla="*/ 2 h 585"/>
                <a:gd name="T14" fmla="*/ 33 w 612"/>
                <a:gd name="T15" fmla="*/ 1 h 585"/>
                <a:gd name="T16" fmla="*/ 0 w 612"/>
                <a:gd name="T17" fmla="*/ 0 h 585"/>
                <a:gd name="T18" fmla="*/ 10 w 612"/>
                <a:gd name="T19" fmla="*/ 16 h 585"/>
                <a:gd name="T20" fmla="*/ 23 w 612"/>
                <a:gd name="T21" fmla="*/ 18 h 585"/>
                <a:gd name="T22" fmla="*/ 30 w 612"/>
                <a:gd name="T23" fmla="*/ 23 h 585"/>
                <a:gd name="T24" fmla="*/ 32 w 612"/>
                <a:gd name="T25" fmla="*/ 36 h 585"/>
                <a:gd name="T26" fmla="*/ 32 w 612"/>
                <a:gd name="T27" fmla="*/ 190 h 585"/>
                <a:gd name="T28" fmla="*/ 34 w 612"/>
                <a:gd name="T29" fmla="*/ 206 h 585"/>
                <a:gd name="T30" fmla="*/ 39 w 612"/>
                <a:gd name="T31" fmla="*/ 220 h 585"/>
                <a:gd name="T32" fmla="*/ 48 w 612"/>
                <a:gd name="T33" fmla="*/ 232 h 585"/>
                <a:gd name="T34" fmla="*/ 59 w 612"/>
                <a:gd name="T35" fmla="*/ 243 h 585"/>
                <a:gd name="T36" fmla="*/ 74 w 612"/>
                <a:gd name="T37" fmla="*/ 251 h 585"/>
                <a:gd name="T38" fmla="*/ 93 w 612"/>
                <a:gd name="T39" fmla="*/ 258 h 585"/>
                <a:gd name="T40" fmla="*/ 115 w 612"/>
                <a:gd name="T41" fmla="*/ 262 h 585"/>
                <a:gd name="T42" fmla="*/ 140 w 612"/>
                <a:gd name="T43" fmla="*/ 264 h 585"/>
                <a:gd name="T44" fmla="*/ 161 w 612"/>
                <a:gd name="T45" fmla="*/ 263 h 585"/>
                <a:gd name="T46" fmla="*/ 181 w 612"/>
                <a:gd name="T47" fmla="*/ 259 h 585"/>
                <a:gd name="T48" fmla="*/ 200 w 612"/>
                <a:gd name="T49" fmla="*/ 251 h 585"/>
                <a:gd name="T50" fmla="*/ 217 w 612"/>
                <a:gd name="T51" fmla="*/ 240 h 585"/>
                <a:gd name="T52" fmla="*/ 231 w 612"/>
                <a:gd name="T53" fmla="*/ 223 h 585"/>
                <a:gd name="T54" fmla="*/ 240 w 612"/>
                <a:gd name="T55" fmla="*/ 205 h 585"/>
                <a:gd name="T56" fmla="*/ 244 w 612"/>
                <a:gd name="T57" fmla="*/ 184 h 585"/>
                <a:gd name="T58" fmla="*/ 245 w 612"/>
                <a:gd name="T59" fmla="*/ 163 h 585"/>
                <a:gd name="T60" fmla="*/ 245 w 612"/>
                <a:gd name="T61" fmla="*/ 36 h 585"/>
                <a:gd name="T62" fmla="*/ 248 w 612"/>
                <a:gd name="T63" fmla="*/ 23 h 585"/>
                <a:gd name="T64" fmla="*/ 254 w 612"/>
                <a:gd name="T65" fmla="*/ 18 h 585"/>
                <a:gd name="T66" fmla="*/ 267 w 612"/>
                <a:gd name="T67" fmla="*/ 16 h 585"/>
                <a:gd name="T68" fmla="*/ 277 w 612"/>
                <a:gd name="T69" fmla="*/ 0 h 585"/>
                <a:gd name="T70" fmla="*/ 250 w 612"/>
                <a:gd name="T71" fmla="*/ 1 h 585"/>
                <a:gd name="T72" fmla="*/ 231 w 612"/>
                <a:gd name="T73" fmla="*/ 2 h 585"/>
                <a:gd name="T74" fmla="*/ 213 w 612"/>
                <a:gd name="T75" fmla="*/ 1 h 585"/>
                <a:gd name="T76" fmla="*/ 190 w 612"/>
                <a:gd name="T77" fmla="*/ 0 h 585"/>
                <a:gd name="T78" fmla="*/ 201 w 612"/>
                <a:gd name="T79" fmla="*/ 16 h 585"/>
                <a:gd name="T80" fmla="*/ 215 w 612"/>
                <a:gd name="T81" fmla="*/ 18 h 585"/>
                <a:gd name="T82" fmla="*/ 220 w 612"/>
                <a:gd name="T83" fmla="*/ 23 h 585"/>
                <a:gd name="T84" fmla="*/ 223 w 612"/>
                <a:gd name="T85" fmla="*/ 36 h 585"/>
                <a:gd name="T86" fmla="*/ 223 w 612"/>
                <a:gd name="T87" fmla="*/ 143 h 585"/>
                <a:gd name="T88" fmla="*/ 222 w 612"/>
                <a:gd name="T89" fmla="*/ 176 h 585"/>
                <a:gd name="T90" fmla="*/ 219 w 612"/>
                <a:gd name="T91" fmla="*/ 191 h 585"/>
                <a:gd name="T92" fmla="*/ 214 w 612"/>
                <a:gd name="T93" fmla="*/ 206 h 585"/>
                <a:gd name="T94" fmla="*/ 209 w 612"/>
                <a:gd name="T95" fmla="*/ 213 h 585"/>
                <a:gd name="T96" fmla="*/ 202 w 612"/>
                <a:gd name="T97" fmla="*/ 219 h 585"/>
                <a:gd name="T98" fmla="*/ 187 w 612"/>
                <a:gd name="T99" fmla="*/ 227 h 585"/>
                <a:gd name="T100" fmla="*/ 170 w 612"/>
                <a:gd name="T101" fmla="*/ 232 h 585"/>
                <a:gd name="T102" fmla="*/ 153 w 612"/>
                <a:gd name="T103" fmla="*/ 232 h 585"/>
                <a:gd name="T104" fmla="*/ 137 w 612"/>
                <a:gd name="T105" fmla="*/ 232 h 585"/>
                <a:gd name="T106" fmla="*/ 121 w 612"/>
                <a:gd name="T107" fmla="*/ 228 h 585"/>
                <a:gd name="T108" fmla="*/ 107 w 612"/>
                <a:gd name="T109" fmla="*/ 222 h 585"/>
                <a:gd name="T110" fmla="*/ 95 w 612"/>
                <a:gd name="T111" fmla="*/ 211 h 585"/>
                <a:gd name="T112" fmla="*/ 88 w 612"/>
                <a:gd name="T113" fmla="*/ 196 h 585"/>
                <a:gd name="T114" fmla="*/ 86 w 612"/>
                <a:gd name="T115" fmla="*/ 179 h 585"/>
                <a:gd name="T116" fmla="*/ 85 w 612"/>
                <a:gd name="T117" fmla="*/ 146 h 5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2"/>
                <a:gd name="T178" fmla="*/ 0 h 585"/>
                <a:gd name="T179" fmla="*/ 612 w 612"/>
                <a:gd name="T180" fmla="*/ 585 h 5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2" h="585">
                  <a:moveTo>
                    <a:pt x="188" y="100"/>
                  </a:moveTo>
                  <a:lnTo>
                    <a:pt x="188" y="80"/>
                  </a:lnTo>
                  <a:lnTo>
                    <a:pt x="190" y="63"/>
                  </a:lnTo>
                  <a:lnTo>
                    <a:pt x="193" y="52"/>
                  </a:lnTo>
                  <a:lnTo>
                    <a:pt x="199" y="45"/>
                  </a:lnTo>
                  <a:lnTo>
                    <a:pt x="206" y="39"/>
                  </a:lnTo>
                  <a:lnTo>
                    <a:pt x="219" y="35"/>
                  </a:lnTo>
                  <a:lnTo>
                    <a:pt x="236" y="35"/>
                  </a:lnTo>
                  <a:lnTo>
                    <a:pt x="260" y="35"/>
                  </a:lnTo>
                  <a:lnTo>
                    <a:pt x="260" y="0"/>
                  </a:lnTo>
                  <a:lnTo>
                    <a:pt x="221" y="0"/>
                  </a:lnTo>
                  <a:lnTo>
                    <a:pt x="186" y="2"/>
                  </a:lnTo>
                  <a:lnTo>
                    <a:pt x="157" y="4"/>
                  </a:lnTo>
                  <a:lnTo>
                    <a:pt x="129" y="4"/>
                  </a:lnTo>
                  <a:lnTo>
                    <a:pt x="103" y="4"/>
                  </a:lnTo>
                  <a:lnTo>
                    <a:pt x="74" y="2"/>
                  </a:lnTo>
                  <a:lnTo>
                    <a:pt x="39" y="0"/>
                  </a:lnTo>
                  <a:lnTo>
                    <a:pt x="0" y="0"/>
                  </a:lnTo>
                  <a:lnTo>
                    <a:pt x="0" y="35"/>
                  </a:lnTo>
                  <a:lnTo>
                    <a:pt x="22" y="35"/>
                  </a:lnTo>
                  <a:lnTo>
                    <a:pt x="39" y="35"/>
                  </a:lnTo>
                  <a:lnTo>
                    <a:pt x="51" y="39"/>
                  </a:lnTo>
                  <a:lnTo>
                    <a:pt x="61" y="45"/>
                  </a:lnTo>
                  <a:lnTo>
                    <a:pt x="66" y="52"/>
                  </a:lnTo>
                  <a:lnTo>
                    <a:pt x="68" y="63"/>
                  </a:lnTo>
                  <a:lnTo>
                    <a:pt x="70" y="80"/>
                  </a:lnTo>
                  <a:lnTo>
                    <a:pt x="70" y="100"/>
                  </a:lnTo>
                  <a:lnTo>
                    <a:pt x="70" y="422"/>
                  </a:lnTo>
                  <a:lnTo>
                    <a:pt x="72" y="439"/>
                  </a:lnTo>
                  <a:lnTo>
                    <a:pt x="75" y="456"/>
                  </a:lnTo>
                  <a:lnTo>
                    <a:pt x="79" y="472"/>
                  </a:lnTo>
                  <a:lnTo>
                    <a:pt x="86" y="487"/>
                  </a:lnTo>
                  <a:lnTo>
                    <a:pt x="94" y="502"/>
                  </a:lnTo>
                  <a:lnTo>
                    <a:pt x="105" y="515"/>
                  </a:lnTo>
                  <a:lnTo>
                    <a:pt x="116" y="528"/>
                  </a:lnTo>
                  <a:lnTo>
                    <a:pt x="131" y="539"/>
                  </a:lnTo>
                  <a:lnTo>
                    <a:pt x="147" y="550"/>
                  </a:lnTo>
                  <a:lnTo>
                    <a:pt x="164" y="557"/>
                  </a:lnTo>
                  <a:lnTo>
                    <a:pt x="184" y="566"/>
                  </a:lnTo>
                  <a:lnTo>
                    <a:pt x="206" y="572"/>
                  </a:lnTo>
                  <a:lnTo>
                    <a:pt x="229" y="577"/>
                  </a:lnTo>
                  <a:lnTo>
                    <a:pt x="254" y="581"/>
                  </a:lnTo>
                  <a:lnTo>
                    <a:pt x="280" y="583"/>
                  </a:lnTo>
                  <a:lnTo>
                    <a:pt x="310" y="585"/>
                  </a:lnTo>
                  <a:lnTo>
                    <a:pt x="334" y="585"/>
                  </a:lnTo>
                  <a:lnTo>
                    <a:pt x="356" y="583"/>
                  </a:lnTo>
                  <a:lnTo>
                    <a:pt x="378" y="579"/>
                  </a:lnTo>
                  <a:lnTo>
                    <a:pt x="400" y="574"/>
                  </a:lnTo>
                  <a:lnTo>
                    <a:pt x="420" y="566"/>
                  </a:lnTo>
                  <a:lnTo>
                    <a:pt x="441" y="557"/>
                  </a:lnTo>
                  <a:lnTo>
                    <a:pt x="461" y="546"/>
                  </a:lnTo>
                  <a:lnTo>
                    <a:pt x="479" y="531"/>
                  </a:lnTo>
                  <a:lnTo>
                    <a:pt x="498" y="513"/>
                  </a:lnTo>
                  <a:lnTo>
                    <a:pt x="511" y="494"/>
                  </a:lnTo>
                  <a:lnTo>
                    <a:pt x="522" y="474"/>
                  </a:lnTo>
                  <a:lnTo>
                    <a:pt x="531" y="454"/>
                  </a:lnTo>
                  <a:lnTo>
                    <a:pt x="535" y="432"/>
                  </a:lnTo>
                  <a:lnTo>
                    <a:pt x="539" y="408"/>
                  </a:lnTo>
                  <a:lnTo>
                    <a:pt x="540" y="386"/>
                  </a:lnTo>
                  <a:lnTo>
                    <a:pt x="542" y="362"/>
                  </a:lnTo>
                  <a:lnTo>
                    <a:pt x="542" y="100"/>
                  </a:lnTo>
                  <a:lnTo>
                    <a:pt x="542" y="80"/>
                  </a:lnTo>
                  <a:lnTo>
                    <a:pt x="544" y="63"/>
                  </a:lnTo>
                  <a:lnTo>
                    <a:pt x="548" y="52"/>
                  </a:lnTo>
                  <a:lnTo>
                    <a:pt x="553" y="45"/>
                  </a:lnTo>
                  <a:lnTo>
                    <a:pt x="561" y="39"/>
                  </a:lnTo>
                  <a:lnTo>
                    <a:pt x="574" y="35"/>
                  </a:lnTo>
                  <a:lnTo>
                    <a:pt x="590" y="35"/>
                  </a:lnTo>
                  <a:lnTo>
                    <a:pt x="612" y="35"/>
                  </a:lnTo>
                  <a:lnTo>
                    <a:pt x="612" y="0"/>
                  </a:lnTo>
                  <a:lnTo>
                    <a:pt x="581" y="0"/>
                  </a:lnTo>
                  <a:lnTo>
                    <a:pt x="553" y="2"/>
                  </a:lnTo>
                  <a:lnTo>
                    <a:pt x="531" y="4"/>
                  </a:lnTo>
                  <a:lnTo>
                    <a:pt x="511" y="4"/>
                  </a:lnTo>
                  <a:lnTo>
                    <a:pt x="492" y="4"/>
                  </a:lnTo>
                  <a:lnTo>
                    <a:pt x="470" y="2"/>
                  </a:lnTo>
                  <a:lnTo>
                    <a:pt x="446" y="0"/>
                  </a:lnTo>
                  <a:lnTo>
                    <a:pt x="420" y="0"/>
                  </a:lnTo>
                  <a:lnTo>
                    <a:pt x="420" y="35"/>
                  </a:lnTo>
                  <a:lnTo>
                    <a:pt x="443" y="35"/>
                  </a:lnTo>
                  <a:lnTo>
                    <a:pt x="461" y="35"/>
                  </a:lnTo>
                  <a:lnTo>
                    <a:pt x="474" y="39"/>
                  </a:lnTo>
                  <a:lnTo>
                    <a:pt x="481" y="45"/>
                  </a:lnTo>
                  <a:lnTo>
                    <a:pt x="487" y="52"/>
                  </a:lnTo>
                  <a:lnTo>
                    <a:pt x="491" y="63"/>
                  </a:lnTo>
                  <a:lnTo>
                    <a:pt x="492" y="80"/>
                  </a:lnTo>
                  <a:lnTo>
                    <a:pt x="492" y="100"/>
                  </a:lnTo>
                  <a:lnTo>
                    <a:pt x="492" y="317"/>
                  </a:lnTo>
                  <a:lnTo>
                    <a:pt x="492" y="352"/>
                  </a:lnTo>
                  <a:lnTo>
                    <a:pt x="491" y="389"/>
                  </a:lnTo>
                  <a:lnTo>
                    <a:pt x="487" y="408"/>
                  </a:lnTo>
                  <a:lnTo>
                    <a:pt x="483" y="424"/>
                  </a:lnTo>
                  <a:lnTo>
                    <a:pt x="479" y="441"/>
                  </a:lnTo>
                  <a:lnTo>
                    <a:pt x="472" y="457"/>
                  </a:lnTo>
                  <a:lnTo>
                    <a:pt x="467" y="465"/>
                  </a:lnTo>
                  <a:lnTo>
                    <a:pt x="461" y="472"/>
                  </a:lnTo>
                  <a:lnTo>
                    <a:pt x="454" y="480"/>
                  </a:lnTo>
                  <a:lnTo>
                    <a:pt x="446" y="485"/>
                  </a:lnTo>
                  <a:lnTo>
                    <a:pt x="432" y="496"/>
                  </a:lnTo>
                  <a:lnTo>
                    <a:pt x="413" y="504"/>
                  </a:lnTo>
                  <a:lnTo>
                    <a:pt x="395" y="509"/>
                  </a:lnTo>
                  <a:lnTo>
                    <a:pt x="376" y="513"/>
                  </a:lnTo>
                  <a:lnTo>
                    <a:pt x="356" y="515"/>
                  </a:lnTo>
                  <a:lnTo>
                    <a:pt x="337" y="515"/>
                  </a:lnTo>
                  <a:lnTo>
                    <a:pt x="321" y="515"/>
                  </a:lnTo>
                  <a:lnTo>
                    <a:pt x="302" y="513"/>
                  </a:lnTo>
                  <a:lnTo>
                    <a:pt x="286" y="511"/>
                  </a:lnTo>
                  <a:lnTo>
                    <a:pt x="267" y="505"/>
                  </a:lnTo>
                  <a:lnTo>
                    <a:pt x="251" y="498"/>
                  </a:lnTo>
                  <a:lnTo>
                    <a:pt x="236" y="491"/>
                  </a:lnTo>
                  <a:lnTo>
                    <a:pt x="223" y="480"/>
                  </a:lnTo>
                  <a:lnTo>
                    <a:pt x="210" y="467"/>
                  </a:lnTo>
                  <a:lnTo>
                    <a:pt x="201" y="452"/>
                  </a:lnTo>
                  <a:lnTo>
                    <a:pt x="195" y="435"/>
                  </a:lnTo>
                  <a:lnTo>
                    <a:pt x="192" y="417"/>
                  </a:lnTo>
                  <a:lnTo>
                    <a:pt x="190" y="397"/>
                  </a:lnTo>
                  <a:lnTo>
                    <a:pt x="188" y="360"/>
                  </a:lnTo>
                  <a:lnTo>
                    <a:pt x="188" y="323"/>
                  </a:lnTo>
                  <a:lnTo>
                    <a:pt x="188" y="10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8" name="Freeform 2391"/>
            <p:cNvSpPr>
              <a:spLocks noChangeArrowheads="1"/>
            </p:cNvSpPr>
            <p:nvPr/>
          </p:nvSpPr>
          <p:spPr bwMode="auto">
            <a:xfrm>
              <a:off x="4467" y="2534"/>
              <a:ext cx="704" cy="349"/>
            </a:xfrm>
            <a:custGeom>
              <a:avLst/>
              <a:gdLst>
                <a:gd name="T0" fmla="*/ 2 w 1559"/>
                <a:gd name="T1" fmla="*/ 274 h 772"/>
                <a:gd name="T2" fmla="*/ 7 w 1559"/>
                <a:gd name="T3" fmla="*/ 324 h 772"/>
                <a:gd name="T4" fmla="*/ 40 w 1559"/>
                <a:gd name="T5" fmla="*/ 338 h 772"/>
                <a:gd name="T6" fmla="*/ 121 w 1559"/>
                <a:gd name="T7" fmla="*/ 304 h 772"/>
                <a:gd name="T8" fmla="*/ 177 w 1559"/>
                <a:gd name="T9" fmla="*/ 245 h 772"/>
                <a:gd name="T10" fmla="*/ 200 w 1559"/>
                <a:gd name="T11" fmla="*/ 194 h 772"/>
                <a:gd name="T12" fmla="*/ 231 w 1559"/>
                <a:gd name="T13" fmla="*/ 168 h 772"/>
                <a:gd name="T14" fmla="*/ 290 w 1559"/>
                <a:gd name="T15" fmla="*/ 148 h 772"/>
                <a:gd name="T16" fmla="*/ 271 w 1559"/>
                <a:gd name="T17" fmla="*/ 208 h 772"/>
                <a:gd name="T18" fmla="*/ 212 w 1559"/>
                <a:gd name="T19" fmla="*/ 339 h 772"/>
                <a:gd name="T20" fmla="*/ 259 w 1559"/>
                <a:gd name="T21" fmla="*/ 305 h 772"/>
                <a:gd name="T22" fmla="*/ 323 w 1559"/>
                <a:gd name="T23" fmla="*/ 211 h 772"/>
                <a:gd name="T24" fmla="*/ 378 w 1559"/>
                <a:gd name="T25" fmla="*/ 169 h 772"/>
                <a:gd name="T26" fmla="*/ 415 w 1559"/>
                <a:gd name="T27" fmla="*/ 166 h 772"/>
                <a:gd name="T28" fmla="*/ 445 w 1559"/>
                <a:gd name="T29" fmla="*/ 153 h 772"/>
                <a:gd name="T30" fmla="*/ 421 w 1559"/>
                <a:gd name="T31" fmla="*/ 211 h 772"/>
                <a:gd name="T32" fmla="*/ 356 w 1559"/>
                <a:gd name="T33" fmla="*/ 344 h 772"/>
                <a:gd name="T34" fmla="*/ 386 w 1559"/>
                <a:gd name="T35" fmla="*/ 332 h 772"/>
                <a:gd name="T36" fmla="*/ 427 w 1559"/>
                <a:gd name="T37" fmla="*/ 283 h 772"/>
                <a:gd name="T38" fmla="*/ 466 w 1559"/>
                <a:gd name="T39" fmla="*/ 262 h 772"/>
                <a:gd name="T40" fmla="*/ 532 w 1559"/>
                <a:gd name="T41" fmla="*/ 313 h 772"/>
                <a:gd name="T42" fmla="*/ 602 w 1559"/>
                <a:gd name="T43" fmla="*/ 347 h 772"/>
                <a:gd name="T44" fmla="*/ 652 w 1559"/>
                <a:gd name="T45" fmla="*/ 346 h 772"/>
                <a:gd name="T46" fmla="*/ 695 w 1559"/>
                <a:gd name="T47" fmla="*/ 323 h 772"/>
                <a:gd name="T48" fmla="*/ 675 w 1559"/>
                <a:gd name="T49" fmla="*/ 324 h 772"/>
                <a:gd name="T50" fmla="*/ 629 w 1559"/>
                <a:gd name="T51" fmla="*/ 325 h 772"/>
                <a:gd name="T52" fmla="*/ 574 w 1559"/>
                <a:gd name="T53" fmla="*/ 294 h 772"/>
                <a:gd name="T54" fmla="*/ 516 w 1559"/>
                <a:gd name="T55" fmla="*/ 239 h 772"/>
                <a:gd name="T56" fmla="*/ 577 w 1559"/>
                <a:gd name="T57" fmla="*/ 211 h 772"/>
                <a:gd name="T58" fmla="*/ 629 w 1559"/>
                <a:gd name="T59" fmla="*/ 172 h 772"/>
                <a:gd name="T60" fmla="*/ 640 w 1559"/>
                <a:gd name="T61" fmla="*/ 143 h 772"/>
                <a:gd name="T62" fmla="*/ 628 w 1559"/>
                <a:gd name="T63" fmla="*/ 123 h 772"/>
                <a:gd name="T64" fmla="*/ 608 w 1559"/>
                <a:gd name="T65" fmla="*/ 151 h 772"/>
                <a:gd name="T66" fmla="*/ 555 w 1559"/>
                <a:gd name="T67" fmla="*/ 201 h 772"/>
                <a:gd name="T68" fmla="*/ 476 w 1559"/>
                <a:gd name="T69" fmla="*/ 230 h 772"/>
                <a:gd name="T70" fmla="*/ 457 w 1559"/>
                <a:gd name="T71" fmla="*/ 222 h 772"/>
                <a:gd name="T72" fmla="*/ 543 w 1559"/>
                <a:gd name="T73" fmla="*/ 19 h 772"/>
                <a:gd name="T74" fmla="*/ 501 w 1559"/>
                <a:gd name="T75" fmla="*/ 24 h 772"/>
                <a:gd name="T76" fmla="*/ 463 w 1559"/>
                <a:gd name="T77" fmla="*/ 118 h 772"/>
                <a:gd name="T78" fmla="*/ 404 w 1559"/>
                <a:gd name="T79" fmla="*/ 144 h 772"/>
                <a:gd name="T80" fmla="*/ 322 w 1559"/>
                <a:gd name="T81" fmla="*/ 180 h 772"/>
                <a:gd name="T82" fmla="*/ 329 w 1559"/>
                <a:gd name="T83" fmla="*/ 150 h 772"/>
                <a:gd name="T84" fmla="*/ 325 w 1559"/>
                <a:gd name="T85" fmla="*/ 126 h 772"/>
                <a:gd name="T86" fmla="*/ 268 w 1559"/>
                <a:gd name="T87" fmla="*/ 133 h 772"/>
                <a:gd name="T88" fmla="*/ 207 w 1559"/>
                <a:gd name="T89" fmla="*/ 163 h 772"/>
                <a:gd name="T90" fmla="*/ 202 w 1559"/>
                <a:gd name="T91" fmla="*/ 141 h 772"/>
                <a:gd name="T92" fmla="*/ 183 w 1559"/>
                <a:gd name="T93" fmla="*/ 121 h 772"/>
                <a:gd name="T94" fmla="*/ 147 w 1559"/>
                <a:gd name="T95" fmla="*/ 118 h 772"/>
                <a:gd name="T96" fmla="*/ 84 w 1559"/>
                <a:gd name="T97" fmla="*/ 151 h 772"/>
                <a:gd name="T98" fmla="*/ 30 w 1559"/>
                <a:gd name="T99" fmla="*/ 212 h 772"/>
                <a:gd name="T100" fmla="*/ 101 w 1559"/>
                <a:gd name="T101" fmla="*/ 164 h 772"/>
                <a:gd name="T102" fmla="*/ 131 w 1559"/>
                <a:gd name="T103" fmla="*/ 141 h 772"/>
                <a:gd name="T104" fmla="*/ 158 w 1559"/>
                <a:gd name="T105" fmla="*/ 148 h 772"/>
                <a:gd name="T106" fmla="*/ 159 w 1559"/>
                <a:gd name="T107" fmla="*/ 193 h 772"/>
                <a:gd name="T108" fmla="*/ 127 w 1559"/>
                <a:gd name="T109" fmla="*/ 268 h 772"/>
                <a:gd name="T110" fmla="*/ 78 w 1559"/>
                <a:gd name="T111" fmla="*/ 308 h 772"/>
                <a:gd name="T112" fmla="*/ 56 w 1559"/>
                <a:gd name="T113" fmla="*/ 305 h 772"/>
                <a:gd name="T114" fmla="*/ 45 w 1559"/>
                <a:gd name="T115" fmla="*/ 283 h 772"/>
                <a:gd name="T116" fmla="*/ 53 w 1559"/>
                <a:gd name="T117" fmla="*/ 240 h 7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59"/>
                <a:gd name="T178" fmla="*/ 0 h 772"/>
                <a:gd name="T179" fmla="*/ 1559 w 1559"/>
                <a:gd name="T180" fmla="*/ 772 h 7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59" h="772">
                  <a:moveTo>
                    <a:pt x="51" y="490"/>
                  </a:moveTo>
                  <a:lnTo>
                    <a:pt x="40" y="512"/>
                  </a:lnTo>
                  <a:lnTo>
                    <a:pt x="29" y="531"/>
                  </a:lnTo>
                  <a:lnTo>
                    <a:pt x="22" y="549"/>
                  </a:lnTo>
                  <a:lnTo>
                    <a:pt x="13" y="575"/>
                  </a:lnTo>
                  <a:lnTo>
                    <a:pt x="5" y="606"/>
                  </a:lnTo>
                  <a:lnTo>
                    <a:pt x="0" y="639"/>
                  </a:lnTo>
                  <a:lnTo>
                    <a:pt x="0" y="656"/>
                  </a:lnTo>
                  <a:lnTo>
                    <a:pt x="0" y="673"/>
                  </a:lnTo>
                  <a:lnTo>
                    <a:pt x="4" y="689"/>
                  </a:lnTo>
                  <a:lnTo>
                    <a:pt x="7" y="704"/>
                  </a:lnTo>
                  <a:lnTo>
                    <a:pt x="15" y="717"/>
                  </a:lnTo>
                  <a:lnTo>
                    <a:pt x="24" y="728"/>
                  </a:lnTo>
                  <a:lnTo>
                    <a:pt x="35" y="737"/>
                  </a:lnTo>
                  <a:lnTo>
                    <a:pt x="51" y="744"/>
                  </a:lnTo>
                  <a:lnTo>
                    <a:pt x="63" y="746"/>
                  </a:lnTo>
                  <a:lnTo>
                    <a:pt x="75" y="748"/>
                  </a:lnTo>
                  <a:lnTo>
                    <a:pt x="88" y="748"/>
                  </a:lnTo>
                  <a:lnTo>
                    <a:pt x="103" y="746"/>
                  </a:lnTo>
                  <a:lnTo>
                    <a:pt x="136" y="737"/>
                  </a:lnTo>
                  <a:lnTo>
                    <a:pt x="171" y="726"/>
                  </a:lnTo>
                  <a:lnTo>
                    <a:pt x="205" y="709"/>
                  </a:lnTo>
                  <a:lnTo>
                    <a:pt x="238" y="691"/>
                  </a:lnTo>
                  <a:lnTo>
                    <a:pt x="267" y="673"/>
                  </a:lnTo>
                  <a:lnTo>
                    <a:pt x="293" y="652"/>
                  </a:lnTo>
                  <a:lnTo>
                    <a:pt x="319" y="626"/>
                  </a:lnTo>
                  <a:lnTo>
                    <a:pt x="341" y="603"/>
                  </a:lnTo>
                  <a:lnTo>
                    <a:pt x="361" y="580"/>
                  </a:lnTo>
                  <a:lnTo>
                    <a:pt x="378" y="560"/>
                  </a:lnTo>
                  <a:lnTo>
                    <a:pt x="393" y="542"/>
                  </a:lnTo>
                  <a:lnTo>
                    <a:pt x="404" y="523"/>
                  </a:lnTo>
                  <a:lnTo>
                    <a:pt x="413" y="509"/>
                  </a:lnTo>
                  <a:lnTo>
                    <a:pt x="422" y="492"/>
                  </a:lnTo>
                  <a:lnTo>
                    <a:pt x="433" y="466"/>
                  </a:lnTo>
                  <a:lnTo>
                    <a:pt x="441" y="446"/>
                  </a:lnTo>
                  <a:lnTo>
                    <a:pt x="444" y="429"/>
                  </a:lnTo>
                  <a:lnTo>
                    <a:pt x="448" y="416"/>
                  </a:lnTo>
                  <a:lnTo>
                    <a:pt x="452" y="411"/>
                  </a:lnTo>
                  <a:lnTo>
                    <a:pt x="457" y="404"/>
                  </a:lnTo>
                  <a:lnTo>
                    <a:pt x="468" y="396"/>
                  </a:lnTo>
                  <a:lnTo>
                    <a:pt x="481" y="389"/>
                  </a:lnTo>
                  <a:lnTo>
                    <a:pt x="511" y="372"/>
                  </a:lnTo>
                  <a:lnTo>
                    <a:pt x="546" y="356"/>
                  </a:lnTo>
                  <a:lnTo>
                    <a:pt x="581" y="341"/>
                  </a:lnTo>
                  <a:lnTo>
                    <a:pt x="611" y="330"/>
                  </a:lnTo>
                  <a:lnTo>
                    <a:pt x="623" y="328"/>
                  </a:lnTo>
                  <a:lnTo>
                    <a:pt x="635" y="326"/>
                  </a:lnTo>
                  <a:lnTo>
                    <a:pt x="642" y="328"/>
                  </a:lnTo>
                  <a:lnTo>
                    <a:pt x="646" y="330"/>
                  </a:lnTo>
                  <a:lnTo>
                    <a:pt x="647" y="339"/>
                  </a:lnTo>
                  <a:lnTo>
                    <a:pt x="644" y="354"/>
                  </a:lnTo>
                  <a:lnTo>
                    <a:pt x="636" y="374"/>
                  </a:lnTo>
                  <a:lnTo>
                    <a:pt x="627" y="398"/>
                  </a:lnTo>
                  <a:lnTo>
                    <a:pt x="601" y="459"/>
                  </a:lnTo>
                  <a:lnTo>
                    <a:pt x="568" y="527"/>
                  </a:lnTo>
                  <a:lnTo>
                    <a:pt x="535" y="599"/>
                  </a:lnTo>
                  <a:lnTo>
                    <a:pt x="502" y="665"/>
                  </a:lnTo>
                  <a:lnTo>
                    <a:pt x="474" y="719"/>
                  </a:lnTo>
                  <a:lnTo>
                    <a:pt x="456" y="754"/>
                  </a:lnTo>
                  <a:lnTo>
                    <a:pt x="470" y="750"/>
                  </a:lnTo>
                  <a:lnTo>
                    <a:pt x="502" y="741"/>
                  </a:lnTo>
                  <a:lnTo>
                    <a:pt x="518" y="735"/>
                  </a:lnTo>
                  <a:lnTo>
                    <a:pt x="533" y="730"/>
                  </a:lnTo>
                  <a:lnTo>
                    <a:pt x="546" y="724"/>
                  </a:lnTo>
                  <a:lnTo>
                    <a:pt x="551" y="719"/>
                  </a:lnTo>
                  <a:lnTo>
                    <a:pt x="574" y="674"/>
                  </a:lnTo>
                  <a:lnTo>
                    <a:pt x="605" y="619"/>
                  </a:lnTo>
                  <a:lnTo>
                    <a:pt x="623" y="588"/>
                  </a:lnTo>
                  <a:lnTo>
                    <a:pt x="644" y="556"/>
                  </a:lnTo>
                  <a:lnTo>
                    <a:pt x="666" y="525"/>
                  </a:lnTo>
                  <a:lnTo>
                    <a:pt x="690" y="496"/>
                  </a:lnTo>
                  <a:lnTo>
                    <a:pt x="716" y="466"/>
                  </a:lnTo>
                  <a:lnTo>
                    <a:pt x="742" y="440"/>
                  </a:lnTo>
                  <a:lnTo>
                    <a:pt x="767" y="416"/>
                  </a:lnTo>
                  <a:lnTo>
                    <a:pt x="795" y="396"/>
                  </a:lnTo>
                  <a:lnTo>
                    <a:pt x="810" y="387"/>
                  </a:lnTo>
                  <a:lnTo>
                    <a:pt x="825" y="381"/>
                  </a:lnTo>
                  <a:lnTo>
                    <a:pt x="837" y="374"/>
                  </a:lnTo>
                  <a:lnTo>
                    <a:pt x="852" y="370"/>
                  </a:lnTo>
                  <a:lnTo>
                    <a:pt x="867" y="367"/>
                  </a:lnTo>
                  <a:lnTo>
                    <a:pt x="882" y="365"/>
                  </a:lnTo>
                  <a:lnTo>
                    <a:pt x="895" y="365"/>
                  </a:lnTo>
                  <a:lnTo>
                    <a:pt x="909" y="367"/>
                  </a:lnTo>
                  <a:lnTo>
                    <a:pt x="919" y="367"/>
                  </a:lnTo>
                  <a:lnTo>
                    <a:pt x="932" y="363"/>
                  </a:lnTo>
                  <a:lnTo>
                    <a:pt x="944" y="357"/>
                  </a:lnTo>
                  <a:lnTo>
                    <a:pt x="959" y="350"/>
                  </a:lnTo>
                  <a:lnTo>
                    <a:pt x="972" y="345"/>
                  </a:lnTo>
                  <a:lnTo>
                    <a:pt x="981" y="341"/>
                  </a:lnTo>
                  <a:lnTo>
                    <a:pt x="985" y="339"/>
                  </a:lnTo>
                  <a:lnTo>
                    <a:pt x="989" y="339"/>
                  </a:lnTo>
                  <a:lnTo>
                    <a:pt x="989" y="341"/>
                  </a:lnTo>
                  <a:lnTo>
                    <a:pt x="989" y="343"/>
                  </a:lnTo>
                  <a:lnTo>
                    <a:pt x="980" y="367"/>
                  </a:lnTo>
                  <a:lnTo>
                    <a:pt x="959" y="409"/>
                  </a:lnTo>
                  <a:lnTo>
                    <a:pt x="933" y="466"/>
                  </a:lnTo>
                  <a:lnTo>
                    <a:pt x="902" y="533"/>
                  </a:lnTo>
                  <a:lnTo>
                    <a:pt x="871" y="601"/>
                  </a:lnTo>
                  <a:lnTo>
                    <a:pt x="839" y="663"/>
                  </a:lnTo>
                  <a:lnTo>
                    <a:pt x="812" y="719"/>
                  </a:lnTo>
                  <a:lnTo>
                    <a:pt x="789" y="759"/>
                  </a:lnTo>
                  <a:lnTo>
                    <a:pt x="789" y="761"/>
                  </a:lnTo>
                  <a:lnTo>
                    <a:pt x="791" y="763"/>
                  </a:lnTo>
                  <a:lnTo>
                    <a:pt x="795" y="763"/>
                  </a:lnTo>
                  <a:lnTo>
                    <a:pt x="801" y="761"/>
                  </a:lnTo>
                  <a:lnTo>
                    <a:pt x="815" y="755"/>
                  </a:lnTo>
                  <a:lnTo>
                    <a:pt x="834" y="746"/>
                  </a:lnTo>
                  <a:lnTo>
                    <a:pt x="854" y="735"/>
                  </a:lnTo>
                  <a:lnTo>
                    <a:pt x="873" y="724"/>
                  </a:lnTo>
                  <a:lnTo>
                    <a:pt x="887" y="713"/>
                  </a:lnTo>
                  <a:lnTo>
                    <a:pt x="895" y="704"/>
                  </a:lnTo>
                  <a:lnTo>
                    <a:pt x="911" y="673"/>
                  </a:lnTo>
                  <a:lnTo>
                    <a:pt x="930" y="647"/>
                  </a:lnTo>
                  <a:lnTo>
                    <a:pt x="946" y="625"/>
                  </a:lnTo>
                  <a:lnTo>
                    <a:pt x="965" y="606"/>
                  </a:lnTo>
                  <a:lnTo>
                    <a:pt x="981" y="593"/>
                  </a:lnTo>
                  <a:lnTo>
                    <a:pt x="996" y="584"/>
                  </a:lnTo>
                  <a:lnTo>
                    <a:pt x="1011" y="579"/>
                  </a:lnTo>
                  <a:lnTo>
                    <a:pt x="1024" y="579"/>
                  </a:lnTo>
                  <a:lnTo>
                    <a:pt x="1033" y="580"/>
                  </a:lnTo>
                  <a:lnTo>
                    <a:pt x="1044" y="586"/>
                  </a:lnTo>
                  <a:lnTo>
                    <a:pt x="1057" y="595"/>
                  </a:lnTo>
                  <a:lnTo>
                    <a:pt x="1074" y="608"/>
                  </a:lnTo>
                  <a:lnTo>
                    <a:pt x="1111" y="639"/>
                  </a:lnTo>
                  <a:lnTo>
                    <a:pt x="1155" y="674"/>
                  </a:lnTo>
                  <a:lnTo>
                    <a:pt x="1179" y="693"/>
                  </a:lnTo>
                  <a:lnTo>
                    <a:pt x="1205" y="711"/>
                  </a:lnTo>
                  <a:lnTo>
                    <a:pt x="1232" y="726"/>
                  </a:lnTo>
                  <a:lnTo>
                    <a:pt x="1260" y="741"/>
                  </a:lnTo>
                  <a:lnTo>
                    <a:pt x="1289" y="754"/>
                  </a:lnTo>
                  <a:lnTo>
                    <a:pt x="1319" y="763"/>
                  </a:lnTo>
                  <a:lnTo>
                    <a:pt x="1334" y="767"/>
                  </a:lnTo>
                  <a:lnTo>
                    <a:pt x="1349" y="770"/>
                  </a:lnTo>
                  <a:lnTo>
                    <a:pt x="1365" y="772"/>
                  </a:lnTo>
                  <a:lnTo>
                    <a:pt x="1380" y="772"/>
                  </a:lnTo>
                  <a:lnTo>
                    <a:pt x="1402" y="770"/>
                  </a:lnTo>
                  <a:lnTo>
                    <a:pt x="1424" y="768"/>
                  </a:lnTo>
                  <a:lnTo>
                    <a:pt x="1443" y="765"/>
                  </a:lnTo>
                  <a:lnTo>
                    <a:pt x="1461" y="759"/>
                  </a:lnTo>
                  <a:lnTo>
                    <a:pt x="1478" y="752"/>
                  </a:lnTo>
                  <a:lnTo>
                    <a:pt x="1492" y="746"/>
                  </a:lnTo>
                  <a:lnTo>
                    <a:pt x="1505" y="737"/>
                  </a:lnTo>
                  <a:lnTo>
                    <a:pt x="1518" y="730"/>
                  </a:lnTo>
                  <a:lnTo>
                    <a:pt x="1539" y="715"/>
                  </a:lnTo>
                  <a:lnTo>
                    <a:pt x="1551" y="700"/>
                  </a:lnTo>
                  <a:lnTo>
                    <a:pt x="1557" y="691"/>
                  </a:lnTo>
                  <a:lnTo>
                    <a:pt x="1559" y="685"/>
                  </a:lnTo>
                  <a:lnTo>
                    <a:pt x="1548" y="693"/>
                  </a:lnTo>
                  <a:lnTo>
                    <a:pt x="1516" y="709"/>
                  </a:lnTo>
                  <a:lnTo>
                    <a:pt x="1494" y="717"/>
                  </a:lnTo>
                  <a:lnTo>
                    <a:pt x="1470" y="722"/>
                  </a:lnTo>
                  <a:lnTo>
                    <a:pt x="1456" y="724"/>
                  </a:lnTo>
                  <a:lnTo>
                    <a:pt x="1443" y="724"/>
                  </a:lnTo>
                  <a:lnTo>
                    <a:pt x="1426" y="724"/>
                  </a:lnTo>
                  <a:lnTo>
                    <a:pt x="1411" y="722"/>
                  </a:lnTo>
                  <a:lnTo>
                    <a:pt x="1393" y="719"/>
                  </a:lnTo>
                  <a:lnTo>
                    <a:pt x="1373" y="711"/>
                  </a:lnTo>
                  <a:lnTo>
                    <a:pt x="1352" y="702"/>
                  </a:lnTo>
                  <a:lnTo>
                    <a:pt x="1332" y="691"/>
                  </a:lnTo>
                  <a:lnTo>
                    <a:pt x="1312" y="678"/>
                  </a:lnTo>
                  <a:lnTo>
                    <a:pt x="1289" y="665"/>
                  </a:lnTo>
                  <a:lnTo>
                    <a:pt x="1271" y="650"/>
                  </a:lnTo>
                  <a:lnTo>
                    <a:pt x="1251" y="634"/>
                  </a:lnTo>
                  <a:lnTo>
                    <a:pt x="1214" y="603"/>
                  </a:lnTo>
                  <a:lnTo>
                    <a:pt x="1182" y="573"/>
                  </a:lnTo>
                  <a:lnTo>
                    <a:pt x="1158" y="549"/>
                  </a:lnTo>
                  <a:lnTo>
                    <a:pt x="1142" y="533"/>
                  </a:lnTo>
                  <a:lnTo>
                    <a:pt x="1142" y="529"/>
                  </a:lnTo>
                  <a:lnTo>
                    <a:pt x="1147" y="525"/>
                  </a:lnTo>
                  <a:lnTo>
                    <a:pt x="1157" y="520"/>
                  </a:lnTo>
                  <a:lnTo>
                    <a:pt x="1171" y="514"/>
                  </a:lnTo>
                  <a:lnTo>
                    <a:pt x="1208" y="499"/>
                  </a:lnTo>
                  <a:lnTo>
                    <a:pt x="1253" y="479"/>
                  </a:lnTo>
                  <a:lnTo>
                    <a:pt x="1277" y="466"/>
                  </a:lnTo>
                  <a:lnTo>
                    <a:pt x="1301" y="453"/>
                  </a:lnTo>
                  <a:lnTo>
                    <a:pt x="1325" y="440"/>
                  </a:lnTo>
                  <a:lnTo>
                    <a:pt x="1347" y="424"/>
                  </a:lnTo>
                  <a:lnTo>
                    <a:pt x="1367" y="407"/>
                  </a:lnTo>
                  <a:lnTo>
                    <a:pt x="1384" y="391"/>
                  </a:lnTo>
                  <a:lnTo>
                    <a:pt x="1393" y="381"/>
                  </a:lnTo>
                  <a:lnTo>
                    <a:pt x="1398" y="370"/>
                  </a:lnTo>
                  <a:lnTo>
                    <a:pt x="1406" y="361"/>
                  </a:lnTo>
                  <a:lnTo>
                    <a:pt x="1409" y="350"/>
                  </a:lnTo>
                  <a:lnTo>
                    <a:pt x="1415" y="337"/>
                  </a:lnTo>
                  <a:lnTo>
                    <a:pt x="1417" y="326"/>
                  </a:lnTo>
                  <a:lnTo>
                    <a:pt x="1417" y="317"/>
                  </a:lnTo>
                  <a:lnTo>
                    <a:pt x="1417" y="308"/>
                  </a:lnTo>
                  <a:lnTo>
                    <a:pt x="1415" y="300"/>
                  </a:lnTo>
                  <a:lnTo>
                    <a:pt x="1411" y="293"/>
                  </a:lnTo>
                  <a:lnTo>
                    <a:pt x="1408" y="287"/>
                  </a:lnTo>
                  <a:lnTo>
                    <a:pt x="1402" y="282"/>
                  </a:lnTo>
                  <a:lnTo>
                    <a:pt x="1391" y="273"/>
                  </a:lnTo>
                  <a:lnTo>
                    <a:pt x="1382" y="267"/>
                  </a:lnTo>
                  <a:lnTo>
                    <a:pt x="1374" y="265"/>
                  </a:lnTo>
                  <a:lnTo>
                    <a:pt x="1373" y="263"/>
                  </a:lnTo>
                  <a:lnTo>
                    <a:pt x="1365" y="289"/>
                  </a:lnTo>
                  <a:lnTo>
                    <a:pt x="1358" y="311"/>
                  </a:lnTo>
                  <a:lnTo>
                    <a:pt x="1347" y="333"/>
                  </a:lnTo>
                  <a:lnTo>
                    <a:pt x="1334" y="354"/>
                  </a:lnTo>
                  <a:lnTo>
                    <a:pt x="1319" y="370"/>
                  </a:lnTo>
                  <a:lnTo>
                    <a:pt x="1302" y="387"/>
                  </a:lnTo>
                  <a:lnTo>
                    <a:pt x="1286" y="404"/>
                  </a:lnTo>
                  <a:lnTo>
                    <a:pt x="1267" y="418"/>
                  </a:lnTo>
                  <a:lnTo>
                    <a:pt x="1229" y="444"/>
                  </a:lnTo>
                  <a:lnTo>
                    <a:pt x="1186" y="468"/>
                  </a:lnTo>
                  <a:lnTo>
                    <a:pt x="1142" y="490"/>
                  </a:lnTo>
                  <a:lnTo>
                    <a:pt x="1099" y="510"/>
                  </a:lnTo>
                  <a:lnTo>
                    <a:pt x="1092" y="509"/>
                  </a:lnTo>
                  <a:lnTo>
                    <a:pt x="1070" y="507"/>
                  </a:lnTo>
                  <a:lnTo>
                    <a:pt x="1055" y="509"/>
                  </a:lnTo>
                  <a:lnTo>
                    <a:pt x="1039" y="512"/>
                  </a:lnTo>
                  <a:lnTo>
                    <a:pt x="1020" y="518"/>
                  </a:lnTo>
                  <a:lnTo>
                    <a:pt x="1002" y="529"/>
                  </a:lnTo>
                  <a:lnTo>
                    <a:pt x="1000" y="527"/>
                  </a:lnTo>
                  <a:lnTo>
                    <a:pt x="1004" y="512"/>
                  </a:lnTo>
                  <a:lnTo>
                    <a:pt x="1011" y="490"/>
                  </a:lnTo>
                  <a:lnTo>
                    <a:pt x="1022" y="461"/>
                  </a:lnTo>
                  <a:lnTo>
                    <a:pt x="1053" y="385"/>
                  </a:lnTo>
                  <a:lnTo>
                    <a:pt x="1092" y="295"/>
                  </a:lnTo>
                  <a:lnTo>
                    <a:pt x="1133" y="199"/>
                  </a:lnTo>
                  <a:lnTo>
                    <a:pt x="1171" y="112"/>
                  </a:lnTo>
                  <a:lnTo>
                    <a:pt x="1203" y="42"/>
                  </a:lnTo>
                  <a:lnTo>
                    <a:pt x="1221" y="0"/>
                  </a:lnTo>
                  <a:lnTo>
                    <a:pt x="1206" y="4"/>
                  </a:lnTo>
                  <a:lnTo>
                    <a:pt x="1168" y="18"/>
                  </a:lnTo>
                  <a:lnTo>
                    <a:pt x="1129" y="33"/>
                  </a:lnTo>
                  <a:lnTo>
                    <a:pt x="1111" y="42"/>
                  </a:lnTo>
                  <a:lnTo>
                    <a:pt x="1109" y="52"/>
                  </a:lnTo>
                  <a:lnTo>
                    <a:pt x="1111" y="63"/>
                  </a:lnTo>
                  <a:lnTo>
                    <a:pt x="1103" y="85"/>
                  </a:lnTo>
                  <a:lnTo>
                    <a:pt x="1090" y="116"/>
                  </a:lnTo>
                  <a:lnTo>
                    <a:pt x="1075" y="153"/>
                  </a:lnTo>
                  <a:lnTo>
                    <a:pt x="1057" y="192"/>
                  </a:lnTo>
                  <a:lnTo>
                    <a:pt x="1026" y="260"/>
                  </a:lnTo>
                  <a:lnTo>
                    <a:pt x="1011" y="289"/>
                  </a:lnTo>
                  <a:lnTo>
                    <a:pt x="998" y="291"/>
                  </a:lnTo>
                  <a:lnTo>
                    <a:pt x="981" y="293"/>
                  </a:lnTo>
                  <a:lnTo>
                    <a:pt x="961" y="297"/>
                  </a:lnTo>
                  <a:lnTo>
                    <a:pt x="941" y="304"/>
                  </a:lnTo>
                  <a:lnTo>
                    <a:pt x="895" y="319"/>
                  </a:lnTo>
                  <a:lnTo>
                    <a:pt x="849" y="335"/>
                  </a:lnTo>
                  <a:lnTo>
                    <a:pt x="802" y="356"/>
                  </a:lnTo>
                  <a:lnTo>
                    <a:pt x="764" y="372"/>
                  </a:lnTo>
                  <a:lnTo>
                    <a:pt x="732" y="387"/>
                  </a:lnTo>
                  <a:lnTo>
                    <a:pt x="716" y="396"/>
                  </a:lnTo>
                  <a:lnTo>
                    <a:pt x="712" y="398"/>
                  </a:lnTo>
                  <a:lnTo>
                    <a:pt x="710" y="396"/>
                  </a:lnTo>
                  <a:lnTo>
                    <a:pt x="708" y="392"/>
                  </a:lnTo>
                  <a:lnTo>
                    <a:pt x="710" y="387"/>
                  </a:lnTo>
                  <a:lnTo>
                    <a:pt x="716" y="372"/>
                  </a:lnTo>
                  <a:lnTo>
                    <a:pt x="723" y="352"/>
                  </a:lnTo>
                  <a:lnTo>
                    <a:pt x="729" y="332"/>
                  </a:lnTo>
                  <a:lnTo>
                    <a:pt x="734" y="311"/>
                  </a:lnTo>
                  <a:lnTo>
                    <a:pt x="736" y="302"/>
                  </a:lnTo>
                  <a:lnTo>
                    <a:pt x="734" y="295"/>
                  </a:lnTo>
                  <a:lnTo>
                    <a:pt x="732" y="289"/>
                  </a:lnTo>
                  <a:lnTo>
                    <a:pt x="729" y="284"/>
                  </a:lnTo>
                  <a:lnTo>
                    <a:pt x="719" y="278"/>
                  </a:lnTo>
                  <a:lnTo>
                    <a:pt x="708" y="276"/>
                  </a:lnTo>
                  <a:lnTo>
                    <a:pt x="697" y="275"/>
                  </a:lnTo>
                  <a:lnTo>
                    <a:pt x="686" y="275"/>
                  </a:lnTo>
                  <a:lnTo>
                    <a:pt x="655" y="278"/>
                  </a:lnTo>
                  <a:lnTo>
                    <a:pt x="616" y="289"/>
                  </a:lnTo>
                  <a:lnTo>
                    <a:pt x="594" y="295"/>
                  </a:lnTo>
                  <a:lnTo>
                    <a:pt x="570" y="304"/>
                  </a:lnTo>
                  <a:lnTo>
                    <a:pt x="546" y="315"/>
                  </a:lnTo>
                  <a:lnTo>
                    <a:pt x="524" y="326"/>
                  </a:lnTo>
                  <a:lnTo>
                    <a:pt x="487" y="348"/>
                  </a:lnTo>
                  <a:lnTo>
                    <a:pt x="461" y="361"/>
                  </a:lnTo>
                  <a:lnTo>
                    <a:pt x="459" y="361"/>
                  </a:lnTo>
                  <a:lnTo>
                    <a:pt x="457" y="359"/>
                  </a:lnTo>
                  <a:lnTo>
                    <a:pt x="456" y="356"/>
                  </a:lnTo>
                  <a:lnTo>
                    <a:pt x="456" y="352"/>
                  </a:lnTo>
                  <a:lnTo>
                    <a:pt x="454" y="339"/>
                  </a:lnTo>
                  <a:lnTo>
                    <a:pt x="450" y="322"/>
                  </a:lnTo>
                  <a:lnTo>
                    <a:pt x="448" y="313"/>
                  </a:lnTo>
                  <a:lnTo>
                    <a:pt x="444" y="306"/>
                  </a:lnTo>
                  <a:lnTo>
                    <a:pt x="439" y="297"/>
                  </a:lnTo>
                  <a:lnTo>
                    <a:pt x="433" y="287"/>
                  </a:lnTo>
                  <a:lnTo>
                    <a:pt x="426" y="280"/>
                  </a:lnTo>
                  <a:lnTo>
                    <a:pt x="417" y="273"/>
                  </a:lnTo>
                  <a:lnTo>
                    <a:pt x="406" y="267"/>
                  </a:lnTo>
                  <a:lnTo>
                    <a:pt x="393" y="262"/>
                  </a:lnTo>
                  <a:lnTo>
                    <a:pt x="382" y="260"/>
                  </a:lnTo>
                  <a:lnTo>
                    <a:pt x="371" y="258"/>
                  </a:lnTo>
                  <a:lnTo>
                    <a:pt x="360" y="256"/>
                  </a:lnTo>
                  <a:lnTo>
                    <a:pt x="349" y="256"/>
                  </a:lnTo>
                  <a:lnTo>
                    <a:pt x="326" y="260"/>
                  </a:lnTo>
                  <a:lnTo>
                    <a:pt x="302" y="265"/>
                  </a:lnTo>
                  <a:lnTo>
                    <a:pt x="278" y="275"/>
                  </a:lnTo>
                  <a:lnTo>
                    <a:pt x="254" y="286"/>
                  </a:lnTo>
                  <a:lnTo>
                    <a:pt x="232" y="300"/>
                  </a:lnTo>
                  <a:lnTo>
                    <a:pt x="208" y="317"/>
                  </a:lnTo>
                  <a:lnTo>
                    <a:pt x="186" y="335"/>
                  </a:lnTo>
                  <a:lnTo>
                    <a:pt x="162" y="354"/>
                  </a:lnTo>
                  <a:lnTo>
                    <a:pt x="142" y="376"/>
                  </a:lnTo>
                  <a:lnTo>
                    <a:pt x="122" y="398"/>
                  </a:lnTo>
                  <a:lnTo>
                    <a:pt x="101" y="420"/>
                  </a:lnTo>
                  <a:lnTo>
                    <a:pt x="83" y="444"/>
                  </a:lnTo>
                  <a:lnTo>
                    <a:pt x="66" y="468"/>
                  </a:lnTo>
                  <a:lnTo>
                    <a:pt x="51" y="490"/>
                  </a:lnTo>
                  <a:lnTo>
                    <a:pt x="138" y="490"/>
                  </a:lnTo>
                  <a:lnTo>
                    <a:pt x="160" y="455"/>
                  </a:lnTo>
                  <a:lnTo>
                    <a:pt x="181" y="420"/>
                  </a:lnTo>
                  <a:lnTo>
                    <a:pt x="201" y="391"/>
                  </a:lnTo>
                  <a:lnTo>
                    <a:pt x="223" y="363"/>
                  </a:lnTo>
                  <a:lnTo>
                    <a:pt x="232" y="352"/>
                  </a:lnTo>
                  <a:lnTo>
                    <a:pt x="243" y="341"/>
                  </a:lnTo>
                  <a:lnTo>
                    <a:pt x="254" y="332"/>
                  </a:lnTo>
                  <a:lnTo>
                    <a:pt x="266" y="322"/>
                  </a:lnTo>
                  <a:lnTo>
                    <a:pt x="278" y="317"/>
                  </a:lnTo>
                  <a:lnTo>
                    <a:pt x="289" y="313"/>
                  </a:lnTo>
                  <a:lnTo>
                    <a:pt x="302" y="310"/>
                  </a:lnTo>
                  <a:lnTo>
                    <a:pt x="315" y="310"/>
                  </a:lnTo>
                  <a:lnTo>
                    <a:pt x="325" y="310"/>
                  </a:lnTo>
                  <a:lnTo>
                    <a:pt x="334" y="313"/>
                  </a:lnTo>
                  <a:lnTo>
                    <a:pt x="343" y="321"/>
                  </a:lnTo>
                  <a:lnTo>
                    <a:pt x="349" y="328"/>
                  </a:lnTo>
                  <a:lnTo>
                    <a:pt x="354" y="339"/>
                  </a:lnTo>
                  <a:lnTo>
                    <a:pt x="358" y="354"/>
                  </a:lnTo>
                  <a:lnTo>
                    <a:pt x="358" y="368"/>
                  </a:lnTo>
                  <a:lnTo>
                    <a:pt x="358" y="385"/>
                  </a:lnTo>
                  <a:lnTo>
                    <a:pt x="356" y="405"/>
                  </a:lnTo>
                  <a:lnTo>
                    <a:pt x="352" y="427"/>
                  </a:lnTo>
                  <a:lnTo>
                    <a:pt x="347" y="450"/>
                  </a:lnTo>
                  <a:lnTo>
                    <a:pt x="339" y="475"/>
                  </a:lnTo>
                  <a:lnTo>
                    <a:pt x="328" y="503"/>
                  </a:lnTo>
                  <a:lnTo>
                    <a:pt x="315" y="531"/>
                  </a:lnTo>
                  <a:lnTo>
                    <a:pt x="301" y="562"/>
                  </a:lnTo>
                  <a:lnTo>
                    <a:pt x="282" y="593"/>
                  </a:lnTo>
                  <a:lnTo>
                    <a:pt x="269" y="612"/>
                  </a:lnTo>
                  <a:lnTo>
                    <a:pt x="253" y="630"/>
                  </a:lnTo>
                  <a:lnTo>
                    <a:pt x="234" y="647"/>
                  </a:lnTo>
                  <a:lnTo>
                    <a:pt x="212" y="662"/>
                  </a:lnTo>
                  <a:lnTo>
                    <a:pt x="192" y="674"/>
                  </a:lnTo>
                  <a:lnTo>
                    <a:pt x="173" y="682"/>
                  </a:lnTo>
                  <a:lnTo>
                    <a:pt x="164" y="684"/>
                  </a:lnTo>
                  <a:lnTo>
                    <a:pt x="155" y="685"/>
                  </a:lnTo>
                  <a:lnTo>
                    <a:pt x="147" y="685"/>
                  </a:lnTo>
                  <a:lnTo>
                    <a:pt x="140" y="684"/>
                  </a:lnTo>
                  <a:lnTo>
                    <a:pt x="133" y="680"/>
                  </a:lnTo>
                  <a:lnTo>
                    <a:pt x="125" y="674"/>
                  </a:lnTo>
                  <a:lnTo>
                    <a:pt x="120" y="669"/>
                  </a:lnTo>
                  <a:lnTo>
                    <a:pt x="114" y="663"/>
                  </a:lnTo>
                  <a:lnTo>
                    <a:pt x="109" y="656"/>
                  </a:lnTo>
                  <a:lnTo>
                    <a:pt x="105" y="647"/>
                  </a:lnTo>
                  <a:lnTo>
                    <a:pt x="101" y="636"/>
                  </a:lnTo>
                  <a:lnTo>
                    <a:pt x="99" y="625"/>
                  </a:lnTo>
                  <a:lnTo>
                    <a:pt x="99" y="612"/>
                  </a:lnTo>
                  <a:lnTo>
                    <a:pt x="99" y="599"/>
                  </a:lnTo>
                  <a:lnTo>
                    <a:pt x="101" y="582"/>
                  </a:lnTo>
                  <a:lnTo>
                    <a:pt x="105" y="568"/>
                  </a:lnTo>
                  <a:lnTo>
                    <a:pt x="111" y="549"/>
                  </a:lnTo>
                  <a:lnTo>
                    <a:pt x="118" y="531"/>
                  </a:lnTo>
                  <a:lnTo>
                    <a:pt x="127" y="512"/>
                  </a:lnTo>
                  <a:lnTo>
                    <a:pt x="138" y="490"/>
                  </a:lnTo>
                  <a:lnTo>
                    <a:pt x="51" y="490"/>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9" name="Freeform 2392"/>
            <p:cNvSpPr>
              <a:spLocks noChangeArrowheads="1"/>
            </p:cNvSpPr>
            <p:nvPr/>
          </p:nvSpPr>
          <p:spPr bwMode="auto">
            <a:xfrm>
              <a:off x="3815" y="2478"/>
              <a:ext cx="930" cy="577"/>
            </a:xfrm>
            <a:custGeom>
              <a:avLst/>
              <a:gdLst>
                <a:gd name="T0" fmla="*/ 512 w 2059"/>
                <a:gd name="T1" fmla="*/ 18 h 1278"/>
                <a:gd name="T2" fmla="*/ 527 w 2059"/>
                <a:gd name="T3" fmla="*/ 21 h 1278"/>
                <a:gd name="T4" fmla="*/ 533 w 2059"/>
                <a:gd name="T5" fmla="*/ 35 h 1278"/>
                <a:gd name="T6" fmla="*/ 530 w 2059"/>
                <a:gd name="T7" fmla="*/ 64 h 1278"/>
                <a:gd name="T8" fmla="*/ 503 w 2059"/>
                <a:gd name="T9" fmla="*/ 140 h 1278"/>
                <a:gd name="T10" fmla="*/ 455 w 2059"/>
                <a:gd name="T11" fmla="*/ 238 h 1278"/>
                <a:gd name="T12" fmla="*/ 422 w 2059"/>
                <a:gd name="T13" fmla="*/ 307 h 1278"/>
                <a:gd name="T14" fmla="*/ 418 w 2059"/>
                <a:gd name="T15" fmla="*/ 330 h 1278"/>
                <a:gd name="T16" fmla="*/ 427 w 2059"/>
                <a:gd name="T17" fmla="*/ 330 h 1278"/>
                <a:gd name="T18" fmla="*/ 460 w 2059"/>
                <a:gd name="T19" fmla="*/ 311 h 1278"/>
                <a:gd name="T20" fmla="*/ 573 w 2059"/>
                <a:gd name="T21" fmla="*/ 221 h 1278"/>
                <a:gd name="T22" fmla="*/ 632 w 2059"/>
                <a:gd name="T23" fmla="*/ 176 h 1278"/>
                <a:gd name="T24" fmla="*/ 605 w 2059"/>
                <a:gd name="T25" fmla="*/ 211 h 1278"/>
                <a:gd name="T26" fmla="*/ 500 w 2059"/>
                <a:gd name="T27" fmla="*/ 332 h 1278"/>
                <a:gd name="T28" fmla="*/ 387 w 2059"/>
                <a:gd name="T29" fmla="*/ 453 h 1278"/>
                <a:gd name="T30" fmla="*/ 317 w 2059"/>
                <a:gd name="T31" fmla="*/ 511 h 1278"/>
                <a:gd name="T32" fmla="*/ 251 w 2059"/>
                <a:gd name="T33" fmla="*/ 545 h 1278"/>
                <a:gd name="T34" fmla="*/ 211 w 2059"/>
                <a:gd name="T35" fmla="*/ 557 h 1278"/>
                <a:gd name="T36" fmla="*/ 168 w 2059"/>
                <a:gd name="T37" fmla="*/ 559 h 1278"/>
                <a:gd name="T38" fmla="*/ 125 w 2059"/>
                <a:gd name="T39" fmla="*/ 554 h 1278"/>
                <a:gd name="T40" fmla="*/ 89 w 2059"/>
                <a:gd name="T41" fmla="*/ 540 h 1278"/>
                <a:gd name="T42" fmla="*/ 52 w 2059"/>
                <a:gd name="T43" fmla="*/ 516 h 1278"/>
                <a:gd name="T44" fmla="*/ 16 w 2059"/>
                <a:gd name="T45" fmla="*/ 476 h 1278"/>
                <a:gd name="T46" fmla="*/ 1 w 2059"/>
                <a:gd name="T47" fmla="*/ 455 h 1278"/>
                <a:gd name="T48" fmla="*/ 23 w 2059"/>
                <a:gd name="T49" fmla="*/ 501 h 1278"/>
                <a:gd name="T50" fmla="*/ 50 w 2059"/>
                <a:gd name="T51" fmla="*/ 530 h 1278"/>
                <a:gd name="T52" fmla="*/ 84 w 2059"/>
                <a:gd name="T53" fmla="*/ 552 h 1278"/>
                <a:gd name="T54" fmla="*/ 129 w 2059"/>
                <a:gd name="T55" fmla="*/ 568 h 1278"/>
                <a:gd name="T56" fmla="*/ 189 w 2059"/>
                <a:gd name="T57" fmla="*/ 577 h 1278"/>
                <a:gd name="T58" fmla="*/ 253 w 2059"/>
                <a:gd name="T59" fmla="*/ 570 h 1278"/>
                <a:gd name="T60" fmla="*/ 318 w 2059"/>
                <a:gd name="T61" fmla="*/ 544 h 1278"/>
                <a:gd name="T62" fmla="*/ 382 w 2059"/>
                <a:gd name="T63" fmla="*/ 502 h 1278"/>
                <a:gd name="T64" fmla="*/ 443 w 2059"/>
                <a:gd name="T65" fmla="*/ 450 h 1278"/>
                <a:gd name="T66" fmla="*/ 536 w 2059"/>
                <a:gd name="T67" fmla="*/ 354 h 1278"/>
                <a:gd name="T68" fmla="*/ 651 w 2059"/>
                <a:gd name="T69" fmla="*/ 216 h 1278"/>
                <a:gd name="T70" fmla="*/ 759 w 2059"/>
                <a:gd name="T71" fmla="*/ 91 h 1278"/>
                <a:gd name="T72" fmla="*/ 815 w 2059"/>
                <a:gd name="T73" fmla="*/ 40 h 1278"/>
                <a:gd name="T74" fmla="*/ 852 w 2059"/>
                <a:gd name="T75" fmla="*/ 21 h 1278"/>
                <a:gd name="T76" fmla="*/ 888 w 2059"/>
                <a:gd name="T77" fmla="*/ 16 h 1278"/>
                <a:gd name="T78" fmla="*/ 928 w 2059"/>
                <a:gd name="T79" fmla="*/ 21 h 1278"/>
                <a:gd name="T80" fmla="*/ 907 w 2059"/>
                <a:gd name="T81" fmla="*/ 11 h 1278"/>
                <a:gd name="T82" fmla="*/ 876 w 2059"/>
                <a:gd name="T83" fmla="*/ 5 h 1278"/>
                <a:gd name="T84" fmla="*/ 844 w 2059"/>
                <a:gd name="T85" fmla="*/ 9 h 1278"/>
                <a:gd name="T86" fmla="*/ 786 w 2059"/>
                <a:gd name="T87" fmla="*/ 33 h 1278"/>
                <a:gd name="T88" fmla="*/ 721 w 2059"/>
                <a:gd name="T89" fmla="*/ 78 h 1278"/>
                <a:gd name="T90" fmla="*/ 649 w 2059"/>
                <a:gd name="T91" fmla="*/ 142 h 1278"/>
                <a:gd name="T92" fmla="*/ 535 w 2059"/>
                <a:gd name="T93" fmla="*/ 232 h 1278"/>
                <a:gd name="T94" fmla="*/ 490 w 2059"/>
                <a:gd name="T95" fmla="*/ 263 h 1278"/>
                <a:gd name="T96" fmla="*/ 523 w 2059"/>
                <a:gd name="T97" fmla="*/ 194 h 1278"/>
                <a:gd name="T98" fmla="*/ 568 w 2059"/>
                <a:gd name="T99" fmla="*/ 80 h 1278"/>
                <a:gd name="T100" fmla="*/ 579 w 2059"/>
                <a:gd name="T101" fmla="*/ 32 h 1278"/>
                <a:gd name="T102" fmla="*/ 576 w 2059"/>
                <a:gd name="T103" fmla="*/ 7 h 1278"/>
                <a:gd name="T104" fmla="*/ 566 w 2059"/>
                <a:gd name="T105" fmla="*/ 0 h 1278"/>
                <a:gd name="T106" fmla="*/ 535 w 2059"/>
                <a:gd name="T107" fmla="*/ 4 h 1278"/>
                <a:gd name="T108" fmla="*/ 492 w 2059"/>
                <a:gd name="T109" fmla="*/ 19 h 1278"/>
                <a:gd name="T110" fmla="*/ 487 w 2059"/>
                <a:gd name="T111" fmla="*/ 25 h 12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59"/>
                <a:gd name="T169" fmla="*/ 0 h 1278"/>
                <a:gd name="T170" fmla="*/ 2059 w 2059"/>
                <a:gd name="T171" fmla="*/ 1278 h 12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59" h="1278">
                  <a:moveTo>
                    <a:pt x="1079" y="56"/>
                  </a:moveTo>
                  <a:lnTo>
                    <a:pt x="1090" y="52"/>
                  </a:lnTo>
                  <a:lnTo>
                    <a:pt x="1116" y="43"/>
                  </a:lnTo>
                  <a:lnTo>
                    <a:pt x="1133" y="39"/>
                  </a:lnTo>
                  <a:lnTo>
                    <a:pt x="1148" y="39"/>
                  </a:lnTo>
                  <a:lnTo>
                    <a:pt x="1155" y="41"/>
                  </a:lnTo>
                  <a:lnTo>
                    <a:pt x="1161" y="43"/>
                  </a:lnTo>
                  <a:lnTo>
                    <a:pt x="1166" y="47"/>
                  </a:lnTo>
                  <a:lnTo>
                    <a:pt x="1172" y="50"/>
                  </a:lnTo>
                  <a:lnTo>
                    <a:pt x="1177" y="58"/>
                  </a:lnTo>
                  <a:lnTo>
                    <a:pt x="1179" y="67"/>
                  </a:lnTo>
                  <a:lnTo>
                    <a:pt x="1181" y="78"/>
                  </a:lnTo>
                  <a:lnTo>
                    <a:pt x="1181" y="91"/>
                  </a:lnTo>
                  <a:lnTo>
                    <a:pt x="1181" y="106"/>
                  </a:lnTo>
                  <a:lnTo>
                    <a:pt x="1177" y="122"/>
                  </a:lnTo>
                  <a:lnTo>
                    <a:pt x="1173" y="141"/>
                  </a:lnTo>
                  <a:lnTo>
                    <a:pt x="1168" y="161"/>
                  </a:lnTo>
                  <a:lnTo>
                    <a:pt x="1155" y="205"/>
                  </a:lnTo>
                  <a:lnTo>
                    <a:pt x="1137" y="255"/>
                  </a:lnTo>
                  <a:lnTo>
                    <a:pt x="1113" y="310"/>
                  </a:lnTo>
                  <a:lnTo>
                    <a:pt x="1087" y="367"/>
                  </a:lnTo>
                  <a:lnTo>
                    <a:pt x="1059" y="424"/>
                  </a:lnTo>
                  <a:lnTo>
                    <a:pt x="1031" y="478"/>
                  </a:lnTo>
                  <a:lnTo>
                    <a:pt x="1007" y="528"/>
                  </a:lnTo>
                  <a:lnTo>
                    <a:pt x="985" y="574"/>
                  </a:lnTo>
                  <a:lnTo>
                    <a:pt x="965" y="614"/>
                  </a:lnTo>
                  <a:lnTo>
                    <a:pt x="948" y="649"/>
                  </a:lnTo>
                  <a:lnTo>
                    <a:pt x="935" y="679"/>
                  </a:lnTo>
                  <a:lnTo>
                    <a:pt x="926" y="701"/>
                  </a:lnTo>
                  <a:lnTo>
                    <a:pt x="924" y="715"/>
                  </a:lnTo>
                  <a:lnTo>
                    <a:pt x="924" y="727"/>
                  </a:lnTo>
                  <a:lnTo>
                    <a:pt x="926" y="730"/>
                  </a:lnTo>
                  <a:lnTo>
                    <a:pt x="928" y="732"/>
                  </a:lnTo>
                  <a:lnTo>
                    <a:pt x="932" y="732"/>
                  </a:lnTo>
                  <a:lnTo>
                    <a:pt x="935" y="732"/>
                  </a:lnTo>
                  <a:lnTo>
                    <a:pt x="945" y="730"/>
                  </a:lnTo>
                  <a:lnTo>
                    <a:pt x="956" y="727"/>
                  </a:lnTo>
                  <a:lnTo>
                    <a:pt x="969" y="719"/>
                  </a:lnTo>
                  <a:lnTo>
                    <a:pt x="982" y="714"/>
                  </a:lnTo>
                  <a:lnTo>
                    <a:pt x="1018" y="688"/>
                  </a:lnTo>
                  <a:lnTo>
                    <a:pt x="1072" y="649"/>
                  </a:lnTo>
                  <a:lnTo>
                    <a:pt x="1135" y="598"/>
                  </a:lnTo>
                  <a:lnTo>
                    <a:pt x="1203" y="544"/>
                  </a:lnTo>
                  <a:lnTo>
                    <a:pt x="1268" y="489"/>
                  </a:lnTo>
                  <a:lnTo>
                    <a:pt x="1327" y="443"/>
                  </a:lnTo>
                  <a:lnTo>
                    <a:pt x="1371" y="406"/>
                  </a:lnTo>
                  <a:lnTo>
                    <a:pt x="1397" y="387"/>
                  </a:lnTo>
                  <a:lnTo>
                    <a:pt x="1399" y="389"/>
                  </a:lnTo>
                  <a:lnTo>
                    <a:pt x="1395" y="395"/>
                  </a:lnTo>
                  <a:lnTo>
                    <a:pt x="1387" y="406"/>
                  </a:lnTo>
                  <a:lnTo>
                    <a:pt x="1375" y="422"/>
                  </a:lnTo>
                  <a:lnTo>
                    <a:pt x="1340" y="467"/>
                  </a:lnTo>
                  <a:lnTo>
                    <a:pt x="1292" y="524"/>
                  </a:lnTo>
                  <a:lnTo>
                    <a:pt x="1236" y="590"/>
                  </a:lnTo>
                  <a:lnTo>
                    <a:pt x="1173" y="662"/>
                  </a:lnTo>
                  <a:lnTo>
                    <a:pt x="1107" y="736"/>
                  </a:lnTo>
                  <a:lnTo>
                    <a:pt x="1041" y="809"/>
                  </a:lnTo>
                  <a:lnTo>
                    <a:pt x="967" y="889"/>
                  </a:lnTo>
                  <a:lnTo>
                    <a:pt x="893" y="966"/>
                  </a:lnTo>
                  <a:lnTo>
                    <a:pt x="856" y="1003"/>
                  </a:lnTo>
                  <a:lnTo>
                    <a:pt x="817" y="1038"/>
                  </a:lnTo>
                  <a:lnTo>
                    <a:pt x="779" y="1071"/>
                  </a:lnTo>
                  <a:lnTo>
                    <a:pt x="740" y="1102"/>
                  </a:lnTo>
                  <a:lnTo>
                    <a:pt x="701" y="1132"/>
                  </a:lnTo>
                  <a:lnTo>
                    <a:pt x="661" y="1158"/>
                  </a:lnTo>
                  <a:lnTo>
                    <a:pt x="618" y="1180"/>
                  </a:lnTo>
                  <a:lnTo>
                    <a:pt x="578" y="1200"/>
                  </a:lnTo>
                  <a:lnTo>
                    <a:pt x="555" y="1207"/>
                  </a:lnTo>
                  <a:lnTo>
                    <a:pt x="533" y="1217"/>
                  </a:lnTo>
                  <a:lnTo>
                    <a:pt x="513" y="1222"/>
                  </a:lnTo>
                  <a:lnTo>
                    <a:pt x="491" y="1228"/>
                  </a:lnTo>
                  <a:lnTo>
                    <a:pt x="467" y="1233"/>
                  </a:lnTo>
                  <a:lnTo>
                    <a:pt x="445" y="1237"/>
                  </a:lnTo>
                  <a:lnTo>
                    <a:pt x="423" y="1239"/>
                  </a:lnTo>
                  <a:lnTo>
                    <a:pt x="399" y="1241"/>
                  </a:lnTo>
                  <a:lnTo>
                    <a:pt x="373" y="1239"/>
                  </a:lnTo>
                  <a:lnTo>
                    <a:pt x="347" y="1239"/>
                  </a:lnTo>
                  <a:lnTo>
                    <a:pt x="323" y="1235"/>
                  </a:lnTo>
                  <a:lnTo>
                    <a:pt x="299" y="1231"/>
                  </a:lnTo>
                  <a:lnTo>
                    <a:pt x="277" y="1226"/>
                  </a:lnTo>
                  <a:lnTo>
                    <a:pt x="255" y="1220"/>
                  </a:lnTo>
                  <a:lnTo>
                    <a:pt x="234" y="1213"/>
                  </a:lnTo>
                  <a:lnTo>
                    <a:pt x="214" y="1204"/>
                  </a:lnTo>
                  <a:lnTo>
                    <a:pt x="196" y="1196"/>
                  </a:lnTo>
                  <a:lnTo>
                    <a:pt x="179" y="1185"/>
                  </a:lnTo>
                  <a:lnTo>
                    <a:pt x="162" y="1176"/>
                  </a:lnTo>
                  <a:lnTo>
                    <a:pt x="146" y="1165"/>
                  </a:lnTo>
                  <a:lnTo>
                    <a:pt x="116" y="1143"/>
                  </a:lnTo>
                  <a:lnTo>
                    <a:pt x="90" y="1121"/>
                  </a:lnTo>
                  <a:lnTo>
                    <a:pt x="68" y="1097"/>
                  </a:lnTo>
                  <a:lnTo>
                    <a:pt x="50" y="1075"/>
                  </a:lnTo>
                  <a:lnTo>
                    <a:pt x="35" y="1055"/>
                  </a:lnTo>
                  <a:lnTo>
                    <a:pt x="22" y="1034"/>
                  </a:lnTo>
                  <a:lnTo>
                    <a:pt x="6" y="1007"/>
                  </a:lnTo>
                  <a:lnTo>
                    <a:pt x="0" y="996"/>
                  </a:lnTo>
                  <a:lnTo>
                    <a:pt x="2" y="1007"/>
                  </a:lnTo>
                  <a:lnTo>
                    <a:pt x="13" y="1038"/>
                  </a:lnTo>
                  <a:lnTo>
                    <a:pt x="20" y="1060"/>
                  </a:lnTo>
                  <a:lnTo>
                    <a:pt x="33" y="1084"/>
                  </a:lnTo>
                  <a:lnTo>
                    <a:pt x="50" y="1110"/>
                  </a:lnTo>
                  <a:lnTo>
                    <a:pt x="70" y="1136"/>
                  </a:lnTo>
                  <a:lnTo>
                    <a:pt x="83" y="1149"/>
                  </a:lnTo>
                  <a:lnTo>
                    <a:pt x="96" y="1161"/>
                  </a:lnTo>
                  <a:lnTo>
                    <a:pt x="111" y="1174"/>
                  </a:lnTo>
                  <a:lnTo>
                    <a:pt x="127" y="1187"/>
                  </a:lnTo>
                  <a:lnTo>
                    <a:pt x="146" y="1200"/>
                  </a:lnTo>
                  <a:lnTo>
                    <a:pt x="164" y="1211"/>
                  </a:lnTo>
                  <a:lnTo>
                    <a:pt x="185" y="1222"/>
                  </a:lnTo>
                  <a:lnTo>
                    <a:pt x="209" y="1233"/>
                  </a:lnTo>
                  <a:lnTo>
                    <a:pt x="233" y="1243"/>
                  </a:lnTo>
                  <a:lnTo>
                    <a:pt x="258" y="1252"/>
                  </a:lnTo>
                  <a:lnTo>
                    <a:pt x="286" y="1259"/>
                  </a:lnTo>
                  <a:lnTo>
                    <a:pt x="316" y="1266"/>
                  </a:lnTo>
                  <a:lnTo>
                    <a:pt x="349" y="1270"/>
                  </a:lnTo>
                  <a:lnTo>
                    <a:pt x="382" y="1276"/>
                  </a:lnTo>
                  <a:lnTo>
                    <a:pt x="419" y="1278"/>
                  </a:lnTo>
                  <a:lnTo>
                    <a:pt x="456" y="1278"/>
                  </a:lnTo>
                  <a:lnTo>
                    <a:pt x="491" y="1276"/>
                  </a:lnTo>
                  <a:lnTo>
                    <a:pt x="526" y="1272"/>
                  </a:lnTo>
                  <a:lnTo>
                    <a:pt x="561" y="1263"/>
                  </a:lnTo>
                  <a:lnTo>
                    <a:pt x="596" y="1252"/>
                  </a:lnTo>
                  <a:lnTo>
                    <a:pt x="631" y="1239"/>
                  </a:lnTo>
                  <a:lnTo>
                    <a:pt x="668" y="1222"/>
                  </a:lnTo>
                  <a:lnTo>
                    <a:pt x="703" y="1204"/>
                  </a:lnTo>
                  <a:lnTo>
                    <a:pt x="738" y="1184"/>
                  </a:lnTo>
                  <a:lnTo>
                    <a:pt x="775" y="1161"/>
                  </a:lnTo>
                  <a:lnTo>
                    <a:pt x="810" y="1137"/>
                  </a:lnTo>
                  <a:lnTo>
                    <a:pt x="845" y="1112"/>
                  </a:lnTo>
                  <a:lnTo>
                    <a:pt x="878" y="1084"/>
                  </a:lnTo>
                  <a:lnTo>
                    <a:pt x="913" y="1056"/>
                  </a:lnTo>
                  <a:lnTo>
                    <a:pt x="947" y="1027"/>
                  </a:lnTo>
                  <a:lnTo>
                    <a:pt x="980" y="997"/>
                  </a:lnTo>
                  <a:lnTo>
                    <a:pt x="1013" y="968"/>
                  </a:lnTo>
                  <a:lnTo>
                    <a:pt x="1074" y="905"/>
                  </a:lnTo>
                  <a:lnTo>
                    <a:pt x="1133" y="844"/>
                  </a:lnTo>
                  <a:lnTo>
                    <a:pt x="1186" y="784"/>
                  </a:lnTo>
                  <a:lnTo>
                    <a:pt x="1236" y="727"/>
                  </a:lnTo>
                  <a:lnTo>
                    <a:pt x="1319" y="629"/>
                  </a:lnTo>
                  <a:lnTo>
                    <a:pt x="1373" y="561"/>
                  </a:lnTo>
                  <a:lnTo>
                    <a:pt x="1441" y="478"/>
                  </a:lnTo>
                  <a:lnTo>
                    <a:pt x="1506" y="400"/>
                  </a:lnTo>
                  <a:lnTo>
                    <a:pt x="1566" y="328"/>
                  </a:lnTo>
                  <a:lnTo>
                    <a:pt x="1625" y="260"/>
                  </a:lnTo>
                  <a:lnTo>
                    <a:pt x="1681" y="201"/>
                  </a:lnTo>
                  <a:lnTo>
                    <a:pt x="1732" y="148"/>
                  </a:lnTo>
                  <a:lnTo>
                    <a:pt x="1758" y="126"/>
                  </a:lnTo>
                  <a:lnTo>
                    <a:pt x="1780" y="107"/>
                  </a:lnTo>
                  <a:lnTo>
                    <a:pt x="1804" y="89"/>
                  </a:lnTo>
                  <a:lnTo>
                    <a:pt x="1825" y="74"/>
                  </a:lnTo>
                  <a:lnTo>
                    <a:pt x="1847" y="63"/>
                  </a:lnTo>
                  <a:lnTo>
                    <a:pt x="1867" y="54"/>
                  </a:lnTo>
                  <a:lnTo>
                    <a:pt x="1887" y="47"/>
                  </a:lnTo>
                  <a:lnTo>
                    <a:pt x="1910" y="41"/>
                  </a:lnTo>
                  <a:lnTo>
                    <a:pt x="1930" y="37"/>
                  </a:lnTo>
                  <a:lnTo>
                    <a:pt x="1948" y="35"/>
                  </a:lnTo>
                  <a:lnTo>
                    <a:pt x="1967" y="35"/>
                  </a:lnTo>
                  <a:lnTo>
                    <a:pt x="1983" y="35"/>
                  </a:lnTo>
                  <a:lnTo>
                    <a:pt x="2015" y="39"/>
                  </a:lnTo>
                  <a:lnTo>
                    <a:pt x="2039" y="43"/>
                  </a:lnTo>
                  <a:lnTo>
                    <a:pt x="2054" y="47"/>
                  </a:lnTo>
                  <a:lnTo>
                    <a:pt x="2059" y="48"/>
                  </a:lnTo>
                  <a:lnTo>
                    <a:pt x="2042" y="39"/>
                  </a:lnTo>
                  <a:lnTo>
                    <a:pt x="2026" y="30"/>
                  </a:lnTo>
                  <a:lnTo>
                    <a:pt x="2009" y="24"/>
                  </a:lnTo>
                  <a:lnTo>
                    <a:pt x="1993" y="19"/>
                  </a:lnTo>
                  <a:lnTo>
                    <a:pt x="1974" y="15"/>
                  </a:lnTo>
                  <a:lnTo>
                    <a:pt x="1958" y="13"/>
                  </a:lnTo>
                  <a:lnTo>
                    <a:pt x="1939" y="12"/>
                  </a:lnTo>
                  <a:lnTo>
                    <a:pt x="1923" y="12"/>
                  </a:lnTo>
                  <a:lnTo>
                    <a:pt x="1904" y="13"/>
                  </a:lnTo>
                  <a:lnTo>
                    <a:pt x="1886" y="15"/>
                  </a:lnTo>
                  <a:lnTo>
                    <a:pt x="1869" y="19"/>
                  </a:lnTo>
                  <a:lnTo>
                    <a:pt x="1851" y="24"/>
                  </a:lnTo>
                  <a:lnTo>
                    <a:pt x="1814" y="35"/>
                  </a:lnTo>
                  <a:lnTo>
                    <a:pt x="1777" y="52"/>
                  </a:lnTo>
                  <a:lnTo>
                    <a:pt x="1740" y="72"/>
                  </a:lnTo>
                  <a:lnTo>
                    <a:pt x="1705" y="93"/>
                  </a:lnTo>
                  <a:lnTo>
                    <a:pt x="1668" y="118"/>
                  </a:lnTo>
                  <a:lnTo>
                    <a:pt x="1633" y="144"/>
                  </a:lnTo>
                  <a:lnTo>
                    <a:pt x="1596" y="172"/>
                  </a:lnTo>
                  <a:lnTo>
                    <a:pt x="1563" y="201"/>
                  </a:lnTo>
                  <a:lnTo>
                    <a:pt x="1528" y="231"/>
                  </a:lnTo>
                  <a:lnTo>
                    <a:pt x="1494" y="262"/>
                  </a:lnTo>
                  <a:lnTo>
                    <a:pt x="1437" y="314"/>
                  </a:lnTo>
                  <a:lnTo>
                    <a:pt x="1373" y="367"/>
                  </a:lnTo>
                  <a:lnTo>
                    <a:pt x="1306" y="419"/>
                  </a:lnTo>
                  <a:lnTo>
                    <a:pt x="1242" y="469"/>
                  </a:lnTo>
                  <a:lnTo>
                    <a:pt x="1185" y="513"/>
                  </a:lnTo>
                  <a:lnTo>
                    <a:pt x="1137" y="548"/>
                  </a:lnTo>
                  <a:lnTo>
                    <a:pt x="1102" y="574"/>
                  </a:lnTo>
                  <a:lnTo>
                    <a:pt x="1087" y="586"/>
                  </a:lnTo>
                  <a:lnTo>
                    <a:pt x="1085" y="583"/>
                  </a:lnTo>
                  <a:lnTo>
                    <a:pt x="1090" y="570"/>
                  </a:lnTo>
                  <a:lnTo>
                    <a:pt x="1102" y="546"/>
                  </a:lnTo>
                  <a:lnTo>
                    <a:pt x="1116" y="513"/>
                  </a:lnTo>
                  <a:lnTo>
                    <a:pt x="1157" y="430"/>
                  </a:lnTo>
                  <a:lnTo>
                    <a:pt x="1201" y="330"/>
                  </a:lnTo>
                  <a:lnTo>
                    <a:pt x="1221" y="279"/>
                  </a:lnTo>
                  <a:lnTo>
                    <a:pt x="1242" y="227"/>
                  </a:lnTo>
                  <a:lnTo>
                    <a:pt x="1258" y="177"/>
                  </a:lnTo>
                  <a:lnTo>
                    <a:pt x="1271" y="131"/>
                  </a:lnTo>
                  <a:lnTo>
                    <a:pt x="1277" y="109"/>
                  </a:lnTo>
                  <a:lnTo>
                    <a:pt x="1280" y="89"/>
                  </a:lnTo>
                  <a:lnTo>
                    <a:pt x="1282" y="71"/>
                  </a:lnTo>
                  <a:lnTo>
                    <a:pt x="1284" y="54"/>
                  </a:lnTo>
                  <a:lnTo>
                    <a:pt x="1282" y="39"/>
                  </a:lnTo>
                  <a:lnTo>
                    <a:pt x="1280" y="26"/>
                  </a:lnTo>
                  <a:lnTo>
                    <a:pt x="1275" y="15"/>
                  </a:lnTo>
                  <a:lnTo>
                    <a:pt x="1268" y="6"/>
                  </a:lnTo>
                  <a:lnTo>
                    <a:pt x="1264" y="4"/>
                  </a:lnTo>
                  <a:lnTo>
                    <a:pt x="1258" y="2"/>
                  </a:lnTo>
                  <a:lnTo>
                    <a:pt x="1253" y="0"/>
                  </a:lnTo>
                  <a:lnTo>
                    <a:pt x="1245" y="0"/>
                  </a:lnTo>
                  <a:lnTo>
                    <a:pt x="1234" y="0"/>
                  </a:lnTo>
                  <a:lnTo>
                    <a:pt x="1210" y="2"/>
                  </a:lnTo>
                  <a:lnTo>
                    <a:pt x="1185" y="8"/>
                  </a:lnTo>
                  <a:lnTo>
                    <a:pt x="1157" y="15"/>
                  </a:lnTo>
                  <a:lnTo>
                    <a:pt x="1131" y="24"/>
                  </a:lnTo>
                  <a:lnTo>
                    <a:pt x="1107" y="34"/>
                  </a:lnTo>
                  <a:lnTo>
                    <a:pt x="1090" y="43"/>
                  </a:lnTo>
                  <a:lnTo>
                    <a:pt x="1083" y="47"/>
                  </a:lnTo>
                  <a:lnTo>
                    <a:pt x="1079" y="50"/>
                  </a:lnTo>
                  <a:lnTo>
                    <a:pt x="1078" y="54"/>
                  </a:lnTo>
                  <a:lnTo>
                    <a:pt x="107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0" name="Freeform 2393"/>
            <p:cNvSpPr>
              <a:spLocks noChangeArrowheads="1"/>
            </p:cNvSpPr>
            <p:nvPr/>
          </p:nvSpPr>
          <p:spPr bwMode="auto">
            <a:xfrm>
              <a:off x="3772" y="2556"/>
              <a:ext cx="447" cy="361"/>
            </a:xfrm>
            <a:custGeom>
              <a:avLst/>
              <a:gdLst>
                <a:gd name="T0" fmla="*/ 3 w 991"/>
                <a:gd name="T1" fmla="*/ 249 h 799"/>
                <a:gd name="T2" fmla="*/ 2 w 991"/>
                <a:gd name="T3" fmla="*/ 285 h 799"/>
                <a:gd name="T4" fmla="*/ 18 w 991"/>
                <a:gd name="T5" fmla="*/ 305 h 799"/>
                <a:gd name="T6" fmla="*/ 44 w 991"/>
                <a:gd name="T7" fmla="*/ 308 h 799"/>
                <a:gd name="T8" fmla="*/ 102 w 991"/>
                <a:gd name="T9" fmla="*/ 281 h 799"/>
                <a:gd name="T10" fmla="*/ 166 w 991"/>
                <a:gd name="T11" fmla="*/ 216 h 799"/>
                <a:gd name="T12" fmla="*/ 227 w 991"/>
                <a:gd name="T13" fmla="*/ 154 h 799"/>
                <a:gd name="T14" fmla="*/ 272 w 991"/>
                <a:gd name="T15" fmla="*/ 168 h 799"/>
                <a:gd name="T16" fmla="*/ 221 w 991"/>
                <a:gd name="T17" fmla="*/ 290 h 799"/>
                <a:gd name="T18" fmla="*/ 187 w 991"/>
                <a:gd name="T19" fmla="*/ 329 h 799"/>
                <a:gd name="T20" fmla="*/ 136 w 991"/>
                <a:gd name="T21" fmla="*/ 352 h 799"/>
                <a:gd name="T22" fmla="*/ 106 w 991"/>
                <a:gd name="T23" fmla="*/ 351 h 799"/>
                <a:gd name="T24" fmla="*/ 78 w 991"/>
                <a:gd name="T25" fmla="*/ 341 h 799"/>
                <a:gd name="T26" fmla="*/ 78 w 991"/>
                <a:gd name="T27" fmla="*/ 345 h 799"/>
                <a:gd name="T28" fmla="*/ 122 w 991"/>
                <a:gd name="T29" fmla="*/ 361 h 799"/>
                <a:gd name="T30" fmla="*/ 168 w 991"/>
                <a:gd name="T31" fmla="*/ 356 h 799"/>
                <a:gd name="T32" fmla="*/ 221 w 991"/>
                <a:gd name="T33" fmla="*/ 324 h 799"/>
                <a:gd name="T34" fmla="*/ 260 w 991"/>
                <a:gd name="T35" fmla="*/ 274 h 799"/>
                <a:gd name="T36" fmla="*/ 310 w 991"/>
                <a:gd name="T37" fmla="*/ 172 h 799"/>
                <a:gd name="T38" fmla="*/ 337 w 991"/>
                <a:gd name="T39" fmla="*/ 155 h 799"/>
                <a:gd name="T40" fmla="*/ 397 w 991"/>
                <a:gd name="T41" fmla="*/ 145 h 799"/>
                <a:gd name="T42" fmla="*/ 436 w 991"/>
                <a:gd name="T43" fmla="*/ 116 h 799"/>
                <a:gd name="T44" fmla="*/ 446 w 991"/>
                <a:gd name="T45" fmla="*/ 77 h 799"/>
                <a:gd name="T46" fmla="*/ 431 w 991"/>
                <a:gd name="T47" fmla="*/ 101 h 799"/>
                <a:gd name="T48" fmla="*/ 392 w 991"/>
                <a:gd name="T49" fmla="*/ 122 h 799"/>
                <a:gd name="T50" fmla="*/ 336 w 991"/>
                <a:gd name="T51" fmla="*/ 119 h 799"/>
                <a:gd name="T52" fmla="*/ 359 w 991"/>
                <a:gd name="T53" fmla="*/ 52 h 799"/>
                <a:gd name="T54" fmla="*/ 385 w 991"/>
                <a:gd name="T55" fmla="*/ 22 h 799"/>
                <a:gd name="T56" fmla="*/ 407 w 991"/>
                <a:gd name="T57" fmla="*/ 20 h 799"/>
                <a:gd name="T58" fmla="*/ 417 w 991"/>
                <a:gd name="T59" fmla="*/ 33 h 799"/>
                <a:gd name="T60" fmla="*/ 408 w 991"/>
                <a:gd name="T61" fmla="*/ 60 h 799"/>
                <a:gd name="T62" fmla="*/ 409 w 991"/>
                <a:gd name="T63" fmla="*/ 65 h 799"/>
                <a:gd name="T64" fmla="*/ 433 w 991"/>
                <a:gd name="T65" fmla="*/ 38 h 799"/>
                <a:gd name="T66" fmla="*/ 439 w 991"/>
                <a:gd name="T67" fmla="*/ 10 h 799"/>
                <a:gd name="T68" fmla="*/ 417 w 991"/>
                <a:gd name="T69" fmla="*/ 0 h 799"/>
                <a:gd name="T70" fmla="*/ 371 w 991"/>
                <a:gd name="T71" fmla="*/ 14 h 799"/>
                <a:gd name="T72" fmla="*/ 314 w 991"/>
                <a:gd name="T73" fmla="*/ 77 h 799"/>
                <a:gd name="T74" fmla="*/ 235 w 991"/>
                <a:gd name="T75" fmla="*/ 124 h 799"/>
                <a:gd name="T76" fmla="*/ 202 w 991"/>
                <a:gd name="T77" fmla="*/ 130 h 799"/>
                <a:gd name="T78" fmla="*/ 194 w 991"/>
                <a:gd name="T79" fmla="*/ 101 h 799"/>
                <a:gd name="T80" fmla="*/ 168 w 991"/>
                <a:gd name="T81" fmla="*/ 88 h 799"/>
                <a:gd name="T82" fmla="*/ 122 w 991"/>
                <a:gd name="T83" fmla="*/ 96 h 799"/>
                <a:gd name="T84" fmla="*/ 82 w 991"/>
                <a:gd name="T85" fmla="*/ 125 h 799"/>
                <a:gd name="T86" fmla="*/ 28 w 991"/>
                <a:gd name="T87" fmla="*/ 185 h 799"/>
                <a:gd name="T88" fmla="*/ 69 w 991"/>
                <a:gd name="T89" fmla="*/ 171 h 799"/>
                <a:gd name="T90" fmla="*/ 101 w 991"/>
                <a:gd name="T91" fmla="*/ 130 h 799"/>
                <a:gd name="T92" fmla="*/ 126 w 991"/>
                <a:gd name="T93" fmla="*/ 112 h 799"/>
                <a:gd name="T94" fmla="*/ 150 w 991"/>
                <a:gd name="T95" fmla="*/ 112 h 799"/>
                <a:gd name="T96" fmla="*/ 159 w 991"/>
                <a:gd name="T97" fmla="*/ 127 h 799"/>
                <a:gd name="T98" fmla="*/ 154 w 991"/>
                <a:gd name="T99" fmla="*/ 170 h 799"/>
                <a:gd name="T100" fmla="*/ 126 w 991"/>
                <a:gd name="T101" fmla="*/ 234 h 799"/>
                <a:gd name="T102" fmla="*/ 88 w 991"/>
                <a:gd name="T103" fmla="*/ 272 h 799"/>
                <a:gd name="T104" fmla="*/ 67 w 991"/>
                <a:gd name="T105" fmla="*/ 279 h 799"/>
                <a:gd name="T106" fmla="*/ 49 w 991"/>
                <a:gd name="T107" fmla="*/ 270 h 799"/>
                <a:gd name="T108" fmla="*/ 41 w 991"/>
                <a:gd name="T109" fmla="*/ 251 h 799"/>
                <a:gd name="T110" fmla="*/ 53 w 991"/>
                <a:gd name="T111" fmla="*/ 199 h 7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1"/>
                <a:gd name="T169" fmla="*/ 0 h 799"/>
                <a:gd name="T170" fmla="*/ 991 w 991"/>
                <a:gd name="T171" fmla="*/ 799 h 7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1" h="799">
                  <a:moveTo>
                    <a:pt x="46" y="442"/>
                  </a:moveTo>
                  <a:lnTo>
                    <a:pt x="30" y="479"/>
                  </a:lnTo>
                  <a:lnTo>
                    <a:pt x="15" y="516"/>
                  </a:lnTo>
                  <a:lnTo>
                    <a:pt x="9" y="534"/>
                  </a:lnTo>
                  <a:lnTo>
                    <a:pt x="6" y="551"/>
                  </a:lnTo>
                  <a:lnTo>
                    <a:pt x="4" y="569"/>
                  </a:lnTo>
                  <a:lnTo>
                    <a:pt x="2" y="586"/>
                  </a:lnTo>
                  <a:lnTo>
                    <a:pt x="0" y="600"/>
                  </a:lnTo>
                  <a:lnTo>
                    <a:pt x="2" y="615"/>
                  </a:lnTo>
                  <a:lnTo>
                    <a:pt x="4" y="630"/>
                  </a:lnTo>
                  <a:lnTo>
                    <a:pt x="7" y="641"/>
                  </a:lnTo>
                  <a:lnTo>
                    <a:pt x="13" y="652"/>
                  </a:lnTo>
                  <a:lnTo>
                    <a:pt x="20" y="663"/>
                  </a:lnTo>
                  <a:lnTo>
                    <a:pt x="30" y="670"/>
                  </a:lnTo>
                  <a:lnTo>
                    <a:pt x="41" y="676"/>
                  </a:lnTo>
                  <a:lnTo>
                    <a:pt x="48" y="680"/>
                  </a:lnTo>
                  <a:lnTo>
                    <a:pt x="57" y="682"/>
                  </a:lnTo>
                  <a:lnTo>
                    <a:pt x="67" y="683"/>
                  </a:lnTo>
                  <a:lnTo>
                    <a:pt x="78" y="683"/>
                  </a:lnTo>
                  <a:lnTo>
                    <a:pt x="98" y="682"/>
                  </a:lnTo>
                  <a:lnTo>
                    <a:pt x="122" y="678"/>
                  </a:lnTo>
                  <a:lnTo>
                    <a:pt x="146" y="669"/>
                  </a:lnTo>
                  <a:lnTo>
                    <a:pt x="172" y="658"/>
                  </a:lnTo>
                  <a:lnTo>
                    <a:pt x="199" y="641"/>
                  </a:lnTo>
                  <a:lnTo>
                    <a:pt x="227" y="623"/>
                  </a:lnTo>
                  <a:lnTo>
                    <a:pt x="255" y="600"/>
                  </a:lnTo>
                  <a:lnTo>
                    <a:pt x="284" y="575"/>
                  </a:lnTo>
                  <a:lnTo>
                    <a:pt x="312" y="547"/>
                  </a:lnTo>
                  <a:lnTo>
                    <a:pt x="341" y="514"/>
                  </a:lnTo>
                  <a:lnTo>
                    <a:pt x="369" y="477"/>
                  </a:lnTo>
                  <a:lnTo>
                    <a:pt x="397" y="436"/>
                  </a:lnTo>
                  <a:lnTo>
                    <a:pt x="423" y="394"/>
                  </a:lnTo>
                  <a:lnTo>
                    <a:pt x="448" y="346"/>
                  </a:lnTo>
                  <a:lnTo>
                    <a:pt x="465" y="344"/>
                  </a:lnTo>
                  <a:lnTo>
                    <a:pt x="504" y="341"/>
                  </a:lnTo>
                  <a:lnTo>
                    <a:pt x="530" y="341"/>
                  </a:lnTo>
                  <a:lnTo>
                    <a:pt x="557" y="341"/>
                  </a:lnTo>
                  <a:lnTo>
                    <a:pt x="583" y="341"/>
                  </a:lnTo>
                  <a:lnTo>
                    <a:pt x="611" y="344"/>
                  </a:lnTo>
                  <a:lnTo>
                    <a:pt x="602" y="372"/>
                  </a:lnTo>
                  <a:lnTo>
                    <a:pt x="578" y="440"/>
                  </a:lnTo>
                  <a:lnTo>
                    <a:pt x="543" y="527"/>
                  </a:lnTo>
                  <a:lnTo>
                    <a:pt x="507" y="610"/>
                  </a:lnTo>
                  <a:lnTo>
                    <a:pt x="500" y="624"/>
                  </a:lnTo>
                  <a:lnTo>
                    <a:pt x="489" y="641"/>
                  </a:lnTo>
                  <a:lnTo>
                    <a:pt x="478" y="659"/>
                  </a:lnTo>
                  <a:lnTo>
                    <a:pt x="465" y="676"/>
                  </a:lnTo>
                  <a:lnTo>
                    <a:pt x="450" y="694"/>
                  </a:lnTo>
                  <a:lnTo>
                    <a:pt x="434" y="711"/>
                  </a:lnTo>
                  <a:lnTo>
                    <a:pt x="415" y="728"/>
                  </a:lnTo>
                  <a:lnTo>
                    <a:pt x="395" y="742"/>
                  </a:lnTo>
                  <a:lnTo>
                    <a:pt x="375" y="755"/>
                  </a:lnTo>
                  <a:lnTo>
                    <a:pt x="351" y="766"/>
                  </a:lnTo>
                  <a:lnTo>
                    <a:pt x="327" y="774"/>
                  </a:lnTo>
                  <a:lnTo>
                    <a:pt x="301" y="779"/>
                  </a:lnTo>
                  <a:lnTo>
                    <a:pt x="288" y="781"/>
                  </a:lnTo>
                  <a:lnTo>
                    <a:pt x="275" y="781"/>
                  </a:lnTo>
                  <a:lnTo>
                    <a:pt x="262" y="781"/>
                  </a:lnTo>
                  <a:lnTo>
                    <a:pt x="247" y="779"/>
                  </a:lnTo>
                  <a:lnTo>
                    <a:pt x="234" y="776"/>
                  </a:lnTo>
                  <a:lnTo>
                    <a:pt x="220" y="772"/>
                  </a:lnTo>
                  <a:lnTo>
                    <a:pt x="205" y="768"/>
                  </a:lnTo>
                  <a:lnTo>
                    <a:pt x="190" y="761"/>
                  </a:lnTo>
                  <a:lnTo>
                    <a:pt x="179" y="757"/>
                  </a:lnTo>
                  <a:lnTo>
                    <a:pt x="174" y="755"/>
                  </a:lnTo>
                  <a:lnTo>
                    <a:pt x="172" y="757"/>
                  </a:lnTo>
                  <a:lnTo>
                    <a:pt x="170" y="757"/>
                  </a:lnTo>
                  <a:lnTo>
                    <a:pt x="170" y="759"/>
                  </a:lnTo>
                  <a:lnTo>
                    <a:pt x="170" y="761"/>
                  </a:lnTo>
                  <a:lnTo>
                    <a:pt x="174" y="764"/>
                  </a:lnTo>
                  <a:lnTo>
                    <a:pt x="181" y="772"/>
                  </a:lnTo>
                  <a:lnTo>
                    <a:pt x="194" y="777"/>
                  </a:lnTo>
                  <a:lnTo>
                    <a:pt x="210" y="785"/>
                  </a:lnTo>
                  <a:lnTo>
                    <a:pt x="238" y="792"/>
                  </a:lnTo>
                  <a:lnTo>
                    <a:pt x="271" y="798"/>
                  </a:lnTo>
                  <a:lnTo>
                    <a:pt x="290" y="799"/>
                  </a:lnTo>
                  <a:lnTo>
                    <a:pt x="310" y="799"/>
                  </a:lnTo>
                  <a:lnTo>
                    <a:pt x="330" y="798"/>
                  </a:lnTo>
                  <a:lnTo>
                    <a:pt x="351" y="794"/>
                  </a:lnTo>
                  <a:lnTo>
                    <a:pt x="373" y="788"/>
                  </a:lnTo>
                  <a:lnTo>
                    <a:pt x="395" y="781"/>
                  </a:lnTo>
                  <a:lnTo>
                    <a:pt x="417" y="770"/>
                  </a:lnTo>
                  <a:lnTo>
                    <a:pt x="441" y="755"/>
                  </a:lnTo>
                  <a:lnTo>
                    <a:pt x="465" y="739"/>
                  </a:lnTo>
                  <a:lnTo>
                    <a:pt x="489" y="718"/>
                  </a:lnTo>
                  <a:lnTo>
                    <a:pt x="513" y="694"/>
                  </a:lnTo>
                  <a:lnTo>
                    <a:pt x="539" y="665"/>
                  </a:lnTo>
                  <a:lnTo>
                    <a:pt x="550" y="648"/>
                  </a:lnTo>
                  <a:lnTo>
                    <a:pt x="563" y="628"/>
                  </a:lnTo>
                  <a:lnTo>
                    <a:pt x="576" y="606"/>
                  </a:lnTo>
                  <a:lnTo>
                    <a:pt x="591" y="582"/>
                  </a:lnTo>
                  <a:lnTo>
                    <a:pt x="616" y="529"/>
                  </a:lnTo>
                  <a:lnTo>
                    <a:pt x="644" y="473"/>
                  </a:lnTo>
                  <a:lnTo>
                    <a:pt x="668" y="424"/>
                  </a:lnTo>
                  <a:lnTo>
                    <a:pt x="688" y="381"/>
                  </a:lnTo>
                  <a:lnTo>
                    <a:pt x="698" y="366"/>
                  </a:lnTo>
                  <a:lnTo>
                    <a:pt x="705" y="354"/>
                  </a:lnTo>
                  <a:lnTo>
                    <a:pt x="710" y="346"/>
                  </a:lnTo>
                  <a:lnTo>
                    <a:pt x="716" y="344"/>
                  </a:lnTo>
                  <a:lnTo>
                    <a:pt x="747" y="344"/>
                  </a:lnTo>
                  <a:lnTo>
                    <a:pt x="777" y="344"/>
                  </a:lnTo>
                  <a:lnTo>
                    <a:pt x="805" y="341"/>
                  </a:lnTo>
                  <a:lnTo>
                    <a:pt x="832" y="335"/>
                  </a:lnTo>
                  <a:lnTo>
                    <a:pt x="856" y="330"/>
                  </a:lnTo>
                  <a:lnTo>
                    <a:pt x="880" y="320"/>
                  </a:lnTo>
                  <a:lnTo>
                    <a:pt x="902" y="309"/>
                  </a:lnTo>
                  <a:lnTo>
                    <a:pt x="921" y="298"/>
                  </a:lnTo>
                  <a:lnTo>
                    <a:pt x="939" y="283"/>
                  </a:lnTo>
                  <a:lnTo>
                    <a:pt x="954" y="271"/>
                  </a:lnTo>
                  <a:lnTo>
                    <a:pt x="967" y="256"/>
                  </a:lnTo>
                  <a:lnTo>
                    <a:pt x="976" y="239"/>
                  </a:lnTo>
                  <a:lnTo>
                    <a:pt x="983" y="223"/>
                  </a:lnTo>
                  <a:lnTo>
                    <a:pt x="989" y="206"/>
                  </a:lnTo>
                  <a:lnTo>
                    <a:pt x="991" y="190"/>
                  </a:lnTo>
                  <a:lnTo>
                    <a:pt x="989" y="171"/>
                  </a:lnTo>
                  <a:lnTo>
                    <a:pt x="987" y="177"/>
                  </a:lnTo>
                  <a:lnTo>
                    <a:pt x="980" y="191"/>
                  </a:lnTo>
                  <a:lnTo>
                    <a:pt x="974" y="201"/>
                  </a:lnTo>
                  <a:lnTo>
                    <a:pt x="967" y="212"/>
                  </a:lnTo>
                  <a:lnTo>
                    <a:pt x="956" y="223"/>
                  </a:lnTo>
                  <a:lnTo>
                    <a:pt x="945" y="234"/>
                  </a:lnTo>
                  <a:lnTo>
                    <a:pt x="930" y="245"/>
                  </a:lnTo>
                  <a:lnTo>
                    <a:pt x="912" y="254"/>
                  </a:lnTo>
                  <a:lnTo>
                    <a:pt x="893" y="263"/>
                  </a:lnTo>
                  <a:lnTo>
                    <a:pt x="869" y="271"/>
                  </a:lnTo>
                  <a:lnTo>
                    <a:pt x="843" y="274"/>
                  </a:lnTo>
                  <a:lnTo>
                    <a:pt x="814" y="278"/>
                  </a:lnTo>
                  <a:lnTo>
                    <a:pt x="781" y="278"/>
                  </a:lnTo>
                  <a:lnTo>
                    <a:pt x="742" y="274"/>
                  </a:lnTo>
                  <a:lnTo>
                    <a:pt x="744" y="263"/>
                  </a:lnTo>
                  <a:lnTo>
                    <a:pt x="751" y="237"/>
                  </a:lnTo>
                  <a:lnTo>
                    <a:pt x="762" y="201"/>
                  </a:lnTo>
                  <a:lnTo>
                    <a:pt x="777" y="156"/>
                  </a:lnTo>
                  <a:lnTo>
                    <a:pt x="786" y="136"/>
                  </a:lnTo>
                  <a:lnTo>
                    <a:pt x="797" y="114"/>
                  </a:lnTo>
                  <a:lnTo>
                    <a:pt x="808" y="96"/>
                  </a:lnTo>
                  <a:lnTo>
                    <a:pt x="819" y="77"/>
                  </a:lnTo>
                  <a:lnTo>
                    <a:pt x="834" y="62"/>
                  </a:lnTo>
                  <a:lnTo>
                    <a:pt x="847" y="51"/>
                  </a:lnTo>
                  <a:lnTo>
                    <a:pt x="854" y="48"/>
                  </a:lnTo>
                  <a:lnTo>
                    <a:pt x="864" y="44"/>
                  </a:lnTo>
                  <a:lnTo>
                    <a:pt x="871" y="42"/>
                  </a:lnTo>
                  <a:lnTo>
                    <a:pt x="880" y="42"/>
                  </a:lnTo>
                  <a:lnTo>
                    <a:pt x="891" y="42"/>
                  </a:lnTo>
                  <a:lnTo>
                    <a:pt x="902" y="44"/>
                  </a:lnTo>
                  <a:lnTo>
                    <a:pt x="910" y="48"/>
                  </a:lnTo>
                  <a:lnTo>
                    <a:pt x="917" y="53"/>
                  </a:lnTo>
                  <a:lnTo>
                    <a:pt x="921" y="59"/>
                  </a:lnTo>
                  <a:lnTo>
                    <a:pt x="923" y="66"/>
                  </a:lnTo>
                  <a:lnTo>
                    <a:pt x="924" y="73"/>
                  </a:lnTo>
                  <a:lnTo>
                    <a:pt x="924" y="81"/>
                  </a:lnTo>
                  <a:lnTo>
                    <a:pt x="923" y="96"/>
                  </a:lnTo>
                  <a:lnTo>
                    <a:pt x="917" y="112"/>
                  </a:lnTo>
                  <a:lnTo>
                    <a:pt x="910" y="123"/>
                  </a:lnTo>
                  <a:lnTo>
                    <a:pt x="904" y="132"/>
                  </a:lnTo>
                  <a:lnTo>
                    <a:pt x="900" y="138"/>
                  </a:lnTo>
                  <a:lnTo>
                    <a:pt x="899" y="142"/>
                  </a:lnTo>
                  <a:lnTo>
                    <a:pt x="899" y="143"/>
                  </a:lnTo>
                  <a:lnTo>
                    <a:pt x="900" y="145"/>
                  </a:lnTo>
                  <a:lnTo>
                    <a:pt x="906" y="143"/>
                  </a:lnTo>
                  <a:lnTo>
                    <a:pt x="915" y="138"/>
                  </a:lnTo>
                  <a:lnTo>
                    <a:pt x="924" y="131"/>
                  </a:lnTo>
                  <a:lnTo>
                    <a:pt x="936" y="118"/>
                  </a:lnTo>
                  <a:lnTo>
                    <a:pt x="948" y="103"/>
                  </a:lnTo>
                  <a:lnTo>
                    <a:pt x="961" y="84"/>
                  </a:lnTo>
                  <a:lnTo>
                    <a:pt x="971" y="64"/>
                  </a:lnTo>
                  <a:lnTo>
                    <a:pt x="976" y="46"/>
                  </a:lnTo>
                  <a:lnTo>
                    <a:pt x="978" y="37"/>
                  </a:lnTo>
                  <a:lnTo>
                    <a:pt x="978" y="29"/>
                  </a:lnTo>
                  <a:lnTo>
                    <a:pt x="974" y="22"/>
                  </a:lnTo>
                  <a:lnTo>
                    <a:pt x="971" y="16"/>
                  </a:lnTo>
                  <a:lnTo>
                    <a:pt x="963" y="11"/>
                  </a:lnTo>
                  <a:lnTo>
                    <a:pt x="952" y="5"/>
                  </a:lnTo>
                  <a:lnTo>
                    <a:pt x="939" y="2"/>
                  </a:lnTo>
                  <a:lnTo>
                    <a:pt x="924" y="0"/>
                  </a:lnTo>
                  <a:lnTo>
                    <a:pt x="906" y="0"/>
                  </a:lnTo>
                  <a:lnTo>
                    <a:pt x="888" y="2"/>
                  </a:lnTo>
                  <a:lnTo>
                    <a:pt x="867" y="9"/>
                  </a:lnTo>
                  <a:lnTo>
                    <a:pt x="845" y="18"/>
                  </a:lnTo>
                  <a:lnTo>
                    <a:pt x="823" y="31"/>
                  </a:lnTo>
                  <a:lnTo>
                    <a:pt x="799" y="49"/>
                  </a:lnTo>
                  <a:lnTo>
                    <a:pt x="773" y="72"/>
                  </a:lnTo>
                  <a:lnTo>
                    <a:pt x="747" y="99"/>
                  </a:lnTo>
                  <a:lnTo>
                    <a:pt x="721" y="132"/>
                  </a:lnTo>
                  <a:lnTo>
                    <a:pt x="696" y="171"/>
                  </a:lnTo>
                  <a:lnTo>
                    <a:pt x="670" y="217"/>
                  </a:lnTo>
                  <a:lnTo>
                    <a:pt x="644" y="271"/>
                  </a:lnTo>
                  <a:lnTo>
                    <a:pt x="616" y="272"/>
                  </a:lnTo>
                  <a:lnTo>
                    <a:pt x="555" y="272"/>
                  </a:lnTo>
                  <a:lnTo>
                    <a:pt x="522" y="274"/>
                  </a:lnTo>
                  <a:lnTo>
                    <a:pt x="491" y="276"/>
                  </a:lnTo>
                  <a:lnTo>
                    <a:pt x="476" y="278"/>
                  </a:lnTo>
                  <a:lnTo>
                    <a:pt x="463" y="280"/>
                  </a:lnTo>
                  <a:lnTo>
                    <a:pt x="454" y="283"/>
                  </a:lnTo>
                  <a:lnTo>
                    <a:pt x="447" y="287"/>
                  </a:lnTo>
                  <a:lnTo>
                    <a:pt x="445" y="278"/>
                  </a:lnTo>
                  <a:lnTo>
                    <a:pt x="443" y="254"/>
                  </a:lnTo>
                  <a:lnTo>
                    <a:pt x="439" y="241"/>
                  </a:lnTo>
                  <a:lnTo>
                    <a:pt x="434" y="228"/>
                  </a:lnTo>
                  <a:lnTo>
                    <a:pt x="430" y="223"/>
                  </a:lnTo>
                  <a:lnTo>
                    <a:pt x="424" y="217"/>
                  </a:lnTo>
                  <a:lnTo>
                    <a:pt x="419" y="212"/>
                  </a:lnTo>
                  <a:lnTo>
                    <a:pt x="413" y="208"/>
                  </a:lnTo>
                  <a:lnTo>
                    <a:pt x="393" y="199"/>
                  </a:lnTo>
                  <a:lnTo>
                    <a:pt x="373" y="195"/>
                  </a:lnTo>
                  <a:lnTo>
                    <a:pt x="352" y="193"/>
                  </a:lnTo>
                  <a:lnTo>
                    <a:pt x="332" y="195"/>
                  </a:lnTo>
                  <a:lnTo>
                    <a:pt x="312" y="199"/>
                  </a:lnTo>
                  <a:lnTo>
                    <a:pt x="292" y="206"/>
                  </a:lnTo>
                  <a:lnTo>
                    <a:pt x="271" y="213"/>
                  </a:lnTo>
                  <a:lnTo>
                    <a:pt x="251" y="225"/>
                  </a:lnTo>
                  <a:lnTo>
                    <a:pt x="233" y="237"/>
                  </a:lnTo>
                  <a:lnTo>
                    <a:pt x="214" y="250"/>
                  </a:lnTo>
                  <a:lnTo>
                    <a:pt x="198" y="263"/>
                  </a:lnTo>
                  <a:lnTo>
                    <a:pt x="181" y="276"/>
                  </a:lnTo>
                  <a:lnTo>
                    <a:pt x="150" y="304"/>
                  </a:lnTo>
                  <a:lnTo>
                    <a:pt x="124" y="330"/>
                  </a:lnTo>
                  <a:lnTo>
                    <a:pt x="103" y="354"/>
                  </a:lnTo>
                  <a:lnTo>
                    <a:pt x="83" y="379"/>
                  </a:lnTo>
                  <a:lnTo>
                    <a:pt x="63" y="409"/>
                  </a:lnTo>
                  <a:lnTo>
                    <a:pt x="46" y="440"/>
                  </a:lnTo>
                  <a:lnTo>
                    <a:pt x="118" y="440"/>
                  </a:lnTo>
                  <a:lnTo>
                    <a:pt x="129" y="422"/>
                  </a:lnTo>
                  <a:lnTo>
                    <a:pt x="140" y="401"/>
                  </a:lnTo>
                  <a:lnTo>
                    <a:pt x="153" y="379"/>
                  </a:lnTo>
                  <a:lnTo>
                    <a:pt x="168" y="359"/>
                  </a:lnTo>
                  <a:lnTo>
                    <a:pt x="183" y="337"/>
                  </a:lnTo>
                  <a:lnTo>
                    <a:pt x="198" y="318"/>
                  </a:lnTo>
                  <a:lnTo>
                    <a:pt x="212" y="302"/>
                  </a:lnTo>
                  <a:lnTo>
                    <a:pt x="225" y="287"/>
                  </a:lnTo>
                  <a:lnTo>
                    <a:pt x="236" y="276"/>
                  </a:lnTo>
                  <a:lnTo>
                    <a:pt x="249" y="267"/>
                  </a:lnTo>
                  <a:lnTo>
                    <a:pt x="258" y="258"/>
                  </a:lnTo>
                  <a:lnTo>
                    <a:pt x="269" y="252"/>
                  </a:lnTo>
                  <a:lnTo>
                    <a:pt x="279" y="248"/>
                  </a:lnTo>
                  <a:lnTo>
                    <a:pt x="288" y="245"/>
                  </a:lnTo>
                  <a:lnTo>
                    <a:pt x="297" y="243"/>
                  </a:lnTo>
                  <a:lnTo>
                    <a:pt x="305" y="243"/>
                  </a:lnTo>
                  <a:lnTo>
                    <a:pt x="319" y="245"/>
                  </a:lnTo>
                  <a:lnTo>
                    <a:pt x="332" y="248"/>
                  </a:lnTo>
                  <a:lnTo>
                    <a:pt x="338" y="252"/>
                  </a:lnTo>
                  <a:lnTo>
                    <a:pt x="341" y="256"/>
                  </a:lnTo>
                  <a:lnTo>
                    <a:pt x="345" y="260"/>
                  </a:lnTo>
                  <a:lnTo>
                    <a:pt x="349" y="265"/>
                  </a:lnTo>
                  <a:lnTo>
                    <a:pt x="352" y="280"/>
                  </a:lnTo>
                  <a:lnTo>
                    <a:pt x="354" y="295"/>
                  </a:lnTo>
                  <a:lnTo>
                    <a:pt x="354" y="313"/>
                  </a:lnTo>
                  <a:lnTo>
                    <a:pt x="351" y="333"/>
                  </a:lnTo>
                  <a:lnTo>
                    <a:pt x="347" y="355"/>
                  </a:lnTo>
                  <a:lnTo>
                    <a:pt x="341" y="377"/>
                  </a:lnTo>
                  <a:lnTo>
                    <a:pt x="327" y="424"/>
                  </a:lnTo>
                  <a:lnTo>
                    <a:pt x="308" y="466"/>
                  </a:lnTo>
                  <a:lnTo>
                    <a:pt x="299" y="486"/>
                  </a:lnTo>
                  <a:lnTo>
                    <a:pt x="288" y="505"/>
                  </a:lnTo>
                  <a:lnTo>
                    <a:pt x="279" y="519"/>
                  </a:lnTo>
                  <a:lnTo>
                    <a:pt x="269" y="532"/>
                  </a:lnTo>
                  <a:lnTo>
                    <a:pt x="253" y="554"/>
                  </a:lnTo>
                  <a:lnTo>
                    <a:pt x="234" y="573"/>
                  </a:lnTo>
                  <a:lnTo>
                    <a:pt x="214" y="589"/>
                  </a:lnTo>
                  <a:lnTo>
                    <a:pt x="194" y="602"/>
                  </a:lnTo>
                  <a:lnTo>
                    <a:pt x="185" y="608"/>
                  </a:lnTo>
                  <a:lnTo>
                    <a:pt x="175" y="612"/>
                  </a:lnTo>
                  <a:lnTo>
                    <a:pt x="166" y="615"/>
                  </a:lnTo>
                  <a:lnTo>
                    <a:pt x="157" y="615"/>
                  </a:lnTo>
                  <a:lnTo>
                    <a:pt x="148" y="617"/>
                  </a:lnTo>
                  <a:lnTo>
                    <a:pt x="138" y="615"/>
                  </a:lnTo>
                  <a:lnTo>
                    <a:pt x="131" y="613"/>
                  </a:lnTo>
                  <a:lnTo>
                    <a:pt x="124" y="610"/>
                  </a:lnTo>
                  <a:lnTo>
                    <a:pt x="114" y="604"/>
                  </a:lnTo>
                  <a:lnTo>
                    <a:pt x="109" y="597"/>
                  </a:lnTo>
                  <a:lnTo>
                    <a:pt x="103" y="591"/>
                  </a:lnTo>
                  <a:lnTo>
                    <a:pt x="98" y="582"/>
                  </a:lnTo>
                  <a:lnTo>
                    <a:pt x="94" y="575"/>
                  </a:lnTo>
                  <a:lnTo>
                    <a:pt x="92" y="565"/>
                  </a:lnTo>
                  <a:lnTo>
                    <a:pt x="91" y="556"/>
                  </a:lnTo>
                  <a:lnTo>
                    <a:pt x="89" y="545"/>
                  </a:lnTo>
                  <a:lnTo>
                    <a:pt x="91" y="523"/>
                  </a:lnTo>
                  <a:lnTo>
                    <a:pt x="96" y="497"/>
                  </a:lnTo>
                  <a:lnTo>
                    <a:pt x="105" y="470"/>
                  </a:lnTo>
                  <a:lnTo>
                    <a:pt x="118" y="440"/>
                  </a:lnTo>
                  <a:lnTo>
                    <a:pt x="46" y="44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1" name="Freeform 2394"/>
            <p:cNvSpPr>
              <a:spLocks noChangeArrowheads="1"/>
            </p:cNvSpPr>
            <p:nvPr/>
          </p:nvSpPr>
          <p:spPr bwMode="auto">
            <a:xfrm>
              <a:off x="706" y="2645"/>
              <a:ext cx="237" cy="209"/>
            </a:xfrm>
            <a:custGeom>
              <a:avLst/>
              <a:gdLst>
                <a:gd name="T0" fmla="*/ 156 w 524"/>
                <a:gd name="T1" fmla="*/ 209 h 462"/>
                <a:gd name="T2" fmla="*/ 180 w 524"/>
                <a:gd name="T3" fmla="*/ 209 h 462"/>
                <a:gd name="T4" fmla="*/ 199 w 524"/>
                <a:gd name="T5" fmla="*/ 209 h 462"/>
                <a:gd name="T6" fmla="*/ 223 w 524"/>
                <a:gd name="T7" fmla="*/ 209 h 462"/>
                <a:gd name="T8" fmla="*/ 237 w 524"/>
                <a:gd name="T9" fmla="*/ 197 h 462"/>
                <a:gd name="T10" fmla="*/ 222 w 524"/>
                <a:gd name="T11" fmla="*/ 196 h 462"/>
                <a:gd name="T12" fmla="*/ 214 w 524"/>
                <a:gd name="T13" fmla="*/ 193 h 462"/>
                <a:gd name="T14" fmla="*/ 211 w 524"/>
                <a:gd name="T15" fmla="*/ 186 h 462"/>
                <a:gd name="T16" fmla="*/ 211 w 524"/>
                <a:gd name="T17" fmla="*/ 173 h 462"/>
                <a:gd name="T18" fmla="*/ 211 w 524"/>
                <a:gd name="T19" fmla="*/ 29 h 462"/>
                <a:gd name="T20" fmla="*/ 213 w 524"/>
                <a:gd name="T21" fmla="*/ 19 h 462"/>
                <a:gd name="T22" fmla="*/ 218 w 524"/>
                <a:gd name="T23" fmla="*/ 14 h 462"/>
                <a:gd name="T24" fmla="*/ 229 w 524"/>
                <a:gd name="T25" fmla="*/ 13 h 462"/>
                <a:gd name="T26" fmla="*/ 237 w 524"/>
                <a:gd name="T27" fmla="*/ 0 h 462"/>
                <a:gd name="T28" fmla="*/ 210 w 524"/>
                <a:gd name="T29" fmla="*/ 1 h 462"/>
                <a:gd name="T30" fmla="*/ 190 w 524"/>
                <a:gd name="T31" fmla="*/ 1 h 462"/>
                <a:gd name="T32" fmla="*/ 169 w 524"/>
                <a:gd name="T33" fmla="*/ 1 h 462"/>
                <a:gd name="T34" fmla="*/ 142 w 524"/>
                <a:gd name="T35" fmla="*/ 0 h 462"/>
                <a:gd name="T36" fmla="*/ 150 w 524"/>
                <a:gd name="T37" fmla="*/ 13 h 462"/>
                <a:gd name="T38" fmla="*/ 161 w 524"/>
                <a:gd name="T39" fmla="*/ 14 h 462"/>
                <a:gd name="T40" fmla="*/ 166 w 524"/>
                <a:gd name="T41" fmla="*/ 19 h 462"/>
                <a:gd name="T42" fmla="*/ 168 w 524"/>
                <a:gd name="T43" fmla="*/ 29 h 462"/>
                <a:gd name="T44" fmla="*/ 168 w 524"/>
                <a:gd name="T45" fmla="*/ 88 h 462"/>
                <a:gd name="T46" fmla="*/ 140 w 524"/>
                <a:gd name="T47" fmla="*/ 89 h 462"/>
                <a:gd name="T48" fmla="*/ 119 w 524"/>
                <a:gd name="T49" fmla="*/ 89 h 462"/>
                <a:gd name="T50" fmla="*/ 97 w 524"/>
                <a:gd name="T51" fmla="*/ 89 h 462"/>
                <a:gd name="T52" fmla="*/ 69 w 524"/>
                <a:gd name="T53" fmla="*/ 88 h 462"/>
                <a:gd name="T54" fmla="*/ 69 w 524"/>
                <a:gd name="T55" fmla="*/ 29 h 462"/>
                <a:gd name="T56" fmla="*/ 71 w 524"/>
                <a:gd name="T57" fmla="*/ 19 h 462"/>
                <a:gd name="T58" fmla="*/ 76 w 524"/>
                <a:gd name="T59" fmla="*/ 14 h 462"/>
                <a:gd name="T60" fmla="*/ 87 w 524"/>
                <a:gd name="T61" fmla="*/ 13 h 462"/>
                <a:gd name="T62" fmla="*/ 95 w 524"/>
                <a:gd name="T63" fmla="*/ 0 h 462"/>
                <a:gd name="T64" fmla="*/ 68 w 524"/>
                <a:gd name="T65" fmla="*/ 1 h 462"/>
                <a:gd name="T66" fmla="*/ 47 w 524"/>
                <a:gd name="T67" fmla="*/ 1 h 462"/>
                <a:gd name="T68" fmla="*/ 27 w 524"/>
                <a:gd name="T69" fmla="*/ 1 h 462"/>
                <a:gd name="T70" fmla="*/ 0 w 524"/>
                <a:gd name="T71" fmla="*/ 0 h 462"/>
                <a:gd name="T72" fmla="*/ 8 w 524"/>
                <a:gd name="T73" fmla="*/ 13 h 462"/>
                <a:gd name="T74" fmla="*/ 19 w 524"/>
                <a:gd name="T75" fmla="*/ 14 h 462"/>
                <a:gd name="T76" fmla="*/ 24 w 524"/>
                <a:gd name="T77" fmla="*/ 19 h 462"/>
                <a:gd name="T78" fmla="*/ 26 w 524"/>
                <a:gd name="T79" fmla="*/ 29 h 462"/>
                <a:gd name="T80" fmla="*/ 26 w 524"/>
                <a:gd name="T81" fmla="*/ 173 h 462"/>
                <a:gd name="T82" fmla="*/ 25 w 524"/>
                <a:gd name="T83" fmla="*/ 186 h 462"/>
                <a:gd name="T84" fmla="*/ 22 w 524"/>
                <a:gd name="T85" fmla="*/ 193 h 462"/>
                <a:gd name="T86" fmla="*/ 14 w 524"/>
                <a:gd name="T87" fmla="*/ 197 h 462"/>
                <a:gd name="T88" fmla="*/ 0 w 524"/>
                <a:gd name="T89" fmla="*/ 197 h 462"/>
                <a:gd name="T90" fmla="*/ 14 w 524"/>
                <a:gd name="T91" fmla="*/ 209 h 462"/>
                <a:gd name="T92" fmla="*/ 38 w 524"/>
                <a:gd name="T93" fmla="*/ 209 h 462"/>
                <a:gd name="T94" fmla="*/ 57 w 524"/>
                <a:gd name="T95" fmla="*/ 209 h 462"/>
                <a:gd name="T96" fmla="*/ 80 w 524"/>
                <a:gd name="T97" fmla="*/ 209 h 462"/>
                <a:gd name="T98" fmla="*/ 95 w 524"/>
                <a:gd name="T99" fmla="*/ 197 h 462"/>
                <a:gd name="T100" fmla="*/ 80 w 524"/>
                <a:gd name="T101" fmla="*/ 196 h 462"/>
                <a:gd name="T102" fmla="*/ 73 w 524"/>
                <a:gd name="T103" fmla="*/ 193 h 462"/>
                <a:gd name="T104" fmla="*/ 69 w 524"/>
                <a:gd name="T105" fmla="*/ 186 h 462"/>
                <a:gd name="T106" fmla="*/ 69 w 524"/>
                <a:gd name="T107" fmla="*/ 173 h 462"/>
                <a:gd name="T108" fmla="*/ 84 w 524"/>
                <a:gd name="T109" fmla="*/ 108 h 462"/>
                <a:gd name="T110" fmla="*/ 109 w 524"/>
                <a:gd name="T111" fmla="*/ 107 h 462"/>
                <a:gd name="T112" fmla="*/ 128 w 524"/>
                <a:gd name="T113" fmla="*/ 107 h 462"/>
                <a:gd name="T114" fmla="*/ 153 w 524"/>
                <a:gd name="T115" fmla="*/ 108 h 462"/>
                <a:gd name="T116" fmla="*/ 168 w 524"/>
                <a:gd name="T117" fmla="*/ 173 h 462"/>
                <a:gd name="T118" fmla="*/ 167 w 524"/>
                <a:gd name="T119" fmla="*/ 186 h 462"/>
                <a:gd name="T120" fmla="*/ 164 w 524"/>
                <a:gd name="T121" fmla="*/ 193 h 462"/>
                <a:gd name="T122" fmla="*/ 156 w 524"/>
                <a:gd name="T123" fmla="*/ 197 h 462"/>
                <a:gd name="T124" fmla="*/ 142 w 524"/>
                <a:gd name="T125" fmla="*/ 197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24"/>
                <a:gd name="T190" fmla="*/ 0 h 462"/>
                <a:gd name="T191" fmla="*/ 524 w 524"/>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24" h="462">
                  <a:moveTo>
                    <a:pt x="314" y="462"/>
                  </a:moveTo>
                  <a:lnTo>
                    <a:pt x="345" y="462"/>
                  </a:lnTo>
                  <a:lnTo>
                    <a:pt x="373" y="461"/>
                  </a:lnTo>
                  <a:lnTo>
                    <a:pt x="399" y="461"/>
                  </a:lnTo>
                  <a:lnTo>
                    <a:pt x="419" y="461"/>
                  </a:lnTo>
                  <a:lnTo>
                    <a:pt x="439" y="461"/>
                  </a:lnTo>
                  <a:lnTo>
                    <a:pt x="465" y="461"/>
                  </a:lnTo>
                  <a:lnTo>
                    <a:pt x="493" y="462"/>
                  </a:lnTo>
                  <a:lnTo>
                    <a:pt x="524" y="462"/>
                  </a:lnTo>
                  <a:lnTo>
                    <a:pt x="524" y="435"/>
                  </a:lnTo>
                  <a:lnTo>
                    <a:pt x="506" y="435"/>
                  </a:lnTo>
                  <a:lnTo>
                    <a:pt x="491" y="433"/>
                  </a:lnTo>
                  <a:lnTo>
                    <a:pt x="482" y="431"/>
                  </a:lnTo>
                  <a:lnTo>
                    <a:pt x="474" y="427"/>
                  </a:lnTo>
                  <a:lnTo>
                    <a:pt x="471" y="420"/>
                  </a:lnTo>
                  <a:lnTo>
                    <a:pt x="467" y="411"/>
                  </a:lnTo>
                  <a:lnTo>
                    <a:pt x="467" y="398"/>
                  </a:lnTo>
                  <a:lnTo>
                    <a:pt x="467" y="383"/>
                  </a:lnTo>
                  <a:lnTo>
                    <a:pt x="467" y="79"/>
                  </a:lnTo>
                  <a:lnTo>
                    <a:pt x="467" y="64"/>
                  </a:lnTo>
                  <a:lnTo>
                    <a:pt x="467" y="51"/>
                  </a:lnTo>
                  <a:lnTo>
                    <a:pt x="471" y="42"/>
                  </a:lnTo>
                  <a:lnTo>
                    <a:pt x="474" y="35"/>
                  </a:lnTo>
                  <a:lnTo>
                    <a:pt x="482" y="31"/>
                  </a:lnTo>
                  <a:lnTo>
                    <a:pt x="491" y="29"/>
                  </a:lnTo>
                  <a:lnTo>
                    <a:pt x="506" y="28"/>
                  </a:lnTo>
                  <a:lnTo>
                    <a:pt x="524" y="28"/>
                  </a:lnTo>
                  <a:lnTo>
                    <a:pt x="524" y="0"/>
                  </a:lnTo>
                  <a:lnTo>
                    <a:pt x="493" y="0"/>
                  </a:lnTo>
                  <a:lnTo>
                    <a:pt x="465" y="2"/>
                  </a:lnTo>
                  <a:lnTo>
                    <a:pt x="439" y="2"/>
                  </a:lnTo>
                  <a:lnTo>
                    <a:pt x="419" y="2"/>
                  </a:lnTo>
                  <a:lnTo>
                    <a:pt x="399" y="2"/>
                  </a:lnTo>
                  <a:lnTo>
                    <a:pt x="373" y="2"/>
                  </a:lnTo>
                  <a:lnTo>
                    <a:pt x="345" y="0"/>
                  </a:lnTo>
                  <a:lnTo>
                    <a:pt x="314" y="0"/>
                  </a:lnTo>
                  <a:lnTo>
                    <a:pt x="314" y="28"/>
                  </a:lnTo>
                  <a:lnTo>
                    <a:pt x="332" y="28"/>
                  </a:lnTo>
                  <a:lnTo>
                    <a:pt x="345" y="28"/>
                  </a:lnTo>
                  <a:lnTo>
                    <a:pt x="356" y="31"/>
                  </a:lnTo>
                  <a:lnTo>
                    <a:pt x="362" y="35"/>
                  </a:lnTo>
                  <a:lnTo>
                    <a:pt x="367" y="42"/>
                  </a:lnTo>
                  <a:lnTo>
                    <a:pt x="369" y="51"/>
                  </a:lnTo>
                  <a:lnTo>
                    <a:pt x="371" y="64"/>
                  </a:lnTo>
                  <a:lnTo>
                    <a:pt x="371" y="79"/>
                  </a:lnTo>
                  <a:lnTo>
                    <a:pt x="371" y="195"/>
                  </a:lnTo>
                  <a:lnTo>
                    <a:pt x="338" y="195"/>
                  </a:lnTo>
                  <a:lnTo>
                    <a:pt x="310" y="197"/>
                  </a:lnTo>
                  <a:lnTo>
                    <a:pt x="284" y="197"/>
                  </a:lnTo>
                  <a:lnTo>
                    <a:pt x="262" y="197"/>
                  </a:lnTo>
                  <a:lnTo>
                    <a:pt x="240" y="197"/>
                  </a:lnTo>
                  <a:lnTo>
                    <a:pt x="214" y="197"/>
                  </a:lnTo>
                  <a:lnTo>
                    <a:pt x="186" y="195"/>
                  </a:lnTo>
                  <a:lnTo>
                    <a:pt x="153" y="195"/>
                  </a:lnTo>
                  <a:lnTo>
                    <a:pt x="153" y="79"/>
                  </a:lnTo>
                  <a:lnTo>
                    <a:pt x="153" y="64"/>
                  </a:lnTo>
                  <a:lnTo>
                    <a:pt x="153" y="51"/>
                  </a:lnTo>
                  <a:lnTo>
                    <a:pt x="157" y="42"/>
                  </a:lnTo>
                  <a:lnTo>
                    <a:pt x="161" y="35"/>
                  </a:lnTo>
                  <a:lnTo>
                    <a:pt x="168" y="31"/>
                  </a:lnTo>
                  <a:lnTo>
                    <a:pt x="177" y="29"/>
                  </a:lnTo>
                  <a:lnTo>
                    <a:pt x="192" y="28"/>
                  </a:lnTo>
                  <a:lnTo>
                    <a:pt x="209" y="28"/>
                  </a:lnTo>
                  <a:lnTo>
                    <a:pt x="209" y="0"/>
                  </a:lnTo>
                  <a:lnTo>
                    <a:pt x="177" y="0"/>
                  </a:lnTo>
                  <a:lnTo>
                    <a:pt x="151" y="2"/>
                  </a:lnTo>
                  <a:lnTo>
                    <a:pt x="125" y="2"/>
                  </a:lnTo>
                  <a:lnTo>
                    <a:pt x="105" y="2"/>
                  </a:lnTo>
                  <a:lnTo>
                    <a:pt x="83" y="2"/>
                  </a:lnTo>
                  <a:lnTo>
                    <a:pt x="59" y="2"/>
                  </a:lnTo>
                  <a:lnTo>
                    <a:pt x="31" y="0"/>
                  </a:lnTo>
                  <a:lnTo>
                    <a:pt x="0" y="0"/>
                  </a:lnTo>
                  <a:lnTo>
                    <a:pt x="0" y="28"/>
                  </a:lnTo>
                  <a:lnTo>
                    <a:pt x="18" y="28"/>
                  </a:lnTo>
                  <a:lnTo>
                    <a:pt x="31" y="28"/>
                  </a:lnTo>
                  <a:lnTo>
                    <a:pt x="41" y="31"/>
                  </a:lnTo>
                  <a:lnTo>
                    <a:pt x="48" y="35"/>
                  </a:lnTo>
                  <a:lnTo>
                    <a:pt x="54" y="42"/>
                  </a:lnTo>
                  <a:lnTo>
                    <a:pt x="55" y="51"/>
                  </a:lnTo>
                  <a:lnTo>
                    <a:pt x="57" y="64"/>
                  </a:lnTo>
                  <a:lnTo>
                    <a:pt x="57" y="79"/>
                  </a:lnTo>
                  <a:lnTo>
                    <a:pt x="57" y="383"/>
                  </a:lnTo>
                  <a:lnTo>
                    <a:pt x="57" y="398"/>
                  </a:lnTo>
                  <a:lnTo>
                    <a:pt x="55" y="411"/>
                  </a:lnTo>
                  <a:lnTo>
                    <a:pt x="54" y="420"/>
                  </a:lnTo>
                  <a:lnTo>
                    <a:pt x="48" y="427"/>
                  </a:lnTo>
                  <a:lnTo>
                    <a:pt x="41" y="431"/>
                  </a:lnTo>
                  <a:lnTo>
                    <a:pt x="31" y="435"/>
                  </a:lnTo>
                  <a:lnTo>
                    <a:pt x="18" y="435"/>
                  </a:lnTo>
                  <a:lnTo>
                    <a:pt x="0" y="435"/>
                  </a:lnTo>
                  <a:lnTo>
                    <a:pt x="0" y="462"/>
                  </a:lnTo>
                  <a:lnTo>
                    <a:pt x="31" y="462"/>
                  </a:lnTo>
                  <a:lnTo>
                    <a:pt x="59" y="461"/>
                  </a:lnTo>
                  <a:lnTo>
                    <a:pt x="83" y="461"/>
                  </a:lnTo>
                  <a:lnTo>
                    <a:pt x="105" y="461"/>
                  </a:lnTo>
                  <a:lnTo>
                    <a:pt x="125" y="461"/>
                  </a:lnTo>
                  <a:lnTo>
                    <a:pt x="151" y="461"/>
                  </a:lnTo>
                  <a:lnTo>
                    <a:pt x="177" y="462"/>
                  </a:lnTo>
                  <a:lnTo>
                    <a:pt x="209" y="462"/>
                  </a:lnTo>
                  <a:lnTo>
                    <a:pt x="209" y="435"/>
                  </a:lnTo>
                  <a:lnTo>
                    <a:pt x="192" y="435"/>
                  </a:lnTo>
                  <a:lnTo>
                    <a:pt x="177" y="433"/>
                  </a:lnTo>
                  <a:lnTo>
                    <a:pt x="168" y="431"/>
                  </a:lnTo>
                  <a:lnTo>
                    <a:pt x="161" y="427"/>
                  </a:lnTo>
                  <a:lnTo>
                    <a:pt x="157" y="420"/>
                  </a:lnTo>
                  <a:lnTo>
                    <a:pt x="153" y="411"/>
                  </a:lnTo>
                  <a:lnTo>
                    <a:pt x="153" y="398"/>
                  </a:lnTo>
                  <a:lnTo>
                    <a:pt x="153" y="383"/>
                  </a:lnTo>
                  <a:lnTo>
                    <a:pt x="153" y="238"/>
                  </a:lnTo>
                  <a:lnTo>
                    <a:pt x="186" y="238"/>
                  </a:lnTo>
                  <a:lnTo>
                    <a:pt x="214" y="236"/>
                  </a:lnTo>
                  <a:lnTo>
                    <a:pt x="240" y="236"/>
                  </a:lnTo>
                  <a:lnTo>
                    <a:pt x="262" y="236"/>
                  </a:lnTo>
                  <a:lnTo>
                    <a:pt x="284" y="236"/>
                  </a:lnTo>
                  <a:lnTo>
                    <a:pt x="310" y="236"/>
                  </a:lnTo>
                  <a:lnTo>
                    <a:pt x="338" y="238"/>
                  </a:lnTo>
                  <a:lnTo>
                    <a:pt x="371" y="238"/>
                  </a:lnTo>
                  <a:lnTo>
                    <a:pt x="371" y="383"/>
                  </a:lnTo>
                  <a:lnTo>
                    <a:pt x="371" y="398"/>
                  </a:lnTo>
                  <a:lnTo>
                    <a:pt x="369" y="411"/>
                  </a:lnTo>
                  <a:lnTo>
                    <a:pt x="367" y="420"/>
                  </a:lnTo>
                  <a:lnTo>
                    <a:pt x="362" y="427"/>
                  </a:lnTo>
                  <a:lnTo>
                    <a:pt x="356" y="431"/>
                  </a:lnTo>
                  <a:lnTo>
                    <a:pt x="345" y="435"/>
                  </a:lnTo>
                  <a:lnTo>
                    <a:pt x="332" y="435"/>
                  </a:lnTo>
                  <a:lnTo>
                    <a:pt x="314" y="435"/>
                  </a:lnTo>
                  <a:lnTo>
                    <a:pt x="314" y="462"/>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2" name="Freeform 2395"/>
            <p:cNvSpPr>
              <a:spLocks noChangeArrowheads="1"/>
            </p:cNvSpPr>
            <p:nvPr/>
          </p:nvSpPr>
          <p:spPr bwMode="auto">
            <a:xfrm>
              <a:off x="996" y="2645"/>
              <a:ext cx="164" cy="209"/>
            </a:xfrm>
            <a:custGeom>
              <a:avLst/>
              <a:gdLst>
                <a:gd name="T0" fmla="*/ 26 w 363"/>
                <a:gd name="T1" fmla="*/ 182 h 462"/>
                <a:gd name="T2" fmla="*/ 24 w 363"/>
                <a:gd name="T3" fmla="*/ 190 h 462"/>
                <a:gd name="T4" fmla="*/ 20 w 363"/>
                <a:gd name="T5" fmla="*/ 196 h 462"/>
                <a:gd name="T6" fmla="*/ 13 w 363"/>
                <a:gd name="T7" fmla="*/ 199 h 462"/>
                <a:gd name="T8" fmla="*/ 9 w 363"/>
                <a:gd name="T9" fmla="*/ 209 h 462"/>
                <a:gd name="T10" fmla="*/ 52 w 363"/>
                <a:gd name="T11" fmla="*/ 209 h 462"/>
                <a:gd name="T12" fmla="*/ 84 w 363"/>
                <a:gd name="T13" fmla="*/ 209 h 462"/>
                <a:gd name="T14" fmla="*/ 117 w 363"/>
                <a:gd name="T15" fmla="*/ 209 h 462"/>
                <a:gd name="T16" fmla="*/ 161 w 363"/>
                <a:gd name="T17" fmla="*/ 209 h 462"/>
                <a:gd name="T18" fmla="*/ 153 w 363"/>
                <a:gd name="T19" fmla="*/ 157 h 462"/>
                <a:gd name="T20" fmla="*/ 149 w 363"/>
                <a:gd name="T21" fmla="*/ 173 h 462"/>
                <a:gd name="T22" fmla="*/ 146 w 363"/>
                <a:gd name="T23" fmla="*/ 187 h 462"/>
                <a:gd name="T24" fmla="*/ 123 w 363"/>
                <a:gd name="T25" fmla="*/ 189 h 462"/>
                <a:gd name="T26" fmla="*/ 69 w 363"/>
                <a:gd name="T27" fmla="*/ 190 h 462"/>
                <a:gd name="T28" fmla="*/ 110 w 363"/>
                <a:gd name="T29" fmla="*/ 108 h 462"/>
                <a:gd name="T30" fmla="*/ 119 w 363"/>
                <a:gd name="T31" fmla="*/ 109 h 462"/>
                <a:gd name="T32" fmla="*/ 123 w 363"/>
                <a:gd name="T33" fmla="*/ 112 h 462"/>
                <a:gd name="T34" fmla="*/ 126 w 363"/>
                <a:gd name="T35" fmla="*/ 116 h 462"/>
                <a:gd name="T36" fmla="*/ 127 w 363"/>
                <a:gd name="T37" fmla="*/ 134 h 462"/>
                <a:gd name="T38" fmla="*/ 141 w 363"/>
                <a:gd name="T39" fmla="*/ 69 h 462"/>
                <a:gd name="T40" fmla="*/ 127 w 363"/>
                <a:gd name="T41" fmla="*/ 79 h 462"/>
                <a:gd name="T42" fmla="*/ 125 w 363"/>
                <a:gd name="T43" fmla="*/ 90 h 462"/>
                <a:gd name="T44" fmla="*/ 120 w 363"/>
                <a:gd name="T45" fmla="*/ 92 h 462"/>
                <a:gd name="T46" fmla="*/ 69 w 363"/>
                <a:gd name="T47" fmla="*/ 92 h 462"/>
                <a:gd name="T48" fmla="*/ 69 w 363"/>
                <a:gd name="T49" fmla="*/ 23 h 462"/>
                <a:gd name="T50" fmla="*/ 83 w 363"/>
                <a:gd name="T51" fmla="*/ 17 h 462"/>
                <a:gd name="T52" fmla="*/ 117 w 363"/>
                <a:gd name="T53" fmla="*/ 17 h 462"/>
                <a:gd name="T54" fmla="*/ 135 w 363"/>
                <a:gd name="T55" fmla="*/ 18 h 462"/>
                <a:gd name="T56" fmla="*/ 141 w 363"/>
                <a:gd name="T57" fmla="*/ 20 h 462"/>
                <a:gd name="T58" fmla="*/ 143 w 363"/>
                <a:gd name="T59" fmla="*/ 23 h 462"/>
                <a:gd name="T60" fmla="*/ 145 w 363"/>
                <a:gd name="T61" fmla="*/ 34 h 462"/>
                <a:gd name="T62" fmla="*/ 157 w 363"/>
                <a:gd name="T63" fmla="*/ 44 h 462"/>
                <a:gd name="T64" fmla="*/ 161 w 363"/>
                <a:gd name="T65" fmla="*/ 0 h 462"/>
                <a:gd name="T66" fmla="*/ 121 w 363"/>
                <a:gd name="T67" fmla="*/ 1 h 462"/>
                <a:gd name="T68" fmla="*/ 80 w 363"/>
                <a:gd name="T69" fmla="*/ 1 h 462"/>
                <a:gd name="T70" fmla="*/ 40 w 363"/>
                <a:gd name="T71" fmla="*/ 1 h 462"/>
                <a:gd name="T72" fmla="*/ 0 w 363"/>
                <a:gd name="T73" fmla="*/ 0 h 462"/>
                <a:gd name="T74" fmla="*/ 8 w 363"/>
                <a:gd name="T75" fmla="*/ 13 h 462"/>
                <a:gd name="T76" fmla="*/ 19 w 363"/>
                <a:gd name="T77" fmla="*/ 15 h 462"/>
                <a:gd name="T78" fmla="*/ 24 w 363"/>
                <a:gd name="T79" fmla="*/ 19 h 462"/>
                <a:gd name="T80" fmla="*/ 26 w 363"/>
                <a:gd name="T81" fmla="*/ 28 h 462"/>
                <a:gd name="T82" fmla="*/ 26 w 363"/>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462"/>
                <a:gd name="T128" fmla="*/ 363 w 363"/>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462">
                  <a:moveTo>
                    <a:pt x="57" y="394"/>
                  </a:moveTo>
                  <a:lnTo>
                    <a:pt x="57" y="403"/>
                  </a:lnTo>
                  <a:lnTo>
                    <a:pt x="55" y="413"/>
                  </a:lnTo>
                  <a:lnTo>
                    <a:pt x="53" y="420"/>
                  </a:lnTo>
                  <a:lnTo>
                    <a:pt x="50" y="427"/>
                  </a:lnTo>
                  <a:lnTo>
                    <a:pt x="44" y="433"/>
                  </a:lnTo>
                  <a:lnTo>
                    <a:pt x="39" y="437"/>
                  </a:lnTo>
                  <a:lnTo>
                    <a:pt x="29" y="440"/>
                  </a:lnTo>
                  <a:lnTo>
                    <a:pt x="20" y="444"/>
                  </a:lnTo>
                  <a:lnTo>
                    <a:pt x="20" y="462"/>
                  </a:lnTo>
                  <a:lnTo>
                    <a:pt x="70" y="462"/>
                  </a:lnTo>
                  <a:lnTo>
                    <a:pt x="114" y="461"/>
                  </a:lnTo>
                  <a:lnTo>
                    <a:pt x="151" y="461"/>
                  </a:lnTo>
                  <a:lnTo>
                    <a:pt x="186" y="461"/>
                  </a:lnTo>
                  <a:lnTo>
                    <a:pt x="219" y="461"/>
                  </a:lnTo>
                  <a:lnTo>
                    <a:pt x="258" y="461"/>
                  </a:lnTo>
                  <a:lnTo>
                    <a:pt x="304" y="462"/>
                  </a:lnTo>
                  <a:lnTo>
                    <a:pt x="356" y="462"/>
                  </a:lnTo>
                  <a:lnTo>
                    <a:pt x="363" y="346"/>
                  </a:lnTo>
                  <a:lnTo>
                    <a:pt x="338" y="346"/>
                  </a:lnTo>
                  <a:lnTo>
                    <a:pt x="334" y="365"/>
                  </a:lnTo>
                  <a:lnTo>
                    <a:pt x="330" y="383"/>
                  </a:lnTo>
                  <a:lnTo>
                    <a:pt x="327" y="400"/>
                  </a:lnTo>
                  <a:lnTo>
                    <a:pt x="323" y="413"/>
                  </a:lnTo>
                  <a:lnTo>
                    <a:pt x="304" y="416"/>
                  </a:lnTo>
                  <a:lnTo>
                    <a:pt x="273" y="418"/>
                  </a:lnTo>
                  <a:lnTo>
                    <a:pt x="223" y="420"/>
                  </a:lnTo>
                  <a:lnTo>
                    <a:pt x="153" y="420"/>
                  </a:lnTo>
                  <a:lnTo>
                    <a:pt x="153" y="239"/>
                  </a:lnTo>
                  <a:lnTo>
                    <a:pt x="243" y="239"/>
                  </a:lnTo>
                  <a:lnTo>
                    <a:pt x="253" y="239"/>
                  </a:lnTo>
                  <a:lnTo>
                    <a:pt x="264" y="241"/>
                  </a:lnTo>
                  <a:lnTo>
                    <a:pt x="269" y="243"/>
                  </a:lnTo>
                  <a:lnTo>
                    <a:pt x="273" y="247"/>
                  </a:lnTo>
                  <a:lnTo>
                    <a:pt x="277" y="250"/>
                  </a:lnTo>
                  <a:lnTo>
                    <a:pt x="279" y="256"/>
                  </a:lnTo>
                  <a:lnTo>
                    <a:pt x="282" y="276"/>
                  </a:lnTo>
                  <a:lnTo>
                    <a:pt x="282" y="297"/>
                  </a:lnTo>
                  <a:lnTo>
                    <a:pt x="312" y="297"/>
                  </a:lnTo>
                  <a:lnTo>
                    <a:pt x="312" y="153"/>
                  </a:lnTo>
                  <a:lnTo>
                    <a:pt x="284" y="153"/>
                  </a:lnTo>
                  <a:lnTo>
                    <a:pt x="282" y="175"/>
                  </a:lnTo>
                  <a:lnTo>
                    <a:pt x="279" y="193"/>
                  </a:lnTo>
                  <a:lnTo>
                    <a:pt x="277" y="199"/>
                  </a:lnTo>
                  <a:lnTo>
                    <a:pt x="271" y="203"/>
                  </a:lnTo>
                  <a:lnTo>
                    <a:pt x="266" y="204"/>
                  </a:lnTo>
                  <a:lnTo>
                    <a:pt x="258" y="204"/>
                  </a:lnTo>
                  <a:lnTo>
                    <a:pt x="153" y="204"/>
                  </a:lnTo>
                  <a:lnTo>
                    <a:pt x="153" y="63"/>
                  </a:lnTo>
                  <a:lnTo>
                    <a:pt x="153" y="50"/>
                  </a:lnTo>
                  <a:lnTo>
                    <a:pt x="157" y="37"/>
                  </a:lnTo>
                  <a:lnTo>
                    <a:pt x="183" y="37"/>
                  </a:lnTo>
                  <a:lnTo>
                    <a:pt x="221" y="37"/>
                  </a:lnTo>
                  <a:lnTo>
                    <a:pt x="260" y="37"/>
                  </a:lnTo>
                  <a:lnTo>
                    <a:pt x="288" y="39"/>
                  </a:lnTo>
                  <a:lnTo>
                    <a:pt x="299" y="40"/>
                  </a:lnTo>
                  <a:lnTo>
                    <a:pt x="308" y="42"/>
                  </a:lnTo>
                  <a:lnTo>
                    <a:pt x="312" y="44"/>
                  </a:lnTo>
                  <a:lnTo>
                    <a:pt x="315" y="46"/>
                  </a:lnTo>
                  <a:lnTo>
                    <a:pt x="317" y="50"/>
                  </a:lnTo>
                  <a:lnTo>
                    <a:pt x="319" y="53"/>
                  </a:lnTo>
                  <a:lnTo>
                    <a:pt x="321" y="75"/>
                  </a:lnTo>
                  <a:lnTo>
                    <a:pt x="321" y="98"/>
                  </a:lnTo>
                  <a:lnTo>
                    <a:pt x="347" y="98"/>
                  </a:lnTo>
                  <a:lnTo>
                    <a:pt x="354" y="24"/>
                  </a:lnTo>
                  <a:lnTo>
                    <a:pt x="356" y="0"/>
                  </a:lnTo>
                  <a:lnTo>
                    <a:pt x="312" y="0"/>
                  </a:lnTo>
                  <a:lnTo>
                    <a:pt x="267" y="2"/>
                  </a:lnTo>
                  <a:lnTo>
                    <a:pt x="223" y="2"/>
                  </a:lnTo>
                  <a:lnTo>
                    <a:pt x="177" y="2"/>
                  </a:lnTo>
                  <a:lnTo>
                    <a:pt x="133" y="2"/>
                  </a:lnTo>
                  <a:lnTo>
                    <a:pt x="89" y="2"/>
                  </a:lnTo>
                  <a:lnTo>
                    <a:pt x="44" y="0"/>
                  </a:lnTo>
                  <a:lnTo>
                    <a:pt x="0" y="0"/>
                  </a:lnTo>
                  <a:lnTo>
                    <a:pt x="0" y="26"/>
                  </a:lnTo>
                  <a:lnTo>
                    <a:pt x="18" y="28"/>
                  </a:lnTo>
                  <a:lnTo>
                    <a:pt x="31" y="29"/>
                  </a:lnTo>
                  <a:lnTo>
                    <a:pt x="41" y="33"/>
                  </a:lnTo>
                  <a:lnTo>
                    <a:pt x="48" y="37"/>
                  </a:lnTo>
                  <a:lnTo>
                    <a:pt x="53" y="42"/>
                  </a:lnTo>
                  <a:lnTo>
                    <a:pt x="55" y="51"/>
                  </a:lnTo>
                  <a:lnTo>
                    <a:pt x="57" y="63"/>
                  </a:lnTo>
                  <a:lnTo>
                    <a:pt x="57" y="77"/>
                  </a:lnTo>
                  <a:lnTo>
                    <a:pt x="57"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3" name="Freeform 2396"/>
            <p:cNvSpPr>
              <a:spLocks noChangeArrowheads="1"/>
            </p:cNvSpPr>
            <p:nvPr/>
          </p:nvSpPr>
          <p:spPr bwMode="auto">
            <a:xfrm>
              <a:off x="1672" y="2645"/>
              <a:ext cx="232" cy="212"/>
            </a:xfrm>
            <a:custGeom>
              <a:avLst/>
              <a:gdLst>
                <a:gd name="T0" fmla="*/ 26 w 515"/>
                <a:gd name="T1" fmla="*/ 180 h 470"/>
                <a:gd name="T2" fmla="*/ 24 w 515"/>
                <a:gd name="T3" fmla="*/ 189 h 470"/>
                <a:gd name="T4" fmla="*/ 19 w 515"/>
                <a:gd name="T5" fmla="*/ 194 h 470"/>
                <a:gd name="T6" fmla="*/ 8 w 515"/>
                <a:gd name="T7" fmla="*/ 196 h 470"/>
                <a:gd name="T8" fmla="*/ 0 w 515"/>
                <a:gd name="T9" fmla="*/ 208 h 470"/>
                <a:gd name="T10" fmla="*/ 19 w 515"/>
                <a:gd name="T11" fmla="*/ 208 h 470"/>
                <a:gd name="T12" fmla="*/ 34 w 515"/>
                <a:gd name="T13" fmla="*/ 208 h 470"/>
                <a:gd name="T14" fmla="*/ 50 w 515"/>
                <a:gd name="T15" fmla="*/ 208 h 470"/>
                <a:gd name="T16" fmla="*/ 70 w 515"/>
                <a:gd name="T17" fmla="*/ 208 h 470"/>
                <a:gd name="T18" fmla="*/ 62 w 515"/>
                <a:gd name="T19" fmla="*/ 196 h 470"/>
                <a:gd name="T20" fmla="*/ 51 w 515"/>
                <a:gd name="T21" fmla="*/ 194 h 470"/>
                <a:gd name="T22" fmla="*/ 45 w 515"/>
                <a:gd name="T23" fmla="*/ 189 h 470"/>
                <a:gd name="T24" fmla="*/ 43 w 515"/>
                <a:gd name="T25" fmla="*/ 180 h 470"/>
                <a:gd name="T26" fmla="*/ 43 w 515"/>
                <a:gd name="T27" fmla="*/ 47 h 470"/>
                <a:gd name="T28" fmla="*/ 205 w 515"/>
                <a:gd name="T29" fmla="*/ 212 h 470"/>
                <a:gd name="T30" fmla="*/ 206 w 515"/>
                <a:gd name="T31" fmla="*/ 203 h 470"/>
                <a:gd name="T32" fmla="*/ 206 w 515"/>
                <a:gd name="T33" fmla="*/ 36 h 470"/>
                <a:gd name="T34" fmla="*/ 206 w 515"/>
                <a:gd name="T35" fmla="*/ 23 h 470"/>
                <a:gd name="T36" fmla="*/ 209 w 515"/>
                <a:gd name="T37" fmla="*/ 16 h 470"/>
                <a:gd name="T38" fmla="*/ 217 w 515"/>
                <a:gd name="T39" fmla="*/ 13 h 470"/>
                <a:gd name="T40" fmla="*/ 232 w 515"/>
                <a:gd name="T41" fmla="*/ 13 h 470"/>
                <a:gd name="T42" fmla="*/ 221 w 515"/>
                <a:gd name="T43" fmla="*/ 0 h 470"/>
                <a:gd name="T44" fmla="*/ 204 w 515"/>
                <a:gd name="T45" fmla="*/ 1 h 470"/>
                <a:gd name="T46" fmla="*/ 190 w 515"/>
                <a:gd name="T47" fmla="*/ 1 h 470"/>
                <a:gd name="T48" fmla="*/ 172 w 515"/>
                <a:gd name="T49" fmla="*/ 0 h 470"/>
                <a:gd name="T50" fmla="*/ 162 w 515"/>
                <a:gd name="T51" fmla="*/ 13 h 470"/>
                <a:gd name="T52" fmla="*/ 177 w 515"/>
                <a:gd name="T53" fmla="*/ 13 h 470"/>
                <a:gd name="T54" fmla="*/ 185 w 515"/>
                <a:gd name="T55" fmla="*/ 16 h 470"/>
                <a:gd name="T56" fmla="*/ 187 w 515"/>
                <a:gd name="T57" fmla="*/ 23 h 470"/>
                <a:gd name="T58" fmla="*/ 188 w 515"/>
                <a:gd name="T59" fmla="*/ 36 h 470"/>
                <a:gd name="T60" fmla="*/ 181 w 515"/>
                <a:gd name="T61" fmla="*/ 144 h 470"/>
                <a:gd name="T62" fmla="*/ 62 w 515"/>
                <a:gd name="T63" fmla="*/ 0 h 470"/>
                <a:gd name="T64" fmla="*/ 44 w 515"/>
                <a:gd name="T65" fmla="*/ 1 h 470"/>
                <a:gd name="T66" fmla="*/ 30 w 515"/>
                <a:gd name="T67" fmla="*/ 1 h 470"/>
                <a:gd name="T68" fmla="*/ 17 w 515"/>
                <a:gd name="T69" fmla="*/ 1 h 470"/>
                <a:gd name="T70" fmla="*/ 0 w 515"/>
                <a:gd name="T71" fmla="*/ 0 h 470"/>
                <a:gd name="T72" fmla="*/ 8 w 515"/>
                <a:gd name="T73" fmla="*/ 13 h 470"/>
                <a:gd name="T74" fmla="*/ 19 w 515"/>
                <a:gd name="T75" fmla="*/ 14 h 470"/>
                <a:gd name="T76" fmla="*/ 24 w 515"/>
                <a:gd name="T77" fmla="*/ 19 h 470"/>
                <a:gd name="T78" fmla="*/ 26 w 515"/>
                <a:gd name="T79" fmla="*/ 29 h 470"/>
                <a:gd name="T80" fmla="*/ 26 w 515"/>
                <a:gd name="T81" fmla="*/ 173 h 4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5"/>
                <a:gd name="T124" fmla="*/ 0 h 470"/>
                <a:gd name="T125" fmla="*/ 515 w 515"/>
                <a:gd name="T126" fmla="*/ 470 h 4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5" h="470">
                  <a:moveTo>
                    <a:pt x="58" y="383"/>
                  </a:moveTo>
                  <a:lnTo>
                    <a:pt x="58" y="398"/>
                  </a:lnTo>
                  <a:lnTo>
                    <a:pt x="56" y="411"/>
                  </a:lnTo>
                  <a:lnTo>
                    <a:pt x="54" y="420"/>
                  </a:lnTo>
                  <a:lnTo>
                    <a:pt x="48" y="427"/>
                  </a:lnTo>
                  <a:lnTo>
                    <a:pt x="43" y="431"/>
                  </a:lnTo>
                  <a:lnTo>
                    <a:pt x="32" y="433"/>
                  </a:lnTo>
                  <a:lnTo>
                    <a:pt x="17" y="435"/>
                  </a:lnTo>
                  <a:lnTo>
                    <a:pt x="0" y="435"/>
                  </a:lnTo>
                  <a:lnTo>
                    <a:pt x="0" y="462"/>
                  </a:lnTo>
                  <a:lnTo>
                    <a:pt x="23" y="462"/>
                  </a:lnTo>
                  <a:lnTo>
                    <a:pt x="43" y="461"/>
                  </a:lnTo>
                  <a:lnTo>
                    <a:pt x="61" y="461"/>
                  </a:lnTo>
                  <a:lnTo>
                    <a:pt x="76" y="461"/>
                  </a:lnTo>
                  <a:lnTo>
                    <a:pt x="93" y="461"/>
                  </a:lnTo>
                  <a:lnTo>
                    <a:pt x="111" y="461"/>
                  </a:lnTo>
                  <a:lnTo>
                    <a:pt x="131" y="462"/>
                  </a:lnTo>
                  <a:lnTo>
                    <a:pt x="155" y="462"/>
                  </a:lnTo>
                  <a:lnTo>
                    <a:pt x="155" y="435"/>
                  </a:lnTo>
                  <a:lnTo>
                    <a:pt x="137" y="435"/>
                  </a:lnTo>
                  <a:lnTo>
                    <a:pt x="122" y="433"/>
                  </a:lnTo>
                  <a:lnTo>
                    <a:pt x="113" y="431"/>
                  </a:lnTo>
                  <a:lnTo>
                    <a:pt x="106" y="427"/>
                  </a:lnTo>
                  <a:lnTo>
                    <a:pt x="100" y="420"/>
                  </a:lnTo>
                  <a:lnTo>
                    <a:pt x="98" y="411"/>
                  </a:lnTo>
                  <a:lnTo>
                    <a:pt x="96" y="398"/>
                  </a:lnTo>
                  <a:lnTo>
                    <a:pt x="96" y="383"/>
                  </a:lnTo>
                  <a:lnTo>
                    <a:pt x="96" y="105"/>
                  </a:lnTo>
                  <a:lnTo>
                    <a:pt x="399" y="462"/>
                  </a:lnTo>
                  <a:lnTo>
                    <a:pt x="454" y="470"/>
                  </a:lnTo>
                  <a:lnTo>
                    <a:pt x="458" y="468"/>
                  </a:lnTo>
                  <a:lnTo>
                    <a:pt x="458" y="450"/>
                  </a:lnTo>
                  <a:lnTo>
                    <a:pt x="458" y="400"/>
                  </a:lnTo>
                  <a:lnTo>
                    <a:pt x="458" y="79"/>
                  </a:lnTo>
                  <a:lnTo>
                    <a:pt x="458" y="64"/>
                  </a:lnTo>
                  <a:lnTo>
                    <a:pt x="458" y="51"/>
                  </a:lnTo>
                  <a:lnTo>
                    <a:pt x="462" y="42"/>
                  </a:lnTo>
                  <a:lnTo>
                    <a:pt x="465" y="35"/>
                  </a:lnTo>
                  <a:lnTo>
                    <a:pt x="473" y="31"/>
                  </a:lnTo>
                  <a:lnTo>
                    <a:pt x="482" y="29"/>
                  </a:lnTo>
                  <a:lnTo>
                    <a:pt x="497" y="28"/>
                  </a:lnTo>
                  <a:lnTo>
                    <a:pt x="515" y="28"/>
                  </a:lnTo>
                  <a:lnTo>
                    <a:pt x="515" y="0"/>
                  </a:lnTo>
                  <a:lnTo>
                    <a:pt x="491" y="0"/>
                  </a:lnTo>
                  <a:lnTo>
                    <a:pt x="471" y="2"/>
                  </a:lnTo>
                  <a:lnTo>
                    <a:pt x="452" y="2"/>
                  </a:lnTo>
                  <a:lnTo>
                    <a:pt x="436" y="2"/>
                  </a:lnTo>
                  <a:lnTo>
                    <a:pt x="421" y="2"/>
                  </a:lnTo>
                  <a:lnTo>
                    <a:pt x="403" y="2"/>
                  </a:lnTo>
                  <a:lnTo>
                    <a:pt x="382" y="0"/>
                  </a:lnTo>
                  <a:lnTo>
                    <a:pt x="360" y="0"/>
                  </a:lnTo>
                  <a:lnTo>
                    <a:pt x="360" y="28"/>
                  </a:lnTo>
                  <a:lnTo>
                    <a:pt x="379" y="28"/>
                  </a:lnTo>
                  <a:lnTo>
                    <a:pt x="392" y="29"/>
                  </a:lnTo>
                  <a:lnTo>
                    <a:pt x="403" y="31"/>
                  </a:lnTo>
                  <a:lnTo>
                    <a:pt x="410" y="35"/>
                  </a:lnTo>
                  <a:lnTo>
                    <a:pt x="414" y="42"/>
                  </a:lnTo>
                  <a:lnTo>
                    <a:pt x="416" y="51"/>
                  </a:lnTo>
                  <a:lnTo>
                    <a:pt x="417" y="64"/>
                  </a:lnTo>
                  <a:lnTo>
                    <a:pt x="417" y="79"/>
                  </a:lnTo>
                  <a:lnTo>
                    <a:pt x="417" y="335"/>
                  </a:lnTo>
                  <a:lnTo>
                    <a:pt x="401" y="319"/>
                  </a:lnTo>
                  <a:lnTo>
                    <a:pt x="294" y="195"/>
                  </a:lnTo>
                  <a:lnTo>
                    <a:pt x="137" y="0"/>
                  </a:lnTo>
                  <a:lnTo>
                    <a:pt x="117" y="0"/>
                  </a:lnTo>
                  <a:lnTo>
                    <a:pt x="98" y="2"/>
                  </a:lnTo>
                  <a:lnTo>
                    <a:pt x="82" y="2"/>
                  </a:lnTo>
                  <a:lnTo>
                    <a:pt x="67" y="2"/>
                  </a:lnTo>
                  <a:lnTo>
                    <a:pt x="54" y="2"/>
                  </a:lnTo>
                  <a:lnTo>
                    <a:pt x="37" y="2"/>
                  </a:lnTo>
                  <a:lnTo>
                    <a:pt x="19" y="0"/>
                  </a:lnTo>
                  <a:lnTo>
                    <a:pt x="0" y="0"/>
                  </a:lnTo>
                  <a:lnTo>
                    <a:pt x="0" y="28"/>
                  </a:lnTo>
                  <a:lnTo>
                    <a:pt x="17" y="28"/>
                  </a:lnTo>
                  <a:lnTo>
                    <a:pt x="32" y="29"/>
                  </a:lnTo>
                  <a:lnTo>
                    <a:pt x="43" y="31"/>
                  </a:lnTo>
                  <a:lnTo>
                    <a:pt x="48"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4" name="Freeform 2397"/>
            <p:cNvSpPr>
              <a:spLocks noChangeArrowheads="1"/>
            </p:cNvSpPr>
            <p:nvPr/>
          </p:nvSpPr>
          <p:spPr bwMode="auto">
            <a:xfrm>
              <a:off x="1964" y="2645"/>
              <a:ext cx="95" cy="209"/>
            </a:xfrm>
            <a:custGeom>
              <a:avLst/>
              <a:gdLst>
                <a:gd name="T0" fmla="*/ 26 w 210"/>
                <a:gd name="T1" fmla="*/ 173 h 462"/>
                <a:gd name="T2" fmla="*/ 26 w 210"/>
                <a:gd name="T3" fmla="*/ 180 h 462"/>
                <a:gd name="T4" fmla="*/ 25 w 210"/>
                <a:gd name="T5" fmla="*/ 186 h 462"/>
                <a:gd name="T6" fmla="*/ 24 w 210"/>
                <a:gd name="T7" fmla="*/ 190 h 462"/>
                <a:gd name="T8" fmla="*/ 22 w 210"/>
                <a:gd name="T9" fmla="*/ 193 h 462"/>
                <a:gd name="T10" fmla="*/ 19 w 210"/>
                <a:gd name="T11" fmla="*/ 195 h 462"/>
                <a:gd name="T12" fmla="*/ 14 w 210"/>
                <a:gd name="T13" fmla="*/ 197 h 462"/>
                <a:gd name="T14" fmla="*/ 8 w 210"/>
                <a:gd name="T15" fmla="*/ 197 h 462"/>
                <a:gd name="T16" fmla="*/ 0 w 210"/>
                <a:gd name="T17" fmla="*/ 197 h 462"/>
                <a:gd name="T18" fmla="*/ 0 w 210"/>
                <a:gd name="T19" fmla="*/ 209 h 462"/>
                <a:gd name="T20" fmla="*/ 14 w 210"/>
                <a:gd name="T21" fmla="*/ 209 h 462"/>
                <a:gd name="T22" fmla="*/ 27 w 210"/>
                <a:gd name="T23" fmla="*/ 209 h 462"/>
                <a:gd name="T24" fmla="*/ 38 w 210"/>
                <a:gd name="T25" fmla="*/ 209 h 462"/>
                <a:gd name="T26" fmla="*/ 48 w 210"/>
                <a:gd name="T27" fmla="*/ 209 h 462"/>
                <a:gd name="T28" fmla="*/ 57 w 210"/>
                <a:gd name="T29" fmla="*/ 209 h 462"/>
                <a:gd name="T30" fmla="*/ 68 w 210"/>
                <a:gd name="T31" fmla="*/ 209 h 462"/>
                <a:gd name="T32" fmla="*/ 81 w 210"/>
                <a:gd name="T33" fmla="*/ 209 h 462"/>
                <a:gd name="T34" fmla="*/ 95 w 210"/>
                <a:gd name="T35" fmla="*/ 209 h 462"/>
                <a:gd name="T36" fmla="*/ 95 w 210"/>
                <a:gd name="T37" fmla="*/ 197 h 462"/>
                <a:gd name="T38" fmla="*/ 87 w 210"/>
                <a:gd name="T39" fmla="*/ 197 h 462"/>
                <a:gd name="T40" fmla="*/ 80 w 210"/>
                <a:gd name="T41" fmla="*/ 196 h 462"/>
                <a:gd name="T42" fmla="*/ 76 w 210"/>
                <a:gd name="T43" fmla="*/ 195 h 462"/>
                <a:gd name="T44" fmla="*/ 73 w 210"/>
                <a:gd name="T45" fmla="*/ 193 h 462"/>
                <a:gd name="T46" fmla="*/ 71 w 210"/>
                <a:gd name="T47" fmla="*/ 190 h 462"/>
                <a:gd name="T48" fmla="*/ 69 w 210"/>
                <a:gd name="T49" fmla="*/ 186 h 462"/>
                <a:gd name="T50" fmla="*/ 69 w 210"/>
                <a:gd name="T51" fmla="*/ 180 h 462"/>
                <a:gd name="T52" fmla="*/ 68 w 210"/>
                <a:gd name="T53" fmla="*/ 173 h 462"/>
                <a:gd name="T54" fmla="*/ 68 w 210"/>
                <a:gd name="T55" fmla="*/ 36 h 462"/>
                <a:gd name="T56" fmla="*/ 69 w 210"/>
                <a:gd name="T57" fmla="*/ 29 h 462"/>
                <a:gd name="T58" fmla="*/ 69 w 210"/>
                <a:gd name="T59" fmla="*/ 23 h 462"/>
                <a:gd name="T60" fmla="*/ 71 w 210"/>
                <a:gd name="T61" fmla="*/ 19 h 462"/>
                <a:gd name="T62" fmla="*/ 73 w 210"/>
                <a:gd name="T63" fmla="*/ 16 h 462"/>
                <a:gd name="T64" fmla="*/ 76 w 210"/>
                <a:gd name="T65" fmla="*/ 14 h 462"/>
                <a:gd name="T66" fmla="*/ 80 w 210"/>
                <a:gd name="T67" fmla="*/ 13 h 462"/>
                <a:gd name="T68" fmla="*/ 87 w 210"/>
                <a:gd name="T69" fmla="*/ 13 h 462"/>
                <a:gd name="T70" fmla="*/ 95 w 210"/>
                <a:gd name="T71" fmla="*/ 13 h 462"/>
                <a:gd name="T72" fmla="*/ 95 w 210"/>
                <a:gd name="T73" fmla="*/ 0 h 462"/>
                <a:gd name="T74" fmla="*/ 81 w 210"/>
                <a:gd name="T75" fmla="*/ 0 h 462"/>
                <a:gd name="T76" fmla="*/ 68 w 210"/>
                <a:gd name="T77" fmla="*/ 1 h 462"/>
                <a:gd name="T78" fmla="*/ 57 w 210"/>
                <a:gd name="T79" fmla="*/ 1 h 462"/>
                <a:gd name="T80" fmla="*/ 48 w 210"/>
                <a:gd name="T81" fmla="*/ 1 h 462"/>
                <a:gd name="T82" fmla="*/ 38 w 210"/>
                <a:gd name="T83" fmla="*/ 1 h 462"/>
                <a:gd name="T84" fmla="*/ 27 w 210"/>
                <a:gd name="T85" fmla="*/ 1 h 462"/>
                <a:gd name="T86" fmla="*/ 14 w 210"/>
                <a:gd name="T87" fmla="*/ 0 h 462"/>
                <a:gd name="T88" fmla="*/ 0 w 210"/>
                <a:gd name="T89" fmla="*/ 0 h 462"/>
                <a:gd name="T90" fmla="*/ 0 w 210"/>
                <a:gd name="T91" fmla="*/ 13 h 462"/>
                <a:gd name="T92" fmla="*/ 8 w 210"/>
                <a:gd name="T93" fmla="*/ 13 h 462"/>
                <a:gd name="T94" fmla="*/ 14 w 210"/>
                <a:gd name="T95" fmla="*/ 13 h 462"/>
                <a:gd name="T96" fmla="*/ 19 w 210"/>
                <a:gd name="T97" fmla="*/ 14 h 462"/>
                <a:gd name="T98" fmla="*/ 22 w 210"/>
                <a:gd name="T99" fmla="*/ 16 h 462"/>
                <a:gd name="T100" fmla="*/ 24 w 210"/>
                <a:gd name="T101" fmla="*/ 19 h 462"/>
                <a:gd name="T102" fmla="*/ 25 w 210"/>
                <a:gd name="T103" fmla="*/ 23 h 462"/>
                <a:gd name="T104" fmla="*/ 26 w 210"/>
                <a:gd name="T105" fmla="*/ 29 h 462"/>
                <a:gd name="T106" fmla="*/ 26 w 210"/>
                <a:gd name="T107" fmla="*/ 36 h 462"/>
                <a:gd name="T108" fmla="*/ 26 w 210"/>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0"/>
                <a:gd name="T166" fmla="*/ 0 h 462"/>
                <a:gd name="T167" fmla="*/ 210 w 210"/>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0" h="462">
                  <a:moveTo>
                    <a:pt x="57" y="383"/>
                  </a:moveTo>
                  <a:lnTo>
                    <a:pt x="57" y="398"/>
                  </a:lnTo>
                  <a:lnTo>
                    <a:pt x="55" y="411"/>
                  </a:lnTo>
                  <a:lnTo>
                    <a:pt x="54" y="420"/>
                  </a:lnTo>
                  <a:lnTo>
                    <a:pt x="48" y="427"/>
                  </a:lnTo>
                  <a:lnTo>
                    <a:pt x="43" y="431"/>
                  </a:lnTo>
                  <a:lnTo>
                    <a:pt x="32" y="435"/>
                  </a:lnTo>
                  <a:lnTo>
                    <a:pt x="17" y="435"/>
                  </a:lnTo>
                  <a:lnTo>
                    <a:pt x="0" y="435"/>
                  </a:lnTo>
                  <a:lnTo>
                    <a:pt x="0" y="462"/>
                  </a:lnTo>
                  <a:lnTo>
                    <a:pt x="32" y="462"/>
                  </a:lnTo>
                  <a:lnTo>
                    <a:pt x="59" y="461"/>
                  </a:lnTo>
                  <a:lnTo>
                    <a:pt x="83" y="461"/>
                  </a:lnTo>
                  <a:lnTo>
                    <a:pt x="105" y="461"/>
                  </a:lnTo>
                  <a:lnTo>
                    <a:pt x="126" y="461"/>
                  </a:lnTo>
                  <a:lnTo>
                    <a:pt x="151" y="461"/>
                  </a:lnTo>
                  <a:lnTo>
                    <a:pt x="179" y="462"/>
                  </a:lnTo>
                  <a:lnTo>
                    <a:pt x="210" y="462"/>
                  </a:lnTo>
                  <a:lnTo>
                    <a:pt x="210" y="435"/>
                  </a:lnTo>
                  <a:lnTo>
                    <a:pt x="192" y="435"/>
                  </a:lnTo>
                  <a:lnTo>
                    <a:pt x="177" y="433"/>
                  </a:lnTo>
                  <a:lnTo>
                    <a:pt x="168" y="431"/>
                  </a:lnTo>
                  <a:lnTo>
                    <a:pt x="161" y="427"/>
                  </a:lnTo>
                  <a:lnTo>
                    <a:pt x="157" y="420"/>
                  </a:lnTo>
                  <a:lnTo>
                    <a:pt x="153" y="411"/>
                  </a:lnTo>
                  <a:lnTo>
                    <a:pt x="153" y="398"/>
                  </a:lnTo>
                  <a:lnTo>
                    <a:pt x="151" y="383"/>
                  </a:lnTo>
                  <a:lnTo>
                    <a:pt x="151" y="79"/>
                  </a:lnTo>
                  <a:lnTo>
                    <a:pt x="153" y="64"/>
                  </a:lnTo>
                  <a:lnTo>
                    <a:pt x="153" y="51"/>
                  </a:lnTo>
                  <a:lnTo>
                    <a:pt x="157" y="42"/>
                  </a:lnTo>
                  <a:lnTo>
                    <a:pt x="161" y="35"/>
                  </a:lnTo>
                  <a:lnTo>
                    <a:pt x="168" y="31"/>
                  </a:lnTo>
                  <a:lnTo>
                    <a:pt x="177" y="29"/>
                  </a:lnTo>
                  <a:lnTo>
                    <a:pt x="192" y="28"/>
                  </a:lnTo>
                  <a:lnTo>
                    <a:pt x="210" y="28"/>
                  </a:lnTo>
                  <a:lnTo>
                    <a:pt x="210" y="0"/>
                  </a:lnTo>
                  <a:lnTo>
                    <a:pt x="179" y="0"/>
                  </a:lnTo>
                  <a:lnTo>
                    <a:pt x="151" y="2"/>
                  </a:lnTo>
                  <a:lnTo>
                    <a:pt x="126" y="2"/>
                  </a:lnTo>
                  <a:lnTo>
                    <a:pt x="105" y="2"/>
                  </a:lnTo>
                  <a:lnTo>
                    <a:pt x="83" y="2"/>
                  </a:lnTo>
                  <a:lnTo>
                    <a:pt x="59" y="2"/>
                  </a:lnTo>
                  <a:lnTo>
                    <a:pt x="32" y="0"/>
                  </a:lnTo>
                  <a:lnTo>
                    <a:pt x="0" y="0"/>
                  </a:lnTo>
                  <a:lnTo>
                    <a:pt x="0" y="28"/>
                  </a:lnTo>
                  <a:lnTo>
                    <a:pt x="17" y="28"/>
                  </a:lnTo>
                  <a:lnTo>
                    <a:pt x="32" y="28"/>
                  </a:lnTo>
                  <a:lnTo>
                    <a:pt x="43" y="31"/>
                  </a:lnTo>
                  <a:lnTo>
                    <a:pt x="48" y="35"/>
                  </a:lnTo>
                  <a:lnTo>
                    <a:pt x="54" y="42"/>
                  </a:lnTo>
                  <a:lnTo>
                    <a:pt x="55" y="51"/>
                  </a:lnTo>
                  <a:lnTo>
                    <a:pt x="57" y="64"/>
                  </a:lnTo>
                  <a:lnTo>
                    <a:pt x="57" y="79"/>
                  </a:lnTo>
                  <a:lnTo>
                    <a:pt x="57"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5" name="Freeform 2398"/>
            <p:cNvSpPr>
              <a:spLocks noChangeArrowheads="1"/>
            </p:cNvSpPr>
            <p:nvPr/>
          </p:nvSpPr>
          <p:spPr bwMode="auto">
            <a:xfrm>
              <a:off x="2114" y="2645"/>
              <a:ext cx="227" cy="209"/>
            </a:xfrm>
            <a:custGeom>
              <a:avLst/>
              <a:gdLst>
                <a:gd name="T0" fmla="*/ 79 w 502"/>
                <a:gd name="T1" fmla="*/ 35 h 462"/>
                <a:gd name="T2" fmla="*/ 75 w 502"/>
                <a:gd name="T3" fmla="*/ 24 h 462"/>
                <a:gd name="T4" fmla="*/ 76 w 502"/>
                <a:gd name="T5" fmla="*/ 17 h 462"/>
                <a:gd name="T6" fmla="*/ 80 w 502"/>
                <a:gd name="T7" fmla="*/ 14 h 462"/>
                <a:gd name="T8" fmla="*/ 91 w 502"/>
                <a:gd name="T9" fmla="*/ 13 h 462"/>
                <a:gd name="T10" fmla="*/ 99 w 502"/>
                <a:gd name="T11" fmla="*/ 0 h 462"/>
                <a:gd name="T12" fmla="*/ 71 w 502"/>
                <a:gd name="T13" fmla="*/ 1 h 462"/>
                <a:gd name="T14" fmla="*/ 49 w 502"/>
                <a:gd name="T15" fmla="*/ 1 h 462"/>
                <a:gd name="T16" fmla="*/ 28 w 502"/>
                <a:gd name="T17" fmla="*/ 1 h 462"/>
                <a:gd name="T18" fmla="*/ 0 w 502"/>
                <a:gd name="T19" fmla="*/ 0 h 462"/>
                <a:gd name="T20" fmla="*/ 4 w 502"/>
                <a:gd name="T21" fmla="*/ 13 h 462"/>
                <a:gd name="T22" fmla="*/ 13 w 502"/>
                <a:gd name="T23" fmla="*/ 15 h 462"/>
                <a:gd name="T24" fmla="*/ 21 w 502"/>
                <a:gd name="T25" fmla="*/ 20 h 462"/>
                <a:gd name="T26" fmla="*/ 28 w 502"/>
                <a:gd name="T27" fmla="*/ 28 h 462"/>
                <a:gd name="T28" fmla="*/ 104 w 502"/>
                <a:gd name="T29" fmla="*/ 209 h 462"/>
                <a:gd name="T30" fmla="*/ 137 w 502"/>
                <a:gd name="T31" fmla="*/ 187 h 462"/>
                <a:gd name="T32" fmla="*/ 156 w 502"/>
                <a:gd name="T33" fmla="*/ 141 h 462"/>
                <a:gd name="T34" fmla="*/ 175 w 502"/>
                <a:gd name="T35" fmla="*/ 95 h 462"/>
                <a:gd name="T36" fmla="*/ 194 w 502"/>
                <a:gd name="T37" fmla="*/ 50 h 462"/>
                <a:gd name="T38" fmla="*/ 205 w 502"/>
                <a:gd name="T39" fmla="*/ 23 h 462"/>
                <a:gd name="T40" fmla="*/ 209 w 502"/>
                <a:gd name="T41" fmla="*/ 17 h 462"/>
                <a:gd name="T42" fmla="*/ 214 w 502"/>
                <a:gd name="T43" fmla="*/ 13 h 462"/>
                <a:gd name="T44" fmla="*/ 222 w 502"/>
                <a:gd name="T45" fmla="*/ 13 h 462"/>
                <a:gd name="T46" fmla="*/ 227 w 502"/>
                <a:gd name="T47" fmla="*/ 0 h 462"/>
                <a:gd name="T48" fmla="*/ 207 w 502"/>
                <a:gd name="T49" fmla="*/ 1 h 462"/>
                <a:gd name="T50" fmla="*/ 192 w 502"/>
                <a:gd name="T51" fmla="*/ 1 h 462"/>
                <a:gd name="T52" fmla="*/ 176 w 502"/>
                <a:gd name="T53" fmla="*/ 1 h 462"/>
                <a:gd name="T54" fmla="*/ 156 w 502"/>
                <a:gd name="T55" fmla="*/ 0 h 462"/>
                <a:gd name="T56" fmla="*/ 166 w 502"/>
                <a:gd name="T57" fmla="*/ 13 h 462"/>
                <a:gd name="T58" fmla="*/ 177 w 502"/>
                <a:gd name="T59" fmla="*/ 16 h 462"/>
                <a:gd name="T60" fmla="*/ 181 w 502"/>
                <a:gd name="T61" fmla="*/ 18 h 462"/>
                <a:gd name="T62" fmla="*/ 180 w 502"/>
                <a:gd name="T63" fmla="*/ 28 h 462"/>
                <a:gd name="T64" fmla="*/ 128 w 502"/>
                <a:gd name="T65" fmla="*/ 158 h 4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462"/>
                <a:gd name="T101" fmla="*/ 502 w 502"/>
                <a:gd name="T102" fmla="*/ 462 h 4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462">
                  <a:moveTo>
                    <a:pt x="179" y="88"/>
                  </a:moveTo>
                  <a:lnTo>
                    <a:pt x="174" y="77"/>
                  </a:lnTo>
                  <a:lnTo>
                    <a:pt x="170" y="64"/>
                  </a:lnTo>
                  <a:lnTo>
                    <a:pt x="166" y="53"/>
                  </a:lnTo>
                  <a:lnTo>
                    <a:pt x="166" y="40"/>
                  </a:lnTo>
                  <a:lnTo>
                    <a:pt x="168" y="37"/>
                  </a:lnTo>
                  <a:lnTo>
                    <a:pt x="172" y="33"/>
                  </a:lnTo>
                  <a:lnTo>
                    <a:pt x="177" y="31"/>
                  </a:lnTo>
                  <a:lnTo>
                    <a:pt x="185" y="29"/>
                  </a:lnTo>
                  <a:lnTo>
                    <a:pt x="201" y="29"/>
                  </a:lnTo>
                  <a:lnTo>
                    <a:pt x="218" y="28"/>
                  </a:lnTo>
                  <a:lnTo>
                    <a:pt x="218" y="0"/>
                  </a:lnTo>
                  <a:lnTo>
                    <a:pt x="185" y="0"/>
                  </a:lnTo>
                  <a:lnTo>
                    <a:pt x="157" y="2"/>
                  </a:lnTo>
                  <a:lnTo>
                    <a:pt x="131" y="2"/>
                  </a:lnTo>
                  <a:lnTo>
                    <a:pt x="109" y="2"/>
                  </a:lnTo>
                  <a:lnTo>
                    <a:pt x="87" y="2"/>
                  </a:lnTo>
                  <a:lnTo>
                    <a:pt x="63" y="2"/>
                  </a:lnTo>
                  <a:lnTo>
                    <a:pt x="33" y="0"/>
                  </a:lnTo>
                  <a:lnTo>
                    <a:pt x="0" y="0"/>
                  </a:lnTo>
                  <a:lnTo>
                    <a:pt x="0" y="28"/>
                  </a:lnTo>
                  <a:lnTo>
                    <a:pt x="9" y="29"/>
                  </a:lnTo>
                  <a:lnTo>
                    <a:pt x="19" y="31"/>
                  </a:lnTo>
                  <a:lnTo>
                    <a:pt x="28" y="33"/>
                  </a:lnTo>
                  <a:lnTo>
                    <a:pt x="37" y="39"/>
                  </a:lnTo>
                  <a:lnTo>
                    <a:pt x="46" y="44"/>
                  </a:lnTo>
                  <a:lnTo>
                    <a:pt x="56" y="53"/>
                  </a:lnTo>
                  <a:lnTo>
                    <a:pt x="63" y="63"/>
                  </a:lnTo>
                  <a:lnTo>
                    <a:pt x="70" y="75"/>
                  </a:lnTo>
                  <a:lnTo>
                    <a:pt x="231" y="462"/>
                  </a:lnTo>
                  <a:lnTo>
                    <a:pt x="283" y="462"/>
                  </a:lnTo>
                  <a:lnTo>
                    <a:pt x="303" y="413"/>
                  </a:lnTo>
                  <a:lnTo>
                    <a:pt x="325" y="361"/>
                  </a:lnTo>
                  <a:lnTo>
                    <a:pt x="345" y="311"/>
                  </a:lnTo>
                  <a:lnTo>
                    <a:pt x="366" y="262"/>
                  </a:lnTo>
                  <a:lnTo>
                    <a:pt x="386" y="210"/>
                  </a:lnTo>
                  <a:lnTo>
                    <a:pt x="408" y="160"/>
                  </a:lnTo>
                  <a:lnTo>
                    <a:pt x="428" y="110"/>
                  </a:lnTo>
                  <a:lnTo>
                    <a:pt x="450" y="59"/>
                  </a:lnTo>
                  <a:lnTo>
                    <a:pt x="454" y="50"/>
                  </a:lnTo>
                  <a:lnTo>
                    <a:pt x="460" y="42"/>
                  </a:lnTo>
                  <a:lnTo>
                    <a:pt x="463" y="37"/>
                  </a:lnTo>
                  <a:lnTo>
                    <a:pt x="469" y="33"/>
                  </a:lnTo>
                  <a:lnTo>
                    <a:pt x="474" y="29"/>
                  </a:lnTo>
                  <a:lnTo>
                    <a:pt x="482" y="29"/>
                  </a:lnTo>
                  <a:lnTo>
                    <a:pt x="491" y="28"/>
                  </a:lnTo>
                  <a:lnTo>
                    <a:pt x="502" y="28"/>
                  </a:lnTo>
                  <a:lnTo>
                    <a:pt x="502" y="0"/>
                  </a:lnTo>
                  <a:lnTo>
                    <a:pt x="478" y="0"/>
                  </a:lnTo>
                  <a:lnTo>
                    <a:pt x="458" y="2"/>
                  </a:lnTo>
                  <a:lnTo>
                    <a:pt x="439" y="2"/>
                  </a:lnTo>
                  <a:lnTo>
                    <a:pt x="425" y="2"/>
                  </a:lnTo>
                  <a:lnTo>
                    <a:pt x="408" y="2"/>
                  </a:lnTo>
                  <a:lnTo>
                    <a:pt x="390" y="2"/>
                  </a:lnTo>
                  <a:lnTo>
                    <a:pt x="369" y="0"/>
                  </a:lnTo>
                  <a:lnTo>
                    <a:pt x="345" y="0"/>
                  </a:lnTo>
                  <a:lnTo>
                    <a:pt x="345" y="28"/>
                  </a:lnTo>
                  <a:lnTo>
                    <a:pt x="366" y="29"/>
                  </a:lnTo>
                  <a:lnTo>
                    <a:pt x="384" y="31"/>
                  </a:lnTo>
                  <a:lnTo>
                    <a:pt x="391" y="35"/>
                  </a:lnTo>
                  <a:lnTo>
                    <a:pt x="397" y="37"/>
                  </a:lnTo>
                  <a:lnTo>
                    <a:pt x="401" y="40"/>
                  </a:lnTo>
                  <a:lnTo>
                    <a:pt x="402" y="46"/>
                  </a:lnTo>
                  <a:lnTo>
                    <a:pt x="399" y="61"/>
                  </a:lnTo>
                  <a:lnTo>
                    <a:pt x="391" y="81"/>
                  </a:lnTo>
                  <a:lnTo>
                    <a:pt x="284" y="350"/>
                  </a:lnTo>
                  <a:lnTo>
                    <a:pt x="179" y="88"/>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6" name="Freeform 2399"/>
            <p:cNvSpPr>
              <a:spLocks noChangeArrowheads="1"/>
            </p:cNvSpPr>
            <p:nvPr/>
          </p:nvSpPr>
          <p:spPr bwMode="auto">
            <a:xfrm>
              <a:off x="2392" y="2645"/>
              <a:ext cx="164" cy="209"/>
            </a:xfrm>
            <a:custGeom>
              <a:avLst/>
              <a:gdLst>
                <a:gd name="T0" fmla="*/ 26 w 364"/>
                <a:gd name="T1" fmla="*/ 182 h 462"/>
                <a:gd name="T2" fmla="*/ 24 w 364"/>
                <a:gd name="T3" fmla="*/ 190 h 462"/>
                <a:gd name="T4" fmla="*/ 20 w 364"/>
                <a:gd name="T5" fmla="*/ 196 h 462"/>
                <a:gd name="T6" fmla="*/ 14 w 364"/>
                <a:gd name="T7" fmla="*/ 199 h 462"/>
                <a:gd name="T8" fmla="*/ 9 w 364"/>
                <a:gd name="T9" fmla="*/ 209 h 462"/>
                <a:gd name="T10" fmla="*/ 51 w 364"/>
                <a:gd name="T11" fmla="*/ 209 h 462"/>
                <a:gd name="T12" fmla="*/ 84 w 364"/>
                <a:gd name="T13" fmla="*/ 209 h 462"/>
                <a:gd name="T14" fmla="*/ 117 w 364"/>
                <a:gd name="T15" fmla="*/ 209 h 462"/>
                <a:gd name="T16" fmla="*/ 161 w 364"/>
                <a:gd name="T17" fmla="*/ 209 h 462"/>
                <a:gd name="T18" fmla="*/ 151 w 364"/>
                <a:gd name="T19" fmla="*/ 157 h 462"/>
                <a:gd name="T20" fmla="*/ 149 w 364"/>
                <a:gd name="T21" fmla="*/ 173 h 462"/>
                <a:gd name="T22" fmla="*/ 146 w 364"/>
                <a:gd name="T23" fmla="*/ 187 h 462"/>
                <a:gd name="T24" fmla="*/ 123 w 364"/>
                <a:gd name="T25" fmla="*/ 189 h 462"/>
                <a:gd name="T26" fmla="*/ 69 w 364"/>
                <a:gd name="T27" fmla="*/ 190 h 462"/>
                <a:gd name="T28" fmla="*/ 109 w 364"/>
                <a:gd name="T29" fmla="*/ 108 h 462"/>
                <a:gd name="T30" fmla="*/ 119 w 364"/>
                <a:gd name="T31" fmla="*/ 109 h 462"/>
                <a:gd name="T32" fmla="*/ 123 w 364"/>
                <a:gd name="T33" fmla="*/ 112 h 462"/>
                <a:gd name="T34" fmla="*/ 126 w 364"/>
                <a:gd name="T35" fmla="*/ 116 h 462"/>
                <a:gd name="T36" fmla="*/ 128 w 364"/>
                <a:gd name="T37" fmla="*/ 134 h 462"/>
                <a:gd name="T38" fmla="*/ 141 w 364"/>
                <a:gd name="T39" fmla="*/ 69 h 462"/>
                <a:gd name="T40" fmla="*/ 128 w 364"/>
                <a:gd name="T41" fmla="*/ 79 h 462"/>
                <a:gd name="T42" fmla="*/ 125 w 364"/>
                <a:gd name="T43" fmla="*/ 90 h 462"/>
                <a:gd name="T44" fmla="*/ 120 w 364"/>
                <a:gd name="T45" fmla="*/ 92 h 462"/>
                <a:gd name="T46" fmla="*/ 69 w 364"/>
                <a:gd name="T47" fmla="*/ 92 h 462"/>
                <a:gd name="T48" fmla="*/ 69 w 364"/>
                <a:gd name="T49" fmla="*/ 23 h 462"/>
                <a:gd name="T50" fmla="*/ 82 w 364"/>
                <a:gd name="T51" fmla="*/ 17 h 462"/>
                <a:gd name="T52" fmla="*/ 117 w 364"/>
                <a:gd name="T53" fmla="*/ 17 h 462"/>
                <a:gd name="T54" fmla="*/ 135 w 364"/>
                <a:gd name="T55" fmla="*/ 18 h 462"/>
                <a:gd name="T56" fmla="*/ 141 w 364"/>
                <a:gd name="T57" fmla="*/ 20 h 462"/>
                <a:gd name="T58" fmla="*/ 143 w 364"/>
                <a:gd name="T59" fmla="*/ 23 h 462"/>
                <a:gd name="T60" fmla="*/ 145 w 364"/>
                <a:gd name="T61" fmla="*/ 34 h 462"/>
                <a:gd name="T62" fmla="*/ 156 w 364"/>
                <a:gd name="T63" fmla="*/ 44 h 462"/>
                <a:gd name="T64" fmla="*/ 161 w 364"/>
                <a:gd name="T65" fmla="*/ 0 h 462"/>
                <a:gd name="T66" fmla="*/ 121 w 364"/>
                <a:gd name="T67" fmla="*/ 1 h 462"/>
                <a:gd name="T68" fmla="*/ 80 w 364"/>
                <a:gd name="T69" fmla="*/ 1 h 462"/>
                <a:gd name="T70" fmla="*/ 40 w 364"/>
                <a:gd name="T71" fmla="*/ 1 h 462"/>
                <a:gd name="T72" fmla="*/ 0 w 364"/>
                <a:gd name="T73" fmla="*/ 0 h 462"/>
                <a:gd name="T74" fmla="*/ 8 w 364"/>
                <a:gd name="T75" fmla="*/ 13 h 462"/>
                <a:gd name="T76" fmla="*/ 18 w 364"/>
                <a:gd name="T77" fmla="*/ 15 h 462"/>
                <a:gd name="T78" fmla="*/ 23 w 364"/>
                <a:gd name="T79" fmla="*/ 19 h 462"/>
                <a:gd name="T80" fmla="*/ 26 w 364"/>
                <a:gd name="T81" fmla="*/ 28 h 462"/>
                <a:gd name="T82" fmla="*/ 26 w 364"/>
                <a:gd name="T83" fmla="*/ 178 h 4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4"/>
                <a:gd name="T127" fmla="*/ 0 h 462"/>
                <a:gd name="T128" fmla="*/ 364 w 364"/>
                <a:gd name="T129" fmla="*/ 462 h 46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4" h="462">
                  <a:moveTo>
                    <a:pt x="58" y="394"/>
                  </a:moveTo>
                  <a:lnTo>
                    <a:pt x="58" y="403"/>
                  </a:lnTo>
                  <a:lnTo>
                    <a:pt x="56" y="413"/>
                  </a:lnTo>
                  <a:lnTo>
                    <a:pt x="54" y="420"/>
                  </a:lnTo>
                  <a:lnTo>
                    <a:pt x="50" y="427"/>
                  </a:lnTo>
                  <a:lnTo>
                    <a:pt x="45" y="433"/>
                  </a:lnTo>
                  <a:lnTo>
                    <a:pt x="39" y="437"/>
                  </a:lnTo>
                  <a:lnTo>
                    <a:pt x="30" y="440"/>
                  </a:lnTo>
                  <a:lnTo>
                    <a:pt x="21" y="444"/>
                  </a:lnTo>
                  <a:lnTo>
                    <a:pt x="21" y="462"/>
                  </a:lnTo>
                  <a:lnTo>
                    <a:pt x="71" y="462"/>
                  </a:lnTo>
                  <a:lnTo>
                    <a:pt x="113" y="461"/>
                  </a:lnTo>
                  <a:lnTo>
                    <a:pt x="152" y="461"/>
                  </a:lnTo>
                  <a:lnTo>
                    <a:pt x="187" y="461"/>
                  </a:lnTo>
                  <a:lnTo>
                    <a:pt x="220" y="461"/>
                  </a:lnTo>
                  <a:lnTo>
                    <a:pt x="259" y="461"/>
                  </a:lnTo>
                  <a:lnTo>
                    <a:pt x="305" y="462"/>
                  </a:lnTo>
                  <a:lnTo>
                    <a:pt x="357" y="462"/>
                  </a:lnTo>
                  <a:lnTo>
                    <a:pt x="364" y="346"/>
                  </a:lnTo>
                  <a:lnTo>
                    <a:pt x="336" y="346"/>
                  </a:lnTo>
                  <a:lnTo>
                    <a:pt x="333" y="365"/>
                  </a:lnTo>
                  <a:lnTo>
                    <a:pt x="331" y="383"/>
                  </a:lnTo>
                  <a:lnTo>
                    <a:pt x="327" y="400"/>
                  </a:lnTo>
                  <a:lnTo>
                    <a:pt x="323" y="413"/>
                  </a:lnTo>
                  <a:lnTo>
                    <a:pt x="305" y="416"/>
                  </a:lnTo>
                  <a:lnTo>
                    <a:pt x="272" y="418"/>
                  </a:lnTo>
                  <a:lnTo>
                    <a:pt x="224" y="420"/>
                  </a:lnTo>
                  <a:lnTo>
                    <a:pt x="154" y="420"/>
                  </a:lnTo>
                  <a:lnTo>
                    <a:pt x="154" y="239"/>
                  </a:lnTo>
                  <a:lnTo>
                    <a:pt x="242" y="239"/>
                  </a:lnTo>
                  <a:lnTo>
                    <a:pt x="253" y="239"/>
                  </a:lnTo>
                  <a:lnTo>
                    <a:pt x="264" y="241"/>
                  </a:lnTo>
                  <a:lnTo>
                    <a:pt x="270" y="243"/>
                  </a:lnTo>
                  <a:lnTo>
                    <a:pt x="274" y="247"/>
                  </a:lnTo>
                  <a:lnTo>
                    <a:pt x="277" y="250"/>
                  </a:lnTo>
                  <a:lnTo>
                    <a:pt x="279" y="256"/>
                  </a:lnTo>
                  <a:lnTo>
                    <a:pt x="283" y="276"/>
                  </a:lnTo>
                  <a:lnTo>
                    <a:pt x="283" y="297"/>
                  </a:lnTo>
                  <a:lnTo>
                    <a:pt x="312" y="297"/>
                  </a:lnTo>
                  <a:lnTo>
                    <a:pt x="312" y="153"/>
                  </a:lnTo>
                  <a:lnTo>
                    <a:pt x="285" y="153"/>
                  </a:lnTo>
                  <a:lnTo>
                    <a:pt x="283" y="175"/>
                  </a:lnTo>
                  <a:lnTo>
                    <a:pt x="279" y="193"/>
                  </a:lnTo>
                  <a:lnTo>
                    <a:pt x="277" y="199"/>
                  </a:lnTo>
                  <a:lnTo>
                    <a:pt x="272" y="203"/>
                  </a:lnTo>
                  <a:lnTo>
                    <a:pt x="266" y="204"/>
                  </a:lnTo>
                  <a:lnTo>
                    <a:pt x="259" y="204"/>
                  </a:lnTo>
                  <a:lnTo>
                    <a:pt x="154" y="204"/>
                  </a:lnTo>
                  <a:lnTo>
                    <a:pt x="154" y="63"/>
                  </a:lnTo>
                  <a:lnTo>
                    <a:pt x="154" y="50"/>
                  </a:lnTo>
                  <a:lnTo>
                    <a:pt x="157" y="37"/>
                  </a:lnTo>
                  <a:lnTo>
                    <a:pt x="183" y="37"/>
                  </a:lnTo>
                  <a:lnTo>
                    <a:pt x="220" y="37"/>
                  </a:lnTo>
                  <a:lnTo>
                    <a:pt x="259" y="37"/>
                  </a:lnTo>
                  <a:lnTo>
                    <a:pt x="288" y="39"/>
                  </a:lnTo>
                  <a:lnTo>
                    <a:pt x="299" y="40"/>
                  </a:lnTo>
                  <a:lnTo>
                    <a:pt x="309" y="42"/>
                  </a:lnTo>
                  <a:lnTo>
                    <a:pt x="312" y="44"/>
                  </a:lnTo>
                  <a:lnTo>
                    <a:pt x="316" y="46"/>
                  </a:lnTo>
                  <a:lnTo>
                    <a:pt x="318" y="50"/>
                  </a:lnTo>
                  <a:lnTo>
                    <a:pt x="320" y="53"/>
                  </a:lnTo>
                  <a:lnTo>
                    <a:pt x="322" y="75"/>
                  </a:lnTo>
                  <a:lnTo>
                    <a:pt x="322" y="98"/>
                  </a:lnTo>
                  <a:lnTo>
                    <a:pt x="347" y="98"/>
                  </a:lnTo>
                  <a:lnTo>
                    <a:pt x="355" y="24"/>
                  </a:lnTo>
                  <a:lnTo>
                    <a:pt x="357" y="0"/>
                  </a:lnTo>
                  <a:lnTo>
                    <a:pt x="312" y="0"/>
                  </a:lnTo>
                  <a:lnTo>
                    <a:pt x="268" y="2"/>
                  </a:lnTo>
                  <a:lnTo>
                    <a:pt x="224" y="2"/>
                  </a:lnTo>
                  <a:lnTo>
                    <a:pt x="178" y="2"/>
                  </a:lnTo>
                  <a:lnTo>
                    <a:pt x="133" y="2"/>
                  </a:lnTo>
                  <a:lnTo>
                    <a:pt x="89" y="2"/>
                  </a:lnTo>
                  <a:lnTo>
                    <a:pt x="45" y="0"/>
                  </a:lnTo>
                  <a:lnTo>
                    <a:pt x="0" y="0"/>
                  </a:lnTo>
                  <a:lnTo>
                    <a:pt x="0" y="26"/>
                  </a:lnTo>
                  <a:lnTo>
                    <a:pt x="17" y="28"/>
                  </a:lnTo>
                  <a:lnTo>
                    <a:pt x="32" y="29"/>
                  </a:lnTo>
                  <a:lnTo>
                    <a:pt x="41" y="33"/>
                  </a:lnTo>
                  <a:lnTo>
                    <a:pt x="48" y="37"/>
                  </a:lnTo>
                  <a:lnTo>
                    <a:pt x="52" y="42"/>
                  </a:lnTo>
                  <a:lnTo>
                    <a:pt x="56" y="51"/>
                  </a:lnTo>
                  <a:lnTo>
                    <a:pt x="58" y="63"/>
                  </a:lnTo>
                  <a:lnTo>
                    <a:pt x="58" y="77"/>
                  </a:lnTo>
                  <a:lnTo>
                    <a:pt x="58" y="39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7" name="Freeform 2400"/>
            <p:cNvSpPr>
              <a:spLocks noChangeArrowheads="1"/>
            </p:cNvSpPr>
            <p:nvPr/>
          </p:nvSpPr>
          <p:spPr bwMode="auto">
            <a:xfrm>
              <a:off x="2619" y="2645"/>
              <a:ext cx="204" cy="209"/>
            </a:xfrm>
            <a:custGeom>
              <a:avLst/>
              <a:gdLst>
                <a:gd name="T0" fmla="*/ 26 w 452"/>
                <a:gd name="T1" fmla="*/ 180 h 462"/>
                <a:gd name="T2" fmla="*/ 24 w 452"/>
                <a:gd name="T3" fmla="*/ 190 h 462"/>
                <a:gd name="T4" fmla="*/ 19 w 452"/>
                <a:gd name="T5" fmla="*/ 195 h 462"/>
                <a:gd name="T6" fmla="*/ 9 w 452"/>
                <a:gd name="T7" fmla="*/ 197 h 462"/>
                <a:gd name="T8" fmla="*/ 0 w 452"/>
                <a:gd name="T9" fmla="*/ 209 h 462"/>
                <a:gd name="T10" fmla="*/ 28 w 452"/>
                <a:gd name="T11" fmla="*/ 209 h 462"/>
                <a:gd name="T12" fmla="*/ 47 w 452"/>
                <a:gd name="T13" fmla="*/ 209 h 462"/>
                <a:gd name="T14" fmla="*/ 69 w 452"/>
                <a:gd name="T15" fmla="*/ 209 h 462"/>
                <a:gd name="T16" fmla="*/ 95 w 452"/>
                <a:gd name="T17" fmla="*/ 209 h 462"/>
                <a:gd name="T18" fmla="*/ 87 w 452"/>
                <a:gd name="T19" fmla="*/ 197 h 462"/>
                <a:gd name="T20" fmla="*/ 76 w 452"/>
                <a:gd name="T21" fmla="*/ 195 h 462"/>
                <a:gd name="T22" fmla="*/ 71 w 452"/>
                <a:gd name="T23" fmla="*/ 190 h 462"/>
                <a:gd name="T24" fmla="*/ 69 w 452"/>
                <a:gd name="T25" fmla="*/ 180 h 462"/>
                <a:gd name="T26" fmla="*/ 69 w 452"/>
                <a:gd name="T27" fmla="*/ 25 h 462"/>
                <a:gd name="T28" fmla="*/ 70 w 452"/>
                <a:gd name="T29" fmla="*/ 18 h 462"/>
                <a:gd name="T30" fmla="*/ 88 w 452"/>
                <a:gd name="T31" fmla="*/ 16 h 462"/>
                <a:gd name="T32" fmla="*/ 105 w 452"/>
                <a:gd name="T33" fmla="*/ 18 h 462"/>
                <a:gd name="T34" fmla="*/ 118 w 452"/>
                <a:gd name="T35" fmla="*/ 26 h 462"/>
                <a:gd name="T36" fmla="*/ 123 w 452"/>
                <a:gd name="T37" fmla="*/ 31 h 462"/>
                <a:gd name="T38" fmla="*/ 127 w 452"/>
                <a:gd name="T39" fmla="*/ 38 h 462"/>
                <a:gd name="T40" fmla="*/ 129 w 452"/>
                <a:gd name="T41" fmla="*/ 45 h 462"/>
                <a:gd name="T42" fmla="*/ 130 w 452"/>
                <a:gd name="T43" fmla="*/ 54 h 462"/>
                <a:gd name="T44" fmla="*/ 128 w 452"/>
                <a:gd name="T45" fmla="*/ 64 h 462"/>
                <a:gd name="T46" fmla="*/ 126 w 452"/>
                <a:gd name="T47" fmla="*/ 73 h 462"/>
                <a:gd name="T48" fmla="*/ 122 w 452"/>
                <a:gd name="T49" fmla="*/ 81 h 462"/>
                <a:gd name="T50" fmla="*/ 116 w 452"/>
                <a:gd name="T51" fmla="*/ 87 h 462"/>
                <a:gd name="T52" fmla="*/ 108 w 452"/>
                <a:gd name="T53" fmla="*/ 92 h 462"/>
                <a:gd name="T54" fmla="*/ 100 w 452"/>
                <a:gd name="T55" fmla="*/ 96 h 462"/>
                <a:gd name="T56" fmla="*/ 91 w 452"/>
                <a:gd name="T57" fmla="*/ 97 h 462"/>
                <a:gd name="T58" fmla="*/ 81 w 452"/>
                <a:gd name="T59" fmla="*/ 97 h 462"/>
                <a:gd name="T60" fmla="*/ 147 w 452"/>
                <a:gd name="T61" fmla="*/ 209 h 462"/>
                <a:gd name="T62" fmla="*/ 161 w 452"/>
                <a:gd name="T63" fmla="*/ 209 h 462"/>
                <a:gd name="T64" fmla="*/ 174 w 452"/>
                <a:gd name="T65" fmla="*/ 209 h 462"/>
                <a:gd name="T66" fmla="*/ 189 w 452"/>
                <a:gd name="T67" fmla="*/ 209 h 462"/>
                <a:gd name="T68" fmla="*/ 204 w 452"/>
                <a:gd name="T69" fmla="*/ 209 h 462"/>
                <a:gd name="T70" fmla="*/ 198 w 452"/>
                <a:gd name="T71" fmla="*/ 195 h 462"/>
                <a:gd name="T72" fmla="*/ 187 w 452"/>
                <a:gd name="T73" fmla="*/ 188 h 462"/>
                <a:gd name="T74" fmla="*/ 128 w 452"/>
                <a:gd name="T75" fmla="*/ 99 h 462"/>
                <a:gd name="T76" fmla="*/ 145 w 452"/>
                <a:gd name="T77" fmla="*/ 91 h 462"/>
                <a:gd name="T78" fmla="*/ 160 w 452"/>
                <a:gd name="T79" fmla="*/ 79 h 462"/>
                <a:gd name="T80" fmla="*/ 165 w 452"/>
                <a:gd name="T81" fmla="*/ 71 h 462"/>
                <a:gd name="T82" fmla="*/ 169 w 452"/>
                <a:gd name="T83" fmla="*/ 63 h 462"/>
                <a:gd name="T84" fmla="*/ 172 w 452"/>
                <a:gd name="T85" fmla="*/ 54 h 462"/>
                <a:gd name="T86" fmla="*/ 173 w 452"/>
                <a:gd name="T87" fmla="*/ 43 h 462"/>
                <a:gd name="T88" fmla="*/ 172 w 452"/>
                <a:gd name="T89" fmla="*/ 28 h 462"/>
                <a:gd name="T90" fmla="*/ 168 w 452"/>
                <a:gd name="T91" fmla="*/ 22 h 462"/>
                <a:gd name="T92" fmla="*/ 162 w 452"/>
                <a:gd name="T93" fmla="*/ 15 h 462"/>
                <a:gd name="T94" fmla="*/ 149 w 452"/>
                <a:gd name="T95" fmla="*/ 6 h 462"/>
                <a:gd name="T96" fmla="*/ 134 w 452"/>
                <a:gd name="T97" fmla="*/ 1 h 462"/>
                <a:gd name="T98" fmla="*/ 101 w 452"/>
                <a:gd name="T99" fmla="*/ 0 h 462"/>
                <a:gd name="T100" fmla="*/ 73 w 452"/>
                <a:gd name="T101" fmla="*/ 1 h 462"/>
                <a:gd name="T102" fmla="*/ 51 w 452"/>
                <a:gd name="T103" fmla="*/ 1 h 462"/>
                <a:gd name="T104" fmla="*/ 29 w 452"/>
                <a:gd name="T105" fmla="*/ 1 h 462"/>
                <a:gd name="T106" fmla="*/ 0 w 452"/>
                <a:gd name="T107" fmla="*/ 0 h 462"/>
                <a:gd name="T108" fmla="*/ 9 w 452"/>
                <a:gd name="T109" fmla="*/ 13 h 462"/>
                <a:gd name="T110" fmla="*/ 19 w 452"/>
                <a:gd name="T111" fmla="*/ 14 h 462"/>
                <a:gd name="T112" fmla="*/ 24 w 452"/>
                <a:gd name="T113" fmla="*/ 19 h 462"/>
                <a:gd name="T114" fmla="*/ 26 w 452"/>
                <a:gd name="T115" fmla="*/ 29 h 462"/>
                <a:gd name="T116" fmla="*/ 26 w 452"/>
                <a:gd name="T117" fmla="*/ 173 h 4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2"/>
                <a:gd name="T178" fmla="*/ 0 h 462"/>
                <a:gd name="T179" fmla="*/ 452 w 452"/>
                <a:gd name="T180" fmla="*/ 462 h 4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2" h="462">
                  <a:moveTo>
                    <a:pt x="58" y="383"/>
                  </a:moveTo>
                  <a:lnTo>
                    <a:pt x="58" y="398"/>
                  </a:lnTo>
                  <a:lnTo>
                    <a:pt x="56" y="411"/>
                  </a:lnTo>
                  <a:lnTo>
                    <a:pt x="54" y="420"/>
                  </a:lnTo>
                  <a:lnTo>
                    <a:pt x="50" y="427"/>
                  </a:lnTo>
                  <a:lnTo>
                    <a:pt x="43" y="431"/>
                  </a:lnTo>
                  <a:lnTo>
                    <a:pt x="32" y="435"/>
                  </a:lnTo>
                  <a:lnTo>
                    <a:pt x="19" y="435"/>
                  </a:lnTo>
                  <a:lnTo>
                    <a:pt x="0" y="435"/>
                  </a:lnTo>
                  <a:lnTo>
                    <a:pt x="0" y="462"/>
                  </a:lnTo>
                  <a:lnTo>
                    <a:pt x="32" y="462"/>
                  </a:lnTo>
                  <a:lnTo>
                    <a:pt x="61" y="461"/>
                  </a:lnTo>
                  <a:lnTo>
                    <a:pt x="85" y="461"/>
                  </a:lnTo>
                  <a:lnTo>
                    <a:pt x="105" y="461"/>
                  </a:lnTo>
                  <a:lnTo>
                    <a:pt x="128" y="461"/>
                  </a:lnTo>
                  <a:lnTo>
                    <a:pt x="152" y="461"/>
                  </a:lnTo>
                  <a:lnTo>
                    <a:pt x="179" y="462"/>
                  </a:lnTo>
                  <a:lnTo>
                    <a:pt x="211" y="462"/>
                  </a:lnTo>
                  <a:lnTo>
                    <a:pt x="211" y="435"/>
                  </a:lnTo>
                  <a:lnTo>
                    <a:pt x="192" y="435"/>
                  </a:lnTo>
                  <a:lnTo>
                    <a:pt x="179" y="433"/>
                  </a:lnTo>
                  <a:lnTo>
                    <a:pt x="168" y="431"/>
                  </a:lnTo>
                  <a:lnTo>
                    <a:pt x="161" y="427"/>
                  </a:lnTo>
                  <a:lnTo>
                    <a:pt x="157" y="420"/>
                  </a:lnTo>
                  <a:lnTo>
                    <a:pt x="155" y="411"/>
                  </a:lnTo>
                  <a:lnTo>
                    <a:pt x="153" y="398"/>
                  </a:lnTo>
                  <a:lnTo>
                    <a:pt x="153" y="383"/>
                  </a:lnTo>
                  <a:lnTo>
                    <a:pt x="153" y="55"/>
                  </a:lnTo>
                  <a:lnTo>
                    <a:pt x="153" y="48"/>
                  </a:lnTo>
                  <a:lnTo>
                    <a:pt x="155" y="39"/>
                  </a:lnTo>
                  <a:lnTo>
                    <a:pt x="176" y="37"/>
                  </a:lnTo>
                  <a:lnTo>
                    <a:pt x="196" y="35"/>
                  </a:lnTo>
                  <a:lnTo>
                    <a:pt x="216" y="37"/>
                  </a:lnTo>
                  <a:lnTo>
                    <a:pt x="233" y="40"/>
                  </a:lnTo>
                  <a:lnTo>
                    <a:pt x="248" y="48"/>
                  </a:lnTo>
                  <a:lnTo>
                    <a:pt x="262" y="57"/>
                  </a:lnTo>
                  <a:lnTo>
                    <a:pt x="268" y="63"/>
                  </a:lnTo>
                  <a:lnTo>
                    <a:pt x="273" y="68"/>
                  </a:lnTo>
                  <a:lnTo>
                    <a:pt x="277" y="75"/>
                  </a:lnTo>
                  <a:lnTo>
                    <a:pt x="281" y="83"/>
                  </a:lnTo>
                  <a:lnTo>
                    <a:pt x="284" y="90"/>
                  </a:lnTo>
                  <a:lnTo>
                    <a:pt x="286" y="99"/>
                  </a:lnTo>
                  <a:lnTo>
                    <a:pt x="286" y="109"/>
                  </a:lnTo>
                  <a:lnTo>
                    <a:pt x="288" y="120"/>
                  </a:lnTo>
                  <a:lnTo>
                    <a:pt x="286" y="131"/>
                  </a:lnTo>
                  <a:lnTo>
                    <a:pt x="284" y="142"/>
                  </a:lnTo>
                  <a:lnTo>
                    <a:pt x="283" y="153"/>
                  </a:lnTo>
                  <a:lnTo>
                    <a:pt x="279" y="162"/>
                  </a:lnTo>
                  <a:lnTo>
                    <a:pt x="275" y="171"/>
                  </a:lnTo>
                  <a:lnTo>
                    <a:pt x="270" y="179"/>
                  </a:lnTo>
                  <a:lnTo>
                    <a:pt x="264" y="186"/>
                  </a:lnTo>
                  <a:lnTo>
                    <a:pt x="257" y="193"/>
                  </a:lnTo>
                  <a:lnTo>
                    <a:pt x="249" y="199"/>
                  </a:lnTo>
                  <a:lnTo>
                    <a:pt x="240" y="204"/>
                  </a:lnTo>
                  <a:lnTo>
                    <a:pt x="233" y="208"/>
                  </a:lnTo>
                  <a:lnTo>
                    <a:pt x="222" y="212"/>
                  </a:lnTo>
                  <a:lnTo>
                    <a:pt x="212" y="214"/>
                  </a:lnTo>
                  <a:lnTo>
                    <a:pt x="201" y="215"/>
                  </a:lnTo>
                  <a:lnTo>
                    <a:pt x="190" y="215"/>
                  </a:lnTo>
                  <a:lnTo>
                    <a:pt x="179" y="215"/>
                  </a:lnTo>
                  <a:lnTo>
                    <a:pt x="176" y="228"/>
                  </a:lnTo>
                  <a:lnTo>
                    <a:pt x="325" y="462"/>
                  </a:lnTo>
                  <a:lnTo>
                    <a:pt x="342" y="462"/>
                  </a:lnTo>
                  <a:lnTo>
                    <a:pt x="356" y="461"/>
                  </a:lnTo>
                  <a:lnTo>
                    <a:pt x="371" y="461"/>
                  </a:lnTo>
                  <a:lnTo>
                    <a:pt x="386" y="461"/>
                  </a:lnTo>
                  <a:lnTo>
                    <a:pt x="403" y="461"/>
                  </a:lnTo>
                  <a:lnTo>
                    <a:pt x="419" y="461"/>
                  </a:lnTo>
                  <a:lnTo>
                    <a:pt x="436" y="462"/>
                  </a:lnTo>
                  <a:lnTo>
                    <a:pt x="452" y="462"/>
                  </a:lnTo>
                  <a:lnTo>
                    <a:pt x="452" y="435"/>
                  </a:lnTo>
                  <a:lnTo>
                    <a:pt x="439" y="431"/>
                  </a:lnTo>
                  <a:lnTo>
                    <a:pt x="427" y="424"/>
                  </a:lnTo>
                  <a:lnTo>
                    <a:pt x="414" y="415"/>
                  </a:lnTo>
                  <a:lnTo>
                    <a:pt x="404" y="405"/>
                  </a:lnTo>
                  <a:lnTo>
                    <a:pt x="283" y="219"/>
                  </a:lnTo>
                  <a:lnTo>
                    <a:pt x="303" y="212"/>
                  </a:lnTo>
                  <a:lnTo>
                    <a:pt x="321" y="201"/>
                  </a:lnTo>
                  <a:lnTo>
                    <a:pt x="340" y="188"/>
                  </a:lnTo>
                  <a:lnTo>
                    <a:pt x="355" y="175"/>
                  </a:lnTo>
                  <a:lnTo>
                    <a:pt x="360" y="166"/>
                  </a:lnTo>
                  <a:lnTo>
                    <a:pt x="366" y="158"/>
                  </a:lnTo>
                  <a:lnTo>
                    <a:pt x="371" y="149"/>
                  </a:lnTo>
                  <a:lnTo>
                    <a:pt x="375" y="140"/>
                  </a:lnTo>
                  <a:lnTo>
                    <a:pt x="379" y="129"/>
                  </a:lnTo>
                  <a:lnTo>
                    <a:pt x="382" y="120"/>
                  </a:lnTo>
                  <a:lnTo>
                    <a:pt x="382" y="109"/>
                  </a:lnTo>
                  <a:lnTo>
                    <a:pt x="384" y="96"/>
                  </a:lnTo>
                  <a:lnTo>
                    <a:pt x="382" y="77"/>
                  </a:lnTo>
                  <a:lnTo>
                    <a:pt x="380" y="63"/>
                  </a:lnTo>
                  <a:lnTo>
                    <a:pt x="377" y="55"/>
                  </a:lnTo>
                  <a:lnTo>
                    <a:pt x="373" y="48"/>
                  </a:lnTo>
                  <a:lnTo>
                    <a:pt x="367" y="40"/>
                  </a:lnTo>
                  <a:lnTo>
                    <a:pt x="360" y="33"/>
                  </a:lnTo>
                  <a:lnTo>
                    <a:pt x="347" y="22"/>
                  </a:lnTo>
                  <a:lnTo>
                    <a:pt x="331" y="13"/>
                  </a:lnTo>
                  <a:lnTo>
                    <a:pt x="314" y="7"/>
                  </a:lnTo>
                  <a:lnTo>
                    <a:pt x="297" y="2"/>
                  </a:lnTo>
                  <a:lnTo>
                    <a:pt x="260" y="0"/>
                  </a:lnTo>
                  <a:lnTo>
                    <a:pt x="224" y="0"/>
                  </a:lnTo>
                  <a:lnTo>
                    <a:pt x="190" y="0"/>
                  </a:lnTo>
                  <a:lnTo>
                    <a:pt x="161" y="2"/>
                  </a:lnTo>
                  <a:lnTo>
                    <a:pt x="135" y="2"/>
                  </a:lnTo>
                  <a:lnTo>
                    <a:pt x="113" y="2"/>
                  </a:lnTo>
                  <a:lnTo>
                    <a:pt x="91" y="2"/>
                  </a:lnTo>
                  <a:lnTo>
                    <a:pt x="65" y="2"/>
                  </a:lnTo>
                  <a:lnTo>
                    <a:pt x="35" y="0"/>
                  </a:lnTo>
                  <a:lnTo>
                    <a:pt x="0" y="0"/>
                  </a:lnTo>
                  <a:lnTo>
                    <a:pt x="0" y="28"/>
                  </a:lnTo>
                  <a:lnTo>
                    <a:pt x="19" y="28"/>
                  </a:lnTo>
                  <a:lnTo>
                    <a:pt x="32" y="28"/>
                  </a:lnTo>
                  <a:lnTo>
                    <a:pt x="43" y="31"/>
                  </a:lnTo>
                  <a:lnTo>
                    <a:pt x="50" y="35"/>
                  </a:lnTo>
                  <a:lnTo>
                    <a:pt x="54" y="42"/>
                  </a:lnTo>
                  <a:lnTo>
                    <a:pt x="56" y="51"/>
                  </a:lnTo>
                  <a:lnTo>
                    <a:pt x="58" y="64"/>
                  </a:lnTo>
                  <a:lnTo>
                    <a:pt x="58" y="79"/>
                  </a:lnTo>
                  <a:lnTo>
                    <a:pt x="58"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8" name="Freeform 2401"/>
            <p:cNvSpPr>
              <a:spLocks noChangeArrowheads="1"/>
            </p:cNvSpPr>
            <p:nvPr/>
          </p:nvSpPr>
          <p:spPr bwMode="auto">
            <a:xfrm>
              <a:off x="2882" y="2641"/>
              <a:ext cx="154" cy="217"/>
            </a:xfrm>
            <a:custGeom>
              <a:avLst/>
              <a:gdLst>
                <a:gd name="T0" fmla="*/ 5 w 340"/>
                <a:gd name="T1" fmla="*/ 176 h 481"/>
                <a:gd name="T2" fmla="*/ 8 w 340"/>
                <a:gd name="T3" fmla="*/ 205 h 481"/>
                <a:gd name="T4" fmla="*/ 32 w 340"/>
                <a:gd name="T5" fmla="*/ 213 h 481"/>
                <a:gd name="T6" fmla="*/ 56 w 340"/>
                <a:gd name="T7" fmla="*/ 217 h 481"/>
                <a:gd name="T8" fmla="*/ 86 w 340"/>
                <a:gd name="T9" fmla="*/ 215 h 481"/>
                <a:gd name="T10" fmla="*/ 111 w 340"/>
                <a:gd name="T11" fmla="*/ 208 h 481"/>
                <a:gd name="T12" fmla="*/ 127 w 340"/>
                <a:gd name="T13" fmla="*/ 199 h 481"/>
                <a:gd name="T14" fmla="*/ 139 w 340"/>
                <a:gd name="T15" fmla="*/ 188 h 481"/>
                <a:gd name="T16" fmla="*/ 147 w 340"/>
                <a:gd name="T17" fmla="*/ 175 h 481"/>
                <a:gd name="T18" fmla="*/ 153 w 340"/>
                <a:gd name="T19" fmla="*/ 154 h 481"/>
                <a:gd name="T20" fmla="*/ 153 w 340"/>
                <a:gd name="T21" fmla="*/ 133 h 481"/>
                <a:gd name="T22" fmla="*/ 148 w 340"/>
                <a:gd name="T23" fmla="*/ 119 h 481"/>
                <a:gd name="T24" fmla="*/ 140 w 340"/>
                <a:gd name="T25" fmla="*/ 108 h 481"/>
                <a:gd name="T26" fmla="*/ 127 w 340"/>
                <a:gd name="T27" fmla="*/ 99 h 481"/>
                <a:gd name="T28" fmla="*/ 99 w 340"/>
                <a:gd name="T29" fmla="*/ 89 h 481"/>
                <a:gd name="T30" fmla="*/ 60 w 340"/>
                <a:gd name="T31" fmla="*/ 81 h 481"/>
                <a:gd name="T32" fmla="*/ 45 w 340"/>
                <a:gd name="T33" fmla="*/ 72 h 481"/>
                <a:gd name="T34" fmla="*/ 39 w 340"/>
                <a:gd name="T35" fmla="*/ 52 h 481"/>
                <a:gd name="T36" fmla="*/ 46 w 340"/>
                <a:gd name="T37" fmla="*/ 32 h 481"/>
                <a:gd name="T38" fmla="*/ 65 w 340"/>
                <a:gd name="T39" fmla="*/ 20 h 481"/>
                <a:gd name="T40" fmla="*/ 88 w 340"/>
                <a:gd name="T41" fmla="*/ 17 h 481"/>
                <a:gd name="T42" fmla="*/ 105 w 340"/>
                <a:gd name="T43" fmla="*/ 21 h 481"/>
                <a:gd name="T44" fmla="*/ 119 w 340"/>
                <a:gd name="T45" fmla="*/ 30 h 481"/>
                <a:gd name="T46" fmla="*/ 137 w 340"/>
                <a:gd name="T47" fmla="*/ 58 h 481"/>
                <a:gd name="T48" fmla="*/ 140 w 340"/>
                <a:gd name="T49" fmla="*/ 25 h 481"/>
                <a:gd name="T50" fmla="*/ 133 w 340"/>
                <a:gd name="T51" fmla="*/ 8 h 481"/>
                <a:gd name="T52" fmla="*/ 111 w 340"/>
                <a:gd name="T53" fmla="*/ 2 h 481"/>
                <a:gd name="T54" fmla="*/ 75 w 340"/>
                <a:gd name="T55" fmla="*/ 0 h 481"/>
                <a:gd name="T56" fmla="*/ 52 w 340"/>
                <a:gd name="T57" fmla="*/ 4 h 481"/>
                <a:gd name="T58" fmla="*/ 32 w 340"/>
                <a:gd name="T59" fmla="*/ 11 h 481"/>
                <a:gd name="T60" fmla="*/ 17 w 340"/>
                <a:gd name="T61" fmla="*/ 25 h 481"/>
                <a:gd name="T62" fmla="*/ 6 w 340"/>
                <a:gd name="T63" fmla="*/ 43 h 481"/>
                <a:gd name="T64" fmla="*/ 3 w 340"/>
                <a:gd name="T65" fmla="*/ 67 h 481"/>
                <a:gd name="T66" fmla="*/ 5 w 340"/>
                <a:gd name="T67" fmla="*/ 81 h 481"/>
                <a:gd name="T68" fmla="*/ 10 w 340"/>
                <a:gd name="T69" fmla="*/ 95 h 481"/>
                <a:gd name="T70" fmla="*/ 20 w 340"/>
                <a:gd name="T71" fmla="*/ 106 h 481"/>
                <a:gd name="T72" fmla="*/ 33 w 340"/>
                <a:gd name="T73" fmla="*/ 115 h 481"/>
                <a:gd name="T74" fmla="*/ 50 w 340"/>
                <a:gd name="T75" fmla="*/ 120 h 481"/>
                <a:gd name="T76" fmla="*/ 95 w 340"/>
                <a:gd name="T77" fmla="*/ 129 h 481"/>
                <a:gd name="T78" fmla="*/ 109 w 340"/>
                <a:gd name="T79" fmla="*/ 139 h 481"/>
                <a:gd name="T80" fmla="*/ 115 w 340"/>
                <a:gd name="T81" fmla="*/ 154 h 481"/>
                <a:gd name="T82" fmla="*/ 115 w 340"/>
                <a:gd name="T83" fmla="*/ 169 h 481"/>
                <a:gd name="T84" fmla="*/ 110 w 340"/>
                <a:gd name="T85" fmla="*/ 181 h 481"/>
                <a:gd name="T86" fmla="*/ 101 w 340"/>
                <a:gd name="T87" fmla="*/ 190 h 481"/>
                <a:gd name="T88" fmla="*/ 77 w 340"/>
                <a:gd name="T89" fmla="*/ 199 h 481"/>
                <a:gd name="T90" fmla="*/ 54 w 340"/>
                <a:gd name="T91" fmla="*/ 199 h 481"/>
                <a:gd name="T92" fmla="*/ 34 w 340"/>
                <a:gd name="T93" fmla="*/ 190 h 481"/>
                <a:gd name="T94" fmla="*/ 19 w 340"/>
                <a:gd name="T95" fmla="*/ 177 h 4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0"/>
                <a:gd name="T145" fmla="*/ 0 h 481"/>
                <a:gd name="T146" fmla="*/ 340 w 340"/>
                <a:gd name="T147" fmla="*/ 481 h 4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0" h="481">
                  <a:moveTo>
                    <a:pt x="11" y="333"/>
                  </a:moveTo>
                  <a:lnTo>
                    <a:pt x="11" y="361"/>
                  </a:lnTo>
                  <a:lnTo>
                    <a:pt x="10" y="390"/>
                  </a:lnTo>
                  <a:lnTo>
                    <a:pt x="6" y="418"/>
                  </a:lnTo>
                  <a:lnTo>
                    <a:pt x="0" y="447"/>
                  </a:lnTo>
                  <a:lnTo>
                    <a:pt x="17" y="455"/>
                  </a:lnTo>
                  <a:lnTo>
                    <a:pt x="35" y="462"/>
                  </a:lnTo>
                  <a:lnTo>
                    <a:pt x="52" y="468"/>
                  </a:lnTo>
                  <a:lnTo>
                    <a:pt x="70" y="473"/>
                  </a:lnTo>
                  <a:lnTo>
                    <a:pt x="87" y="475"/>
                  </a:lnTo>
                  <a:lnTo>
                    <a:pt x="105" y="479"/>
                  </a:lnTo>
                  <a:lnTo>
                    <a:pt x="124" y="481"/>
                  </a:lnTo>
                  <a:lnTo>
                    <a:pt x="142" y="481"/>
                  </a:lnTo>
                  <a:lnTo>
                    <a:pt x="163" y="479"/>
                  </a:lnTo>
                  <a:lnTo>
                    <a:pt x="189" y="477"/>
                  </a:lnTo>
                  <a:lnTo>
                    <a:pt x="213" y="473"/>
                  </a:lnTo>
                  <a:lnTo>
                    <a:pt x="233" y="468"/>
                  </a:lnTo>
                  <a:lnTo>
                    <a:pt x="246" y="462"/>
                  </a:lnTo>
                  <a:lnTo>
                    <a:pt x="259" y="455"/>
                  </a:lnTo>
                  <a:lnTo>
                    <a:pt x="270" y="449"/>
                  </a:lnTo>
                  <a:lnTo>
                    <a:pt x="281" y="442"/>
                  </a:lnTo>
                  <a:lnTo>
                    <a:pt x="290" y="435"/>
                  </a:lnTo>
                  <a:lnTo>
                    <a:pt x="299" y="425"/>
                  </a:lnTo>
                  <a:lnTo>
                    <a:pt x="307" y="416"/>
                  </a:lnTo>
                  <a:lnTo>
                    <a:pt x="314" y="407"/>
                  </a:lnTo>
                  <a:lnTo>
                    <a:pt x="320" y="398"/>
                  </a:lnTo>
                  <a:lnTo>
                    <a:pt x="325" y="387"/>
                  </a:lnTo>
                  <a:lnTo>
                    <a:pt x="329" y="377"/>
                  </a:lnTo>
                  <a:lnTo>
                    <a:pt x="334" y="366"/>
                  </a:lnTo>
                  <a:lnTo>
                    <a:pt x="338" y="342"/>
                  </a:lnTo>
                  <a:lnTo>
                    <a:pt x="340" y="317"/>
                  </a:lnTo>
                  <a:lnTo>
                    <a:pt x="340" y="306"/>
                  </a:lnTo>
                  <a:lnTo>
                    <a:pt x="338" y="295"/>
                  </a:lnTo>
                  <a:lnTo>
                    <a:pt x="336" y="283"/>
                  </a:lnTo>
                  <a:lnTo>
                    <a:pt x="332" y="274"/>
                  </a:lnTo>
                  <a:lnTo>
                    <a:pt x="327" y="263"/>
                  </a:lnTo>
                  <a:lnTo>
                    <a:pt x="321" y="254"/>
                  </a:lnTo>
                  <a:lnTo>
                    <a:pt x="316" y="247"/>
                  </a:lnTo>
                  <a:lnTo>
                    <a:pt x="308" y="239"/>
                  </a:lnTo>
                  <a:lnTo>
                    <a:pt x="299" y="232"/>
                  </a:lnTo>
                  <a:lnTo>
                    <a:pt x="290" y="224"/>
                  </a:lnTo>
                  <a:lnTo>
                    <a:pt x="281" y="219"/>
                  </a:lnTo>
                  <a:lnTo>
                    <a:pt x="270" y="213"/>
                  </a:lnTo>
                  <a:lnTo>
                    <a:pt x="246" y="204"/>
                  </a:lnTo>
                  <a:lnTo>
                    <a:pt x="218" y="197"/>
                  </a:lnTo>
                  <a:lnTo>
                    <a:pt x="165" y="188"/>
                  </a:lnTo>
                  <a:lnTo>
                    <a:pt x="148" y="184"/>
                  </a:lnTo>
                  <a:lnTo>
                    <a:pt x="133" y="180"/>
                  </a:lnTo>
                  <a:lnTo>
                    <a:pt x="120" y="175"/>
                  </a:lnTo>
                  <a:lnTo>
                    <a:pt x="109" y="169"/>
                  </a:lnTo>
                  <a:lnTo>
                    <a:pt x="100" y="160"/>
                  </a:lnTo>
                  <a:lnTo>
                    <a:pt x="93" y="149"/>
                  </a:lnTo>
                  <a:lnTo>
                    <a:pt x="87" y="134"/>
                  </a:lnTo>
                  <a:lnTo>
                    <a:pt x="85" y="116"/>
                  </a:lnTo>
                  <a:lnTo>
                    <a:pt x="87" y="99"/>
                  </a:lnTo>
                  <a:lnTo>
                    <a:pt x="93" y="84"/>
                  </a:lnTo>
                  <a:lnTo>
                    <a:pt x="102" y="72"/>
                  </a:lnTo>
                  <a:lnTo>
                    <a:pt x="113" y="60"/>
                  </a:lnTo>
                  <a:lnTo>
                    <a:pt x="128" y="49"/>
                  </a:lnTo>
                  <a:lnTo>
                    <a:pt x="144" y="44"/>
                  </a:lnTo>
                  <a:lnTo>
                    <a:pt x="163" y="38"/>
                  </a:lnTo>
                  <a:lnTo>
                    <a:pt x="183" y="37"/>
                  </a:lnTo>
                  <a:lnTo>
                    <a:pt x="194" y="38"/>
                  </a:lnTo>
                  <a:lnTo>
                    <a:pt x="207" y="40"/>
                  </a:lnTo>
                  <a:lnTo>
                    <a:pt x="220" y="42"/>
                  </a:lnTo>
                  <a:lnTo>
                    <a:pt x="231" y="46"/>
                  </a:lnTo>
                  <a:lnTo>
                    <a:pt x="242" y="51"/>
                  </a:lnTo>
                  <a:lnTo>
                    <a:pt x="253" y="59"/>
                  </a:lnTo>
                  <a:lnTo>
                    <a:pt x="262" y="66"/>
                  </a:lnTo>
                  <a:lnTo>
                    <a:pt x="272" y="75"/>
                  </a:lnTo>
                  <a:lnTo>
                    <a:pt x="273" y="129"/>
                  </a:lnTo>
                  <a:lnTo>
                    <a:pt x="303" y="129"/>
                  </a:lnTo>
                  <a:lnTo>
                    <a:pt x="305" y="105"/>
                  </a:lnTo>
                  <a:lnTo>
                    <a:pt x="307" y="79"/>
                  </a:lnTo>
                  <a:lnTo>
                    <a:pt x="308" y="55"/>
                  </a:lnTo>
                  <a:lnTo>
                    <a:pt x="312" y="33"/>
                  </a:lnTo>
                  <a:lnTo>
                    <a:pt x="310" y="24"/>
                  </a:lnTo>
                  <a:lnTo>
                    <a:pt x="294" y="18"/>
                  </a:lnTo>
                  <a:lnTo>
                    <a:pt x="279" y="13"/>
                  </a:lnTo>
                  <a:lnTo>
                    <a:pt x="262" y="9"/>
                  </a:lnTo>
                  <a:lnTo>
                    <a:pt x="246" y="5"/>
                  </a:lnTo>
                  <a:lnTo>
                    <a:pt x="216" y="2"/>
                  </a:lnTo>
                  <a:lnTo>
                    <a:pt x="185" y="0"/>
                  </a:lnTo>
                  <a:lnTo>
                    <a:pt x="166" y="0"/>
                  </a:lnTo>
                  <a:lnTo>
                    <a:pt x="148" y="2"/>
                  </a:lnTo>
                  <a:lnTo>
                    <a:pt x="131" y="5"/>
                  </a:lnTo>
                  <a:lnTo>
                    <a:pt x="115" y="9"/>
                  </a:lnTo>
                  <a:lnTo>
                    <a:pt x="100" y="13"/>
                  </a:lnTo>
                  <a:lnTo>
                    <a:pt x="85" y="18"/>
                  </a:lnTo>
                  <a:lnTo>
                    <a:pt x="70" y="25"/>
                  </a:lnTo>
                  <a:lnTo>
                    <a:pt x="58" y="35"/>
                  </a:lnTo>
                  <a:lnTo>
                    <a:pt x="46" y="44"/>
                  </a:lnTo>
                  <a:lnTo>
                    <a:pt x="37" y="55"/>
                  </a:lnTo>
                  <a:lnTo>
                    <a:pt x="28" y="66"/>
                  </a:lnTo>
                  <a:lnTo>
                    <a:pt x="21" y="81"/>
                  </a:lnTo>
                  <a:lnTo>
                    <a:pt x="13" y="95"/>
                  </a:lnTo>
                  <a:lnTo>
                    <a:pt x="10" y="112"/>
                  </a:lnTo>
                  <a:lnTo>
                    <a:pt x="8" y="130"/>
                  </a:lnTo>
                  <a:lnTo>
                    <a:pt x="6" y="149"/>
                  </a:lnTo>
                  <a:lnTo>
                    <a:pt x="6" y="160"/>
                  </a:lnTo>
                  <a:lnTo>
                    <a:pt x="8" y="171"/>
                  </a:lnTo>
                  <a:lnTo>
                    <a:pt x="10" y="180"/>
                  </a:lnTo>
                  <a:lnTo>
                    <a:pt x="13" y="191"/>
                  </a:lnTo>
                  <a:lnTo>
                    <a:pt x="17" y="201"/>
                  </a:lnTo>
                  <a:lnTo>
                    <a:pt x="22" y="210"/>
                  </a:lnTo>
                  <a:lnTo>
                    <a:pt x="28" y="217"/>
                  </a:lnTo>
                  <a:lnTo>
                    <a:pt x="35" y="226"/>
                  </a:lnTo>
                  <a:lnTo>
                    <a:pt x="45" y="234"/>
                  </a:lnTo>
                  <a:lnTo>
                    <a:pt x="52" y="241"/>
                  </a:lnTo>
                  <a:lnTo>
                    <a:pt x="63" y="247"/>
                  </a:lnTo>
                  <a:lnTo>
                    <a:pt x="72" y="254"/>
                  </a:lnTo>
                  <a:lnTo>
                    <a:pt x="85" y="258"/>
                  </a:lnTo>
                  <a:lnTo>
                    <a:pt x="98" y="263"/>
                  </a:lnTo>
                  <a:lnTo>
                    <a:pt x="111" y="267"/>
                  </a:lnTo>
                  <a:lnTo>
                    <a:pt x="126" y="271"/>
                  </a:lnTo>
                  <a:lnTo>
                    <a:pt x="192" y="282"/>
                  </a:lnTo>
                  <a:lnTo>
                    <a:pt x="209" y="285"/>
                  </a:lnTo>
                  <a:lnTo>
                    <a:pt x="222" y="291"/>
                  </a:lnTo>
                  <a:lnTo>
                    <a:pt x="233" y="300"/>
                  </a:lnTo>
                  <a:lnTo>
                    <a:pt x="240" y="309"/>
                  </a:lnTo>
                  <a:lnTo>
                    <a:pt x="248" y="318"/>
                  </a:lnTo>
                  <a:lnTo>
                    <a:pt x="251" y="330"/>
                  </a:lnTo>
                  <a:lnTo>
                    <a:pt x="255" y="341"/>
                  </a:lnTo>
                  <a:lnTo>
                    <a:pt x="255" y="352"/>
                  </a:lnTo>
                  <a:lnTo>
                    <a:pt x="255" y="363"/>
                  </a:lnTo>
                  <a:lnTo>
                    <a:pt x="253" y="374"/>
                  </a:lnTo>
                  <a:lnTo>
                    <a:pt x="249" y="383"/>
                  </a:lnTo>
                  <a:lnTo>
                    <a:pt x="246" y="392"/>
                  </a:lnTo>
                  <a:lnTo>
                    <a:pt x="242" y="401"/>
                  </a:lnTo>
                  <a:lnTo>
                    <a:pt x="236" y="409"/>
                  </a:lnTo>
                  <a:lnTo>
                    <a:pt x="231" y="414"/>
                  </a:lnTo>
                  <a:lnTo>
                    <a:pt x="224" y="422"/>
                  </a:lnTo>
                  <a:lnTo>
                    <a:pt x="207" y="431"/>
                  </a:lnTo>
                  <a:lnTo>
                    <a:pt x="190" y="438"/>
                  </a:lnTo>
                  <a:lnTo>
                    <a:pt x="170" y="442"/>
                  </a:lnTo>
                  <a:lnTo>
                    <a:pt x="148" y="444"/>
                  </a:lnTo>
                  <a:lnTo>
                    <a:pt x="135" y="444"/>
                  </a:lnTo>
                  <a:lnTo>
                    <a:pt x="120" y="440"/>
                  </a:lnTo>
                  <a:lnTo>
                    <a:pt x="105" y="436"/>
                  </a:lnTo>
                  <a:lnTo>
                    <a:pt x="89" y="429"/>
                  </a:lnTo>
                  <a:lnTo>
                    <a:pt x="74" y="422"/>
                  </a:lnTo>
                  <a:lnTo>
                    <a:pt x="61" y="412"/>
                  </a:lnTo>
                  <a:lnTo>
                    <a:pt x="50" y="403"/>
                  </a:lnTo>
                  <a:lnTo>
                    <a:pt x="41" y="392"/>
                  </a:lnTo>
                  <a:lnTo>
                    <a:pt x="39" y="333"/>
                  </a:lnTo>
                  <a:lnTo>
                    <a:pt x="11" y="33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19" name="Freeform 2402"/>
            <p:cNvSpPr>
              <a:spLocks noChangeArrowheads="1"/>
            </p:cNvSpPr>
            <p:nvPr/>
          </p:nvSpPr>
          <p:spPr bwMode="auto">
            <a:xfrm>
              <a:off x="3103" y="2645"/>
              <a:ext cx="94" cy="209"/>
            </a:xfrm>
            <a:custGeom>
              <a:avLst/>
              <a:gdLst>
                <a:gd name="T0" fmla="*/ 25 w 209"/>
                <a:gd name="T1" fmla="*/ 173 h 462"/>
                <a:gd name="T2" fmla="*/ 25 w 209"/>
                <a:gd name="T3" fmla="*/ 180 h 462"/>
                <a:gd name="T4" fmla="*/ 25 w 209"/>
                <a:gd name="T5" fmla="*/ 186 h 462"/>
                <a:gd name="T6" fmla="*/ 23 w 209"/>
                <a:gd name="T7" fmla="*/ 190 h 462"/>
                <a:gd name="T8" fmla="*/ 22 w 209"/>
                <a:gd name="T9" fmla="*/ 193 h 462"/>
                <a:gd name="T10" fmla="*/ 18 w 209"/>
                <a:gd name="T11" fmla="*/ 195 h 462"/>
                <a:gd name="T12" fmla="*/ 14 w 209"/>
                <a:gd name="T13" fmla="*/ 197 h 462"/>
                <a:gd name="T14" fmla="*/ 8 w 209"/>
                <a:gd name="T15" fmla="*/ 197 h 462"/>
                <a:gd name="T16" fmla="*/ 0 w 209"/>
                <a:gd name="T17" fmla="*/ 197 h 462"/>
                <a:gd name="T18" fmla="*/ 0 w 209"/>
                <a:gd name="T19" fmla="*/ 209 h 462"/>
                <a:gd name="T20" fmla="*/ 14 w 209"/>
                <a:gd name="T21" fmla="*/ 209 h 462"/>
                <a:gd name="T22" fmla="*/ 27 w 209"/>
                <a:gd name="T23" fmla="*/ 209 h 462"/>
                <a:gd name="T24" fmla="*/ 37 w 209"/>
                <a:gd name="T25" fmla="*/ 209 h 462"/>
                <a:gd name="T26" fmla="*/ 48 w 209"/>
                <a:gd name="T27" fmla="*/ 209 h 462"/>
                <a:gd name="T28" fmla="*/ 57 w 209"/>
                <a:gd name="T29" fmla="*/ 209 h 462"/>
                <a:gd name="T30" fmla="*/ 67 w 209"/>
                <a:gd name="T31" fmla="*/ 209 h 462"/>
                <a:gd name="T32" fmla="*/ 80 w 209"/>
                <a:gd name="T33" fmla="*/ 209 h 462"/>
                <a:gd name="T34" fmla="*/ 94 w 209"/>
                <a:gd name="T35" fmla="*/ 209 h 462"/>
                <a:gd name="T36" fmla="*/ 94 w 209"/>
                <a:gd name="T37" fmla="*/ 197 h 462"/>
                <a:gd name="T38" fmla="*/ 85 w 209"/>
                <a:gd name="T39" fmla="*/ 197 h 462"/>
                <a:gd name="T40" fmla="*/ 80 w 209"/>
                <a:gd name="T41" fmla="*/ 196 h 462"/>
                <a:gd name="T42" fmla="*/ 75 w 209"/>
                <a:gd name="T43" fmla="*/ 195 h 462"/>
                <a:gd name="T44" fmla="*/ 72 w 209"/>
                <a:gd name="T45" fmla="*/ 193 h 462"/>
                <a:gd name="T46" fmla="*/ 70 w 209"/>
                <a:gd name="T47" fmla="*/ 190 h 462"/>
                <a:gd name="T48" fmla="*/ 69 w 209"/>
                <a:gd name="T49" fmla="*/ 186 h 462"/>
                <a:gd name="T50" fmla="*/ 68 w 209"/>
                <a:gd name="T51" fmla="*/ 180 h 462"/>
                <a:gd name="T52" fmla="*/ 68 w 209"/>
                <a:gd name="T53" fmla="*/ 173 h 462"/>
                <a:gd name="T54" fmla="*/ 68 w 209"/>
                <a:gd name="T55" fmla="*/ 36 h 462"/>
                <a:gd name="T56" fmla="*/ 68 w 209"/>
                <a:gd name="T57" fmla="*/ 29 h 462"/>
                <a:gd name="T58" fmla="*/ 69 w 209"/>
                <a:gd name="T59" fmla="*/ 23 h 462"/>
                <a:gd name="T60" fmla="*/ 70 w 209"/>
                <a:gd name="T61" fmla="*/ 19 h 462"/>
                <a:gd name="T62" fmla="*/ 72 w 209"/>
                <a:gd name="T63" fmla="*/ 16 h 462"/>
                <a:gd name="T64" fmla="*/ 75 w 209"/>
                <a:gd name="T65" fmla="*/ 14 h 462"/>
                <a:gd name="T66" fmla="*/ 80 w 209"/>
                <a:gd name="T67" fmla="*/ 13 h 462"/>
                <a:gd name="T68" fmla="*/ 85 w 209"/>
                <a:gd name="T69" fmla="*/ 13 h 462"/>
                <a:gd name="T70" fmla="*/ 94 w 209"/>
                <a:gd name="T71" fmla="*/ 13 h 462"/>
                <a:gd name="T72" fmla="*/ 94 w 209"/>
                <a:gd name="T73" fmla="*/ 0 h 462"/>
                <a:gd name="T74" fmla="*/ 80 w 209"/>
                <a:gd name="T75" fmla="*/ 0 h 462"/>
                <a:gd name="T76" fmla="*/ 67 w 209"/>
                <a:gd name="T77" fmla="*/ 1 h 462"/>
                <a:gd name="T78" fmla="*/ 57 w 209"/>
                <a:gd name="T79" fmla="*/ 1 h 462"/>
                <a:gd name="T80" fmla="*/ 48 w 209"/>
                <a:gd name="T81" fmla="*/ 1 h 462"/>
                <a:gd name="T82" fmla="*/ 37 w 209"/>
                <a:gd name="T83" fmla="*/ 1 h 462"/>
                <a:gd name="T84" fmla="*/ 27 w 209"/>
                <a:gd name="T85" fmla="*/ 1 h 462"/>
                <a:gd name="T86" fmla="*/ 14 w 209"/>
                <a:gd name="T87" fmla="*/ 0 h 462"/>
                <a:gd name="T88" fmla="*/ 0 w 209"/>
                <a:gd name="T89" fmla="*/ 0 h 462"/>
                <a:gd name="T90" fmla="*/ 0 w 209"/>
                <a:gd name="T91" fmla="*/ 13 h 462"/>
                <a:gd name="T92" fmla="*/ 8 w 209"/>
                <a:gd name="T93" fmla="*/ 13 h 462"/>
                <a:gd name="T94" fmla="*/ 14 w 209"/>
                <a:gd name="T95" fmla="*/ 13 h 462"/>
                <a:gd name="T96" fmla="*/ 18 w 209"/>
                <a:gd name="T97" fmla="*/ 14 h 462"/>
                <a:gd name="T98" fmla="*/ 22 w 209"/>
                <a:gd name="T99" fmla="*/ 16 h 462"/>
                <a:gd name="T100" fmla="*/ 23 w 209"/>
                <a:gd name="T101" fmla="*/ 19 h 462"/>
                <a:gd name="T102" fmla="*/ 25 w 209"/>
                <a:gd name="T103" fmla="*/ 23 h 462"/>
                <a:gd name="T104" fmla="*/ 25 w 209"/>
                <a:gd name="T105" fmla="*/ 29 h 462"/>
                <a:gd name="T106" fmla="*/ 25 w 209"/>
                <a:gd name="T107" fmla="*/ 36 h 462"/>
                <a:gd name="T108" fmla="*/ 25 w 209"/>
                <a:gd name="T109" fmla="*/ 173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9"/>
                <a:gd name="T166" fmla="*/ 0 h 462"/>
                <a:gd name="T167" fmla="*/ 209 w 209"/>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9" h="462">
                  <a:moveTo>
                    <a:pt x="56" y="383"/>
                  </a:moveTo>
                  <a:lnTo>
                    <a:pt x="56" y="398"/>
                  </a:lnTo>
                  <a:lnTo>
                    <a:pt x="56" y="411"/>
                  </a:lnTo>
                  <a:lnTo>
                    <a:pt x="52" y="420"/>
                  </a:lnTo>
                  <a:lnTo>
                    <a:pt x="48" y="427"/>
                  </a:lnTo>
                  <a:lnTo>
                    <a:pt x="41" y="431"/>
                  </a:lnTo>
                  <a:lnTo>
                    <a:pt x="32" y="435"/>
                  </a:lnTo>
                  <a:lnTo>
                    <a:pt x="17" y="435"/>
                  </a:lnTo>
                  <a:lnTo>
                    <a:pt x="0" y="435"/>
                  </a:lnTo>
                  <a:lnTo>
                    <a:pt x="0" y="462"/>
                  </a:lnTo>
                  <a:lnTo>
                    <a:pt x="32" y="462"/>
                  </a:lnTo>
                  <a:lnTo>
                    <a:pt x="59" y="461"/>
                  </a:lnTo>
                  <a:lnTo>
                    <a:pt x="83" y="461"/>
                  </a:lnTo>
                  <a:lnTo>
                    <a:pt x="106" y="461"/>
                  </a:lnTo>
                  <a:lnTo>
                    <a:pt x="126" y="461"/>
                  </a:lnTo>
                  <a:lnTo>
                    <a:pt x="150" y="461"/>
                  </a:lnTo>
                  <a:lnTo>
                    <a:pt x="178" y="462"/>
                  </a:lnTo>
                  <a:lnTo>
                    <a:pt x="209" y="462"/>
                  </a:lnTo>
                  <a:lnTo>
                    <a:pt x="209" y="435"/>
                  </a:lnTo>
                  <a:lnTo>
                    <a:pt x="190" y="435"/>
                  </a:lnTo>
                  <a:lnTo>
                    <a:pt x="178" y="433"/>
                  </a:lnTo>
                  <a:lnTo>
                    <a:pt x="166" y="431"/>
                  </a:lnTo>
                  <a:lnTo>
                    <a:pt x="161" y="427"/>
                  </a:lnTo>
                  <a:lnTo>
                    <a:pt x="155" y="420"/>
                  </a:lnTo>
                  <a:lnTo>
                    <a:pt x="154" y="411"/>
                  </a:lnTo>
                  <a:lnTo>
                    <a:pt x="152" y="398"/>
                  </a:lnTo>
                  <a:lnTo>
                    <a:pt x="152" y="383"/>
                  </a:lnTo>
                  <a:lnTo>
                    <a:pt x="152" y="79"/>
                  </a:lnTo>
                  <a:lnTo>
                    <a:pt x="152" y="64"/>
                  </a:lnTo>
                  <a:lnTo>
                    <a:pt x="154" y="51"/>
                  </a:lnTo>
                  <a:lnTo>
                    <a:pt x="155" y="42"/>
                  </a:lnTo>
                  <a:lnTo>
                    <a:pt x="161" y="35"/>
                  </a:lnTo>
                  <a:lnTo>
                    <a:pt x="166" y="31"/>
                  </a:lnTo>
                  <a:lnTo>
                    <a:pt x="178" y="29"/>
                  </a:lnTo>
                  <a:lnTo>
                    <a:pt x="190" y="28"/>
                  </a:lnTo>
                  <a:lnTo>
                    <a:pt x="209" y="28"/>
                  </a:lnTo>
                  <a:lnTo>
                    <a:pt x="209" y="0"/>
                  </a:lnTo>
                  <a:lnTo>
                    <a:pt x="178" y="0"/>
                  </a:lnTo>
                  <a:lnTo>
                    <a:pt x="150" y="2"/>
                  </a:lnTo>
                  <a:lnTo>
                    <a:pt x="126" y="2"/>
                  </a:lnTo>
                  <a:lnTo>
                    <a:pt x="106" y="2"/>
                  </a:lnTo>
                  <a:lnTo>
                    <a:pt x="83" y="2"/>
                  </a:lnTo>
                  <a:lnTo>
                    <a:pt x="59" y="2"/>
                  </a:lnTo>
                  <a:lnTo>
                    <a:pt x="32" y="0"/>
                  </a:lnTo>
                  <a:lnTo>
                    <a:pt x="0" y="0"/>
                  </a:lnTo>
                  <a:lnTo>
                    <a:pt x="0" y="28"/>
                  </a:lnTo>
                  <a:lnTo>
                    <a:pt x="17" y="28"/>
                  </a:lnTo>
                  <a:lnTo>
                    <a:pt x="32" y="28"/>
                  </a:lnTo>
                  <a:lnTo>
                    <a:pt x="41" y="31"/>
                  </a:lnTo>
                  <a:lnTo>
                    <a:pt x="48" y="35"/>
                  </a:lnTo>
                  <a:lnTo>
                    <a:pt x="52" y="42"/>
                  </a:lnTo>
                  <a:lnTo>
                    <a:pt x="56" y="51"/>
                  </a:lnTo>
                  <a:lnTo>
                    <a:pt x="56" y="64"/>
                  </a:lnTo>
                  <a:lnTo>
                    <a:pt x="56" y="79"/>
                  </a:lnTo>
                  <a:lnTo>
                    <a:pt x="56" y="383"/>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20" name="Freeform 2403"/>
            <p:cNvSpPr>
              <a:spLocks noChangeArrowheads="1"/>
            </p:cNvSpPr>
            <p:nvPr/>
          </p:nvSpPr>
          <p:spPr bwMode="auto">
            <a:xfrm>
              <a:off x="3255" y="2645"/>
              <a:ext cx="191" cy="209"/>
            </a:xfrm>
            <a:custGeom>
              <a:avLst/>
              <a:gdLst>
                <a:gd name="T0" fmla="*/ 116 w 423"/>
                <a:gd name="T1" fmla="*/ 20 h 462"/>
                <a:gd name="T2" fmla="*/ 159 w 423"/>
                <a:gd name="T3" fmla="*/ 20 h 462"/>
                <a:gd name="T4" fmla="*/ 164 w 423"/>
                <a:gd name="T5" fmla="*/ 20 h 462"/>
                <a:gd name="T6" fmla="*/ 168 w 423"/>
                <a:gd name="T7" fmla="*/ 21 h 462"/>
                <a:gd name="T8" fmla="*/ 171 w 423"/>
                <a:gd name="T9" fmla="*/ 22 h 462"/>
                <a:gd name="T10" fmla="*/ 172 w 423"/>
                <a:gd name="T11" fmla="*/ 23 h 462"/>
                <a:gd name="T12" fmla="*/ 173 w 423"/>
                <a:gd name="T13" fmla="*/ 28 h 462"/>
                <a:gd name="T14" fmla="*/ 174 w 423"/>
                <a:gd name="T15" fmla="*/ 38 h 462"/>
                <a:gd name="T16" fmla="*/ 175 w 423"/>
                <a:gd name="T17" fmla="*/ 44 h 462"/>
                <a:gd name="T18" fmla="*/ 176 w 423"/>
                <a:gd name="T19" fmla="*/ 50 h 462"/>
                <a:gd name="T20" fmla="*/ 187 w 423"/>
                <a:gd name="T21" fmla="*/ 50 h 462"/>
                <a:gd name="T22" fmla="*/ 188 w 423"/>
                <a:gd name="T23" fmla="*/ 37 h 462"/>
                <a:gd name="T24" fmla="*/ 189 w 423"/>
                <a:gd name="T25" fmla="*/ 23 h 462"/>
                <a:gd name="T26" fmla="*/ 190 w 423"/>
                <a:gd name="T27" fmla="*/ 11 h 462"/>
                <a:gd name="T28" fmla="*/ 191 w 423"/>
                <a:gd name="T29" fmla="*/ 0 h 462"/>
                <a:gd name="T30" fmla="*/ 162 w 423"/>
                <a:gd name="T31" fmla="*/ 0 h 462"/>
                <a:gd name="T32" fmla="*/ 137 w 423"/>
                <a:gd name="T33" fmla="*/ 1 h 462"/>
                <a:gd name="T34" fmla="*/ 114 w 423"/>
                <a:gd name="T35" fmla="*/ 1 h 462"/>
                <a:gd name="T36" fmla="*/ 95 w 423"/>
                <a:gd name="T37" fmla="*/ 1 h 462"/>
                <a:gd name="T38" fmla="*/ 76 w 423"/>
                <a:gd name="T39" fmla="*/ 1 h 462"/>
                <a:gd name="T40" fmla="*/ 54 w 423"/>
                <a:gd name="T41" fmla="*/ 1 h 462"/>
                <a:gd name="T42" fmla="*/ 28 w 423"/>
                <a:gd name="T43" fmla="*/ 0 h 462"/>
                <a:gd name="T44" fmla="*/ 0 w 423"/>
                <a:gd name="T45" fmla="*/ 0 h 462"/>
                <a:gd name="T46" fmla="*/ 0 w 423"/>
                <a:gd name="T47" fmla="*/ 13 h 462"/>
                <a:gd name="T48" fmla="*/ 0 w 423"/>
                <a:gd name="T49" fmla="*/ 25 h 462"/>
                <a:gd name="T50" fmla="*/ 1 w 423"/>
                <a:gd name="T51" fmla="*/ 38 h 462"/>
                <a:gd name="T52" fmla="*/ 1 w 423"/>
                <a:gd name="T53" fmla="*/ 50 h 462"/>
                <a:gd name="T54" fmla="*/ 13 w 423"/>
                <a:gd name="T55" fmla="*/ 50 h 462"/>
                <a:gd name="T56" fmla="*/ 14 w 423"/>
                <a:gd name="T57" fmla="*/ 39 h 462"/>
                <a:gd name="T58" fmla="*/ 14 w 423"/>
                <a:gd name="T59" fmla="*/ 30 h 462"/>
                <a:gd name="T60" fmla="*/ 18 w 423"/>
                <a:gd name="T61" fmla="*/ 26 h 462"/>
                <a:gd name="T62" fmla="*/ 20 w 423"/>
                <a:gd name="T63" fmla="*/ 23 h 462"/>
                <a:gd name="T64" fmla="*/ 23 w 423"/>
                <a:gd name="T65" fmla="*/ 21 h 462"/>
                <a:gd name="T66" fmla="*/ 28 w 423"/>
                <a:gd name="T67" fmla="*/ 20 h 462"/>
                <a:gd name="T68" fmla="*/ 74 w 423"/>
                <a:gd name="T69" fmla="*/ 20 h 462"/>
                <a:gd name="T70" fmla="*/ 74 w 423"/>
                <a:gd name="T71" fmla="*/ 173 h 462"/>
                <a:gd name="T72" fmla="*/ 73 w 423"/>
                <a:gd name="T73" fmla="*/ 180 h 462"/>
                <a:gd name="T74" fmla="*/ 73 w 423"/>
                <a:gd name="T75" fmla="*/ 186 h 462"/>
                <a:gd name="T76" fmla="*/ 71 w 423"/>
                <a:gd name="T77" fmla="*/ 190 h 462"/>
                <a:gd name="T78" fmla="*/ 69 w 423"/>
                <a:gd name="T79" fmla="*/ 193 h 462"/>
                <a:gd name="T80" fmla="*/ 66 w 423"/>
                <a:gd name="T81" fmla="*/ 195 h 462"/>
                <a:gd name="T82" fmla="*/ 62 w 423"/>
                <a:gd name="T83" fmla="*/ 197 h 462"/>
                <a:gd name="T84" fmla="*/ 55 w 423"/>
                <a:gd name="T85" fmla="*/ 197 h 462"/>
                <a:gd name="T86" fmla="*/ 47 w 423"/>
                <a:gd name="T87" fmla="*/ 197 h 462"/>
                <a:gd name="T88" fmla="*/ 47 w 423"/>
                <a:gd name="T89" fmla="*/ 209 h 462"/>
                <a:gd name="T90" fmla="*/ 61 w 423"/>
                <a:gd name="T91" fmla="*/ 209 h 462"/>
                <a:gd name="T92" fmla="*/ 74 w 423"/>
                <a:gd name="T93" fmla="*/ 209 h 462"/>
                <a:gd name="T94" fmla="*/ 85 w 423"/>
                <a:gd name="T95" fmla="*/ 209 h 462"/>
                <a:gd name="T96" fmla="*/ 94 w 423"/>
                <a:gd name="T97" fmla="*/ 209 h 462"/>
                <a:gd name="T98" fmla="*/ 104 w 423"/>
                <a:gd name="T99" fmla="*/ 209 h 462"/>
                <a:gd name="T100" fmla="*/ 115 w 423"/>
                <a:gd name="T101" fmla="*/ 209 h 462"/>
                <a:gd name="T102" fmla="*/ 127 w 423"/>
                <a:gd name="T103" fmla="*/ 209 h 462"/>
                <a:gd name="T104" fmla="*/ 142 w 423"/>
                <a:gd name="T105" fmla="*/ 209 h 462"/>
                <a:gd name="T106" fmla="*/ 142 w 423"/>
                <a:gd name="T107" fmla="*/ 197 h 462"/>
                <a:gd name="T108" fmla="*/ 133 w 423"/>
                <a:gd name="T109" fmla="*/ 197 h 462"/>
                <a:gd name="T110" fmla="*/ 127 w 423"/>
                <a:gd name="T111" fmla="*/ 196 h 462"/>
                <a:gd name="T112" fmla="*/ 122 w 423"/>
                <a:gd name="T113" fmla="*/ 195 h 462"/>
                <a:gd name="T114" fmla="*/ 120 w 423"/>
                <a:gd name="T115" fmla="*/ 193 h 462"/>
                <a:gd name="T116" fmla="*/ 117 w 423"/>
                <a:gd name="T117" fmla="*/ 190 h 462"/>
                <a:gd name="T118" fmla="*/ 117 w 423"/>
                <a:gd name="T119" fmla="*/ 186 h 462"/>
                <a:gd name="T120" fmla="*/ 116 w 423"/>
                <a:gd name="T121" fmla="*/ 180 h 462"/>
                <a:gd name="T122" fmla="*/ 116 w 423"/>
                <a:gd name="T123" fmla="*/ 173 h 462"/>
                <a:gd name="T124" fmla="*/ 116 w 423"/>
                <a:gd name="T125" fmla="*/ 20 h 4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3"/>
                <a:gd name="T190" fmla="*/ 0 h 462"/>
                <a:gd name="T191" fmla="*/ 423 w 423"/>
                <a:gd name="T192" fmla="*/ 462 h 4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3" h="462">
                  <a:moveTo>
                    <a:pt x="257" y="44"/>
                  </a:moveTo>
                  <a:lnTo>
                    <a:pt x="353" y="44"/>
                  </a:lnTo>
                  <a:lnTo>
                    <a:pt x="364" y="44"/>
                  </a:lnTo>
                  <a:lnTo>
                    <a:pt x="373" y="46"/>
                  </a:lnTo>
                  <a:lnTo>
                    <a:pt x="378" y="48"/>
                  </a:lnTo>
                  <a:lnTo>
                    <a:pt x="382" y="51"/>
                  </a:lnTo>
                  <a:lnTo>
                    <a:pt x="384" y="63"/>
                  </a:lnTo>
                  <a:lnTo>
                    <a:pt x="386" y="83"/>
                  </a:lnTo>
                  <a:lnTo>
                    <a:pt x="388" y="98"/>
                  </a:lnTo>
                  <a:lnTo>
                    <a:pt x="389" y="110"/>
                  </a:lnTo>
                  <a:lnTo>
                    <a:pt x="415" y="110"/>
                  </a:lnTo>
                  <a:lnTo>
                    <a:pt x="417" y="81"/>
                  </a:lnTo>
                  <a:lnTo>
                    <a:pt x="419" y="51"/>
                  </a:lnTo>
                  <a:lnTo>
                    <a:pt x="421" y="24"/>
                  </a:lnTo>
                  <a:lnTo>
                    <a:pt x="423" y="0"/>
                  </a:lnTo>
                  <a:lnTo>
                    <a:pt x="358" y="0"/>
                  </a:lnTo>
                  <a:lnTo>
                    <a:pt x="303" y="2"/>
                  </a:lnTo>
                  <a:lnTo>
                    <a:pt x="253" y="2"/>
                  </a:lnTo>
                  <a:lnTo>
                    <a:pt x="211" y="2"/>
                  </a:lnTo>
                  <a:lnTo>
                    <a:pt x="168" y="2"/>
                  </a:lnTo>
                  <a:lnTo>
                    <a:pt x="120" y="2"/>
                  </a:lnTo>
                  <a:lnTo>
                    <a:pt x="63" y="0"/>
                  </a:lnTo>
                  <a:lnTo>
                    <a:pt x="0" y="0"/>
                  </a:lnTo>
                  <a:lnTo>
                    <a:pt x="0" y="28"/>
                  </a:lnTo>
                  <a:lnTo>
                    <a:pt x="0" y="55"/>
                  </a:lnTo>
                  <a:lnTo>
                    <a:pt x="2" y="85"/>
                  </a:lnTo>
                  <a:lnTo>
                    <a:pt x="2" y="110"/>
                  </a:lnTo>
                  <a:lnTo>
                    <a:pt x="28" y="110"/>
                  </a:lnTo>
                  <a:lnTo>
                    <a:pt x="32" y="86"/>
                  </a:lnTo>
                  <a:lnTo>
                    <a:pt x="32" y="66"/>
                  </a:lnTo>
                  <a:lnTo>
                    <a:pt x="39" y="57"/>
                  </a:lnTo>
                  <a:lnTo>
                    <a:pt x="44" y="50"/>
                  </a:lnTo>
                  <a:lnTo>
                    <a:pt x="52" y="46"/>
                  </a:lnTo>
                  <a:lnTo>
                    <a:pt x="63" y="44"/>
                  </a:lnTo>
                  <a:lnTo>
                    <a:pt x="163" y="44"/>
                  </a:lnTo>
                  <a:lnTo>
                    <a:pt x="163" y="383"/>
                  </a:lnTo>
                  <a:lnTo>
                    <a:pt x="161" y="398"/>
                  </a:lnTo>
                  <a:lnTo>
                    <a:pt x="161" y="411"/>
                  </a:lnTo>
                  <a:lnTo>
                    <a:pt x="157" y="420"/>
                  </a:lnTo>
                  <a:lnTo>
                    <a:pt x="153" y="427"/>
                  </a:lnTo>
                  <a:lnTo>
                    <a:pt x="146" y="431"/>
                  </a:lnTo>
                  <a:lnTo>
                    <a:pt x="137" y="435"/>
                  </a:lnTo>
                  <a:lnTo>
                    <a:pt x="122" y="435"/>
                  </a:lnTo>
                  <a:lnTo>
                    <a:pt x="104" y="435"/>
                  </a:lnTo>
                  <a:lnTo>
                    <a:pt x="104" y="462"/>
                  </a:lnTo>
                  <a:lnTo>
                    <a:pt x="135" y="462"/>
                  </a:lnTo>
                  <a:lnTo>
                    <a:pt x="164" y="461"/>
                  </a:lnTo>
                  <a:lnTo>
                    <a:pt x="188" y="461"/>
                  </a:lnTo>
                  <a:lnTo>
                    <a:pt x="209" y="461"/>
                  </a:lnTo>
                  <a:lnTo>
                    <a:pt x="231" y="461"/>
                  </a:lnTo>
                  <a:lnTo>
                    <a:pt x="255" y="461"/>
                  </a:lnTo>
                  <a:lnTo>
                    <a:pt x="282" y="462"/>
                  </a:lnTo>
                  <a:lnTo>
                    <a:pt x="314" y="462"/>
                  </a:lnTo>
                  <a:lnTo>
                    <a:pt x="314" y="435"/>
                  </a:lnTo>
                  <a:lnTo>
                    <a:pt x="295" y="435"/>
                  </a:lnTo>
                  <a:lnTo>
                    <a:pt x="282" y="433"/>
                  </a:lnTo>
                  <a:lnTo>
                    <a:pt x="271" y="431"/>
                  </a:lnTo>
                  <a:lnTo>
                    <a:pt x="266" y="427"/>
                  </a:lnTo>
                  <a:lnTo>
                    <a:pt x="260" y="420"/>
                  </a:lnTo>
                  <a:lnTo>
                    <a:pt x="259" y="411"/>
                  </a:lnTo>
                  <a:lnTo>
                    <a:pt x="257" y="398"/>
                  </a:lnTo>
                  <a:lnTo>
                    <a:pt x="257" y="383"/>
                  </a:lnTo>
                  <a:lnTo>
                    <a:pt x="257" y="44"/>
                  </a:lnTo>
                  <a:close/>
                </a:path>
              </a:pathLst>
            </a:custGeom>
            <a:solidFill>
              <a:srgbClr val="000000"/>
            </a:solidFill>
            <a:ln w="9525">
              <a:noFill/>
              <a:round/>
              <a:headEnd/>
              <a:tailEnd/>
            </a:ln>
          </p:spPr>
          <p:txBody>
            <a:bodyPr wrap="none" anchor="ctr"/>
            <a:lstStyle/>
            <a:p>
              <a:endParaRPr lang="en-GB">
                <a:latin typeface="Calibri" pitchFamily="34" charset="0"/>
              </a:endParaRPr>
            </a:p>
          </p:txBody>
        </p:sp>
        <p:sp>
          <p:nvSpPr>
            <p:cNvPr id="21" name="Freeform 2404"/>
            <p:cNvSpPr>
              <a:spLocks noChangeArrowheads="1"/>
            </p:cNvSpPr>
            <p:nvPr/>
          </p:nvSpPr>
          <p:spPr bwMode="auto">
            <a:xfrm>
              <a:off x="431" y="2594"/>
              <a:ext cx="238" cy="260"/>
            </a:xfrm>
            <a:custGeom>
              <a:avLst/>
              <a:gdLst>
                <a:gd name="T0" fmla="*/ 198 w 526"/>
                <a:gd name="T1" fmla="*/ 25 h 575"/>
                <a:gd name="T2" fmla="*/ 209 w 526"/>
                <a:gd name="T3" fmla="*/ 26 h 575"/>
                <a:gd name="T4" fmla="*/ 214 w 526"/>
                <a:gd name="T5" fmla="*/ 29 h 575"/>
                <a:gd name="T6" fmla="*/ 217 w 526"/>
                <a:gd name="T7" fmla="*/ 47 h 575"/>
                <a:gd name="T8" fmla="*/ 218 w 526"/>
                <a:gd name="T9" fmla="*/ 63 h 575"/>
                <a:gd name="T10" fmla="*/ 234 w 526"/>
                <a:gd name="T11" fmla="*/ 46 h 575"/>
                <a:gd name="T12" fmla="*/ 237 w 526"/>
                <a:gd name="T13" fmla="*/ 14 h 575"/>
                <a:gd name="T14" fmla="*/ 202 w 526"/>
                <a:gd name="T15" fmla="*/ 0 h 575"/>
                <a:gd name="T16" fmla="*/ 143 w 526"/>
                <a:gd name="T17" fmla="*/ 2 h 575"/>
                <a:gd name="T18" fmla="*/ 95 w 526"/>
                <a:gd name="T19" fmla="*/ 2 h 575"/>
                <a:gd name="T20" fmla="*/ 36 w 526"/>
                <a:gd name="T21" fmla="*/ 0 h 575"/>
                <a:gd name="T22" fmla="*/ 0 w 526"/>
                <a:gd name="T23" fmla="*/ 15 h 575"/>
                <a:gd name="T24" fmla="*/ 2 w 526"/>
                <a:gd name="T25" fmla="*/ 48 h 575"/>
                <a:gd name="T26" fmla="*/ 16 w 526"/>
                <a:gd name="T27" fmla="*/ 63 h 575"/>
                <a:gd name="T28" fmla="*/ 18 w 526"/>
                <a:gd name="T29" fmla="*/ 49 h 575"/>
                <a:gd name="T30" fmla="*/ 19 w 526"/>
                <a:gd name="T31" fmla="*/ 38 h 575"/>
                <a:gd name="T32" fmla="*/ 25 w 526"/>
                <a:gd name="T33" fmla="*/ 28 h 575"/>
                <a:gd name="T34" fmla="*/ 35 w 526"/>
                <a:gd name="T35" fmla="*/ 25 h 575"/>
                <a:gd name="T36" fmla="*/ 91 w 526"/>
                <a:gd name="T37" fmla="*/ 215 h 575"/>
                <a:gd name="T38" fmla="*/ 90 w 526"/>
                <a:gd name="T39" fmla="*/ 231 h 575"/>
                <a:gd name="T40" fmla="*/ 86 w 526"/>
                <a:gd name="T41" fmla="*/ 240 h 575"/>
                <a:gd name="T42" fmla="*/ 76 w 526"/>
                <a:gd name="T43" fmla="*/ 244 h 575"/>
                <a:gd name="T44" fmla="*/ 58 w 526"/>
                <a:gd name="T45" fmla="*/ 244 h 575"/>
                <a:gd name="T46" fmla="*/ 76 w 526"/>
                <a:gd name="T47" fmla="*/ 260 h 575"/>
                <a:gd name="T48" fmla="*/ 106 w 526"/>
                <a:gd name="T49" fmla="*/ 259 h 575"/>
                <a:gd name="T50" fmla="*/ 130 w 526"/>
                <a:gd name="T51" fmla="*/ 259 h 575"/>
                <a:gd name="T52" fmla="*/ 159 w 526"/>
                <a:gd name="T53" fmla="*/ 260 h 575"/>
                <a:gd name="T54" fmla="*/ 177 w 526"/>
                <a:gd name="T55" fmla="*/ 244 h 575"/>
                <a:gd name="T56" fmla="*/ 159 w 526"/>
                <a:gd name="T57" fmla="*/ 244 h 575"/>
                <a:gd name="T58" fmla="*/ 153 w 526"/>
                <a:gd name="T59" fmla="*/ 243 h 575"/>
                <a:gd name="T60" fmla="*/ 149 w 526"/>
                <a:gd name="T61" fmla="*/ 240 h 575"/>
                <a:gd name="T62" fmla="*/ 145 w 526"/>
                <a:gd name="T63" fmla="*/ 231 h 575"/>
                <a:gd name="T64" fmla="*/ 144 w 526"/>
                <a:gd name="T65" fmla="*/ 215 h 5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6"/>
                <a:gd name="T100" fmla="*/ 0 h 575"/>
                <a:gd name="T101" fmla="*/ 526 w 526"/>
                <a:gd name="T102" fmla="*/ 575 h 5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6" h="575">
                  <a:moveTo>
                    <a:pt x="319" y="56"/>
                  </a:moveTo>
                  <a:lnTo>
                    <a:pt x="437" y="56"/>
                  </a:lnTo>
                  <a:lnTo>
                    <a:pt x="452" y="56"/>
                  </a:lnTo>
                  <a:lnTo>
                    <a:pt x="463" y="58"/>
                  </a:lnTo>
                  <a:lnTo>
                    <a:pt x="471" y="59"/>
                  </a:lnTo>
                  <a:lnTo>
                    <a:pt x="474" y="65"/>
                  </a:lnTo>
                  <a:lnTo>
                    <a:pt x="478" y="78"/>
                  </a:lnTo>
                  <a:lnTo>
                    <a:pt x="480" y="104"/>
                  </a:lnTo>
                  <a:lnTo>
                    <a:pt x="482" y="122"/>
                  </a:lnTo>
                  <a:lnTo>
                    <a:pt x="482" y="139"/>
                  </a:lnTo>
                  <a:lnTo>
                    <a:pt x="515" y="139"/>
                  </a:lnTo>
                  <a:lnTo>
                    <a:pt x="518" y="102"/>
                  </a:lnTo>
                  <a:lnTo>
                    <a:pt x="522" y="65"/>
                  </a:lnTo>
                  <a:lnTo>
                    <a:pt x="524" y="30"/>
                  </a:lnTo>
                  <a:lnTo>
                    <a:pt x="526" y="0"/>
                  </a:lnTo>
                  <a:lnTo>
                    <a:pt x="447" y="0"/>
                  </a:lnTo>
                  <a:lnTo>
                    <a:pt x="376" y="2"/>
                  </a:lnTo>
                  <a:lnTo>
                    <a:pt x="316" y="4"/>
                  </a:lnTo>
                  <a:lnTo>
                    <a:pt x="262" y="4"/>
                  </a:lnTo>
                  <a:lnTo>
                    <a:pt x="209" y="4"/>
                  </a:lnTo>
                  <a:lnTo>
                    <a:pt x="148" y="2"/>
                  </a:lnTo>
                  <a:lnTo>
                    <a:pt x="79" y="0"/>
                  </a:lnTo>
                  <a:lnTo>
                    <a:pt x="0" y="0"/>
                  </a:lnTo>
                  <a:lnTo>
                    <a:pt x="0" y="34"/>
                  </a:lnTo>
                  <a:lnTo>
                    <a:pt x="2" y="70"/>
                  </a:lnTo>
                  <a:lnTo>
                    <a:pt x="4" y="106"/>
                  </a:lnTo>
                  <a:lnTo>
                    <a:pt x="2" y="139"/>
                  </a:lnTo>
                  <a:lnTo>
                    <a:pt x="35" y="139"/>
                  </a:lnTo>
                  <a:lnTo>
                    <a:pt x="37" y="124"/>
                  </a:lnTo>
                  <a:lnTo>
                    <a:pt x="39" y="109"/>
                  </a:lnTo>
                  <a:lnTo>
                    <a:pt x="39" y="94"/>
                  </a:lnTo>
                  <a:lnTo>
                    <a:pt x="41" y="83"/>
                  </a:lnTo>
                  <a:lnTo>
                    <a:pt x="48" y="70"/>
                  </a:lnTo>
                  <a:lnTo>
                    <a:pt x="55" y="63"/>
                  </a:lnTo>
                  <a:lnTo>
                    <a:pt x="65" y="59"/>
                  </a:lnTo>
                  <a:lnTo>
                    <a:pt x="78" y="56"/>
                  </a:lnTo>
                  <a:lnTo>
                    <a:pt x="201" y="56"/>
                  </a:lnTo>
                  <a:lnTo>
                    <a:pt x="201" y="476"/>
                  </a:lnTo>
                  <a:lnTo>
                    <a:pt x="201" y="496"/>
                  </a:lnTo>
                  <a:lnTo>
                    <a:pt x="199" y="511"/>
                  </a:lnTo>
                  <a:lnTo>
                    <a:pt x="196" y="524"/>
                  </a:lnTo>
                  <a:lnTo>
                    <a:pt x="190" y="531"/>
                  </a:lnTo>
                  <a:lnTo>
                    <a:pt x="181" y="537"/>
                  </a:lnTo>
                  <a:lnTo>
                    <a:pt x="168" y="540"/>
                  </a:lnTo>
                  <a:lnTo>
                    <a:pt x="151" y="540"/>
                  </a:lnTo>
                  <a:lnTo>
                    <a:pt x="129" y="540"/>
                  </a:lnTo>
                  <a:lnTo>
                    <a:pt x="129" y="575"/>
                  </a:lnTo>
                  <a:lnTo>
                    <a:pt x="168" y="574"/>
                  </a:lnTo>
                  <a:lnTo>
                    <a:pt x="203" y="574"/>
                  </a:lnTo>
                  <a:lnTo>
                    <a:pt x="234" y="572"/>
                  </a:lnTo>
                  <a:lnTo>
                    <a:pt x="260" y="572"/>
                  </a:lnTo>
                  <a:lnTo>
                    <a:pt x="288" y="572"/>
                  </a:lnTo>
                  <a:lnTo>
                    <a:pt x="317" y="574"/>
                  </a:lnTo>
                  <a:lnTo>
                    <a:pt x="352" y="574"/>
                  </a:lnTo>
                  <a:lnTo>
                    <a:pt x="391" y="575"/>
                  </a:lnTo>
                  <a:lnTo>
                    <a:pt x="391" y="540"/>
                  </a:lnTo>
                  <a:lnTo>
                    <a:pt x="367" y="540"/>
                  </a:lnTo>
                  <a:lnTo>
                    <a:pt x="351" y="540"/>
                  </a:lnTo>
                  <a:lnTo>
                    <a:pt x="343" y="539"/>
                  </a:lnTo>
                  <a:lnTo>
                    <a:pt x="338" y="537"/>
                  </a:lnTo>
                  <a:lnTo>
                    <a:pt x="334" y="535"/>
                  </a:lnTo>
                  <a:lnTo>
                    <a:pt x="330" y="531"/>
                  </a:lnTo>
                  <a:lnTo>
                    <a:pt x="325" y="524"/>
                  </a:lnTo>
                  <a:lnTo>
                    <a:pt x="321" y="511"/>
                  </a:lnTo>
                  <a:lnTo>
                    <a:pt x="319" y="496"/>
                  </a:lnTo>
                  <a:lnTo>
                    <a:pt x="319" y="476"/>
                  </a:lnTo>
                  <a:lnTo>
                    <a:pt x="319" y="56"/>
                  </a:lnTo>
                  <a:close/>
                </a:path>
              </a:pathLst>
            </a:custGeom>
            <a:solidFill>
              <a:srgbClr val="000000"/>
            </a:solidFill>
            <a:ln w="9525">
              <a:noFill/>
              <a:round/>
              <a:headEnd/>
              <a:tailEnd/>
            </a:ln>
          </p:spPr>
          <p:txBody>
            <a:bodyPr wrap="none" anchor="ctr"/>
            <a:lstStyle/>
            <a:p>
              <a:endParaRPr lang="en-GB">
                <a:latin typeface="Calibri" pitchFamily="34" charset="0"/>
              </a:endParaRPr>
            </a:p>
          </p:txBody>
        </p:sp>
      </p:grpSp>
      <p:sp>
        <p:nvSpPr>
          <p:cNvPr id="39" name="Rectangle 38"/>
          <p:cNvSpPr/>
          <p:nvPr/>
        </p:nvSpPr>
        <p:spPr>
          <a:xfrm>
            <a:off x="871814" y="15532005"/>
            <a:ext cx="17369480" cy="919905"/>
          </a:xfrm>
          <a:prstGeom prst="rect">
            <a:avLst/>
          </a:prstGeom>
        </p:spPr>
        <p:txBody>
          <a:bodyPr wrap="square" lIns="88048" tIns="44024" rIns="88048" bIns="44024">
            <a:spAutoFit/>
          </a:bodyPr>
          <a:lstStyle/>
          <a:p>
            <a:pPr algn="ctr" defTabSz="1109766" eaLnBrk="0" hangingPunct="0">
              <a:defRPr/>
            </a:pPr>
            <a:r>
              <a:rPr lang="en-GB" sz="2700" dirty="0">
                <a:solidFill>
                  <a:schemeClr val="tx1">
                    <a:lumMod val="95000"/>
                    <a:lumOff val="5000"/>
                  </a:schemeClr>
                </a:solidFill>
                <a:latin typeface="Arial" pitchFamily="34" charset="0"/>
                <a:cs typeface="Arial" pitchFamily="34" charset="0"/>
              </a:rPr>
              <a:t>Previously reported distribution of positive (yellow-red) and negative (cyan-blue) BOLD in early visual cortex with right visual field stimulation during stimulus related task conditions in a representative participant</a:t>
            </a:r>
          </a:p>
        </p:txBody>
      </p:sp>
      <p:pic>
        <p:nvPicPr>
          <p:cNvPr id="43" name="Picture 381" descr="contra_v1_stimulus_related_task.png"/>
          <p:cNvPicPr>
            <a:picLocks noChangeAspect="1"/>
          </p:cNvPicPr>
          <p:nvPr/>
        </p:nvPicPr>
        <p:blipFill>
          <a:blip r:embed="rId4" cstate="print"/>
          <a:srcRect/>
          <a:stretch>
            <a:fillRect/>
          </a:stretch>
        </p:blipFill>
        <p:spPr bwMode="auto">
          <a:xfrm>
            <a:off x="2651728" y="10391224"/>
            <a:ext cx="4395861" cy="3805486"/>
          </a:xfrm>
          <a:prstGeom prst="rect">
            <a:avLst/>
          </a:prstGeom>
          <a:noFill/>
          <a:ln w="9525">
            <a:noFill/>
            <a:miter lim="800000"/>
            <a:headEnd/>
            <a:tailEnd/>
          </a:ln>
        </p:spPr>
      </p:pic>
      <p:pic>
        <p:nvPicPr>
          <p:cNvPr id="51" name="Picture 79" descr="Cortical_organisation"/>
          <p:cNvPicPr>
            <a:picLocks noChangeAspect="1" noChangeArrowheads="1"/>
          </p:cNvPicPr>
          <p:nvPr/>
        </p:nvPicPr>
        <p:blipFill>
          <a:blip r:embed="rId5" cstate="print">
            <a:clrChange>
              <a:clrFrom>
                <a:srgbClr val="FFFFFF"/>
              </a:clrFrom>
              <a:clrTo>
                <a:srgbClr val="FFFFFF">
                  <a:alpha val="0"/>
                </a:srgbClr>
              </a:clrTo>
            </a:clrChange>
          </a:blip>
          <a:srcRect r="58823" b="51086"/>
          <a:stretch>
            <a:fillRect/>
          </a:stretch>
        </p:blipFill>
        <p:spPr bwMode="auto">
          <a:xfrm>
            <a:off x="1293744" y="13572107"/>
            <a:ext cx="2119015" cy="1599343"/>
          </a:xfrm>
          <a:prstGeom prst="rect">
            <a:avLst/>
          </a:prstGeom>
          <a:noFill/>
          <a:ln w="9525">
            <a:noFill/>
            <a:miter lim="800000"/>
            <a:headEnd/>
            <a:tailEnd/>
          </a:ln>
        </p:spPr>
      </p:pic>
      <p:cxnSp>
        <p:nvCxnSpPr>
          <p:cNvPr id="52" name="Straight Connector 51"/>
          <p:cNvCxnSpPr/>
          <p:nvPr/>
        </p:nvCxnSpPr>
        <p:spPr>
          <a:xfrm rot="5400000" flipH="1" flipV="1">
            <a:off x="1329328" y="13166799"/>
            <a:ext cx="1335258" cy="112514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067279" y="13929658"/>
            <a:ext cx="1617389" cy="113497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a:off x="10505900" y="12727865"/>
            <a:ext cx="2531582" cy="180260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2" name="Picture 350" descr="ipsi_v1_stimulus_related_task.png"/>
          <p:cNvPicPr>
            <a:picLocks noChangeAspect="1"/>
          </p:cNvPicPr>
          <p:nvPr/>
        </p:nvPicPr>
        <p:blipFill>
          <a:blip r:embed="rId6" cstate="print"/>
          <a:srcRect/>
          <a:stretch>
            <a:fillRect/>
          </a:stretch>
        </p:blipFill>
        <p:spPr bwMode="auto">
          <a:xfrm>
            <a:off x="7200774" y="10391224"/>
            <a:ext cx="4228654" cy="3695698"/>
          </a:xfrm>
          <a:prstGeom prst="rect">
            <a:avLst/>
          </a:prstGeom>
          <a:noFill/>
          <a:ln w="9525">
            <a:noFill/>
            <a:miter lim="800000"/>
            <a:headEnd/>
            <a:tailEnd/>
          </a:ln>
        </p:spPr>
      </p:pic>
      <p:cxnSp>
        <p:nvCxnSpPr>
          <p:cNvPr id="54" name="Straight Connector 53"/>
          <p:cNvCxnSpPr/>
          <p:nvPr/>
        </p:nvCxnSpPr>
        <p:spPr>
          <a:xfrm rot="10800000">
            <a:off x="9652661" y="13724862"/>
            <a:ext cx="2812871" cy="1402031"/>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4" name="AutoShape 3"/>
          <p:cNvSpPr>
            <a:spLocks noChangeArrowheads="1"/>
          </p:cNvSpPr>
          <p:nvPr/>
        </p:nvSpPr>
        <p:spPr bwMode="auto">
          <a:xfrm>
            <a:off x="731170" y="17067563"/>
            <a:ext cx="18002376" cy="15822922"/>
          </a:xfrm>
          <a:prstGeom prst="roundRect">
            <a:avLst>
              <a:gd name="adj" fmla="val 2250"/>
            </a:avLst>
          </a:prstGeom>
          <a:solidFill>
            <a:schemeClr val="bg1"/>
          </a:solidFill>
          <a:ln w="63500">
            <a:solidFill>
              <a:schemeClr val="bg2"/>
            </a:solidFill>
            <a:round/>
            <a:headEnd/>
            <a:tailEnd/>
          </a:ln>
        </p:spPr>
        <p:txBody>
          <a:bodyPr lIns="111045" tIns="55523" rIns="111045" bIns="55523"/>
          <a:lstStyle/>
          <a:p>
            <a:pPr defTabSz="1109766" eaLnBrk="0" hangingPunct="0">
              <a:defRPr/>
            </a:pPr>
            <a:r>
              <a:rPr lang="en-GB" sz="6400" dirty="0">
                <a:solidFill>
                  <a:schemeClr val="tx1">
                    <a:lumMod val="95000"/>
                    <a:lumOff val="5000"/>
                  </a:schemeClr>
                </a:solidFill>
                <a:latin typeface="Arial" pitchFamily="34" charset="0"/>
                <a:cs typeface="Arial" pitchFamily="34" charset="0"/>
              </a:rPr>
              <a:t>Methods</a:t>
            </a:r>
          </a:p>
          <a:p>
            <a:pPr defTabSz="1109766" eaLnBrk="0" hangingPunct="0">
              <a:defRPr/>
            </a:pPr>
            <a:endParaRPr lang="en-GB" sz="800" dirty="0">
              <a:solidFill>
                <a:schemeClr val="tx1">
                  <a:lumMod val="95000"/>
                  <a:lumOff val="5000"/>
                </a:schemeClr>
              </a:solidFill>
              <a:latin typeface="Arial" pitchFamily="34" charset="0"/>
              <a:cs typeface="Arial" pitchFamily="34" charset="0"/>
            </a:endParaRPr>
          </a:p>
          <a:p>
            <a:pPr algn="just" defTabSz="1109766" eaLnBrk="0" hangingPunct="0">
              <a:defRPr/>
            </a:pPr>
            <a:r>
              <a:rPr lang="en-GB" sz="3500" dirty="0">
                <a:solidFill>
                  <a:schemeClr val="tx1">
                    <a:lumMod val="95000"/>
                    <a:lumOff val="5000"/>
                  </a:schemeClr>
                </a:solidFill>
                <a:latin typeface="Arial" pitchFamily="34" charset="0"/>
                <a:cs typeface="Arial" pitchFamily="34" charset="0"/>
              </a:rPr>
              <a:t>The stimulus, a 120° sector of an annulus (inner radius 4°, outer 18°), was equally divided by the horizontal meridian. Upper and lower halves of the stimulus were sinusoidal gratings (</a:t>
            </a:r>
            <a:r>
              <a:rPr lang="en-GB" sz="3500" dirty="0" err="1">
                <a:solidFill>
                  <a:schemeClr val="tx1">
                    <a:lumMod val="95000"/>
                    <a:lumOff val="5000"/>
                  </a:schemeClr>
                </a:solidFill>
                <a:latin typeface="Arial" pitchFamily="34" charset="0"/>
                <a:cs typeface="Arial" pitchFamily="34" charset="0"/>
              </a:rPr>
              <a:t>sf</a:t>
            </a:r>
            <a:r>
              <a:rPr lang="en-GB" sz="3500" dirty="0">
                <a:solidFill>
                  <a:schemeClr val="tx1">
                    <a:lumMod val="95000"/>
                    <a:lumOff val="5000"/>
                  </a:schemeClr>
                </a:solidFill>
                <a:latin typeface="Arial" pitchFamily="34" charset="0"/>
                <a:cs typeface="Arial" pitchFamily="34" charset="0"/>
              </a:rPr>
              <a:t> =.08 cycles/°polar angle, contrast = 100%, f = 6Hz), which always drifted in opposite directions and reversed unpredictably. The stimuli were either yellow-black or </a:t>
            </a:r>
            <a:r>
              <a:rPr lang="en-GB" sz="3500" dirty="0" err="1">
                <a:solidFill>
                  <a:schemeClr val="tx1">
                    <a:lumMod val="95000"/>
                    <a:lumOff val="5000"/>
                  </a:schemeClr>
                </a:solidFill>
                <a:latin typeface="Arial" pitchFamily="34" charset="0"/>
                <a:cs typeface="Arial" pitchFamily="34" charset="0"/>
              </a:rPr>
              <a:t>equiluminant</a:t>
            </a:r>
            <a:r>
              <a:rPr lang="en-GB" sz="3500" dirty="0">
                <a:solidFill>
                  <a:schemeClr val="tx1">
                    <a:lumMod val="95000"/>
                    <a:lumOff val="5000"/>
                  </a:schemeClr>
                </a:solidFill>
                <a:latin typeface="Arial" pitchFamily="34" charset="0"/>
                <a:cs typeface="Arial" pitchFamily="34" charset="0"/>
              </a:rPr>
              <a:t> red-green gratings. </a:t>
            </a:r>
            <a:r>
              <a:rPr lang="en-GB" sz="3500" dirty="0" err="1">
                <a:solidFill>
                  <a:schemeClr val="tx1">
                    <a:lumMod val="95000"/>
                    <a:lumOff val="5000"/>
                  </a:schemeClr>
                </a:solidFill>
                <a:latin typeface="Arial" pitchFamily="34" charset="0"/>
                <a:cs typeface="Arial" pitchFamily="34" charset="0"/>
              </a:rPr>
              <a:t>Equiluminance</a:t>
            </a:r>
            <a:r>
              <a:rPr lang="en-GB" sz="3500" dirty="0">
                <a:solidFill>
                  <a:schemeClr val="tx1">
                    <a:lumMod val="95000"/>
                    <a:lumOff val="5000"/>
                  </a:schemeClr>
                </a:solidFill>
                <a:latin typeface="Arial" pitchFamily="34" charset="0"/>
                <a:cs typeface="Arial" pitchFamily="34" charset="0"/>
              </a:rPr>
              <a:t> was established for the red-green grating for each participant using the minimum motion criterion. Each </a:t>
            </a:r>
            <a:r>
              <a:rPr lang="en-GB" sz="3500" dirty="0" err="1">
                <a:solidFill>
                  <a:schemeClr val="tx1">
                    <a:lumMod val="95000"/>
                    <a:lumOff val="5000"/>
                  </a:schemeClr>
                </a:solidFill>
                <a:latin typeface="Arial" pitchFamily="34" charset="0"/>
                <a:cs typeface="Arial" pitchFamily="34" charset="0"/>
              </a:rPr>
              <a:t>fMRI</a:t>
            </a:r>
            <a:r>
              <a:rPr lang="en-GB" sz="3500" dirty="0">
                <a:solidFill>
                  <a:schemeClr val="tx1">
                    <a:lumMod val="95000"/>
                    <a:lumOff val="5000"/>
                  </a:schemeClr>
                </a:solidFill>
                <a:latin typeface="Arial" pitchFamily="34" charset="0"/>
                <a:cs typeface="Arial" pitchFamily="34" charset="0"/>
              </a:rPr>
              <a:t> run comprised eight, 16s, grating blocks alternating with a uniform yellow field of mean luminance equal to that of the grating. Four runs were presented in each session; luminance and chromatic contrast conditions were tested in different sessions. Participants fixated a central dynamic target for the duration of each experimental run. We acquired </a:t>
            </a:r>
            <a:r>
              <a:rPr lang="en-GB" sz="3500" dirty="0" err="1">
                <a:solidFill>
                  <a:schemeClr val="tx1">
                    <a:lumMod val="95000"/>
                    <a:lumOff val="5000"/>
                  </a:schemeClr>
                </a:solidFill>
                <a:latin typeface="Arial" pitchFamily="34" charset="0"/>
                <a:cs typeface="Arial" pitchFamily="34" charset="0"/>
              </a:rPr>
              <a:t>fMRI</a:t>
            </a:r>
            <a:r>
              <a:rPr lang="en-GB" sz="3500" dirty="0">
                <a:solidFill>
                  <a:schemeClr val="tx1">
                    <a:lumMod val="95000"/>
                    <a:lumOff val="5000"/>
                  </a:schemeClr>
                </a:solidFill>
                <a:latin typeface="Arial" pitchFamily="34" charset="0"/>
                <a:cs typeface="Arial" pitchFamily="34" charset="0"/>
              </a:rPr>
              <a:t> data (128 EPI volumes, TR=2s, 8 cycles per scan, 4 scans per condition, n=10), while participants counted the number of motion reversals. We defined regions of interest with independent data. Retinotopic mapping techniques were used to identify V1</a:t>
            </a:r>
            <a:r>
              <a:rPr lang="en-GB" sz="3500" baseline="30000" dirty="0">
                <a:solidFill>
                  <a:schemeClr val="tx1">
                    <a:lumMod val="95000"/>
                    <a:lumOff val="5000"/>
                  </a:schemeClr>
                </a:solidFill>
                <a:latin typeface="Arial" pitchFamily="34" charset="0"/>
                <a:cs typeface="Arial" pitchFamily="34" charset="0"/>
              </a:rPr>
              <a:t>2,3</a:t>
            </a:r>
            <a:r>
              <a:rPr lang="en-GB" sz="3500" dirty="0">
                <a:solidFill>
                  <a:schemeClr val="tx1">
                    <a:lumMod val="95000"/>
                    <a:lumOff val="5000"/>
                  </a:schemeClr>
                </a:solidFill>
                <a:latin typeface="Arial" pitchFamily="34" charset="0"/>
                <a:cs typeface="Arial" pitchFamily="34" charset="0"/>
              </a:rPr>
              <a:t>; proton density weighted MRI scans</a:t>
            </a:r>
            <a:r>
              <a:rPr lang="en-GB" sz="3500" baseline="30000" dirty="0">
                <a:solidFill>
                  <a:schemeClr val="tx1">
                    <a:lumMod val="95000"/>
                    <a:lumOff val="5000"/>
                  </a:schemeClr>
                </a:solidFill>
                <a:latin typeface="Arial" pitchFamily="34" charset="0"/>
                <a:cs typeface="Arial" pitchFamily="34" charset="0"/>
              </a:rPr>
              <a:t>4</a:t>
            </a:r>
            <a:r>
              <a:rPr lang="en-GB" sz="3500" dirty="0">
                <a:solidFill>
                  <a:schemeClr val="tx1">
                    <a:lumMod val="95000"/>
                    <a:lumOff val="5000"/>
                  </a:schemeClr>
                </a:solidFill>
                <a:latin typeface="Arial" pitchFamily="34" charset="0"/>
                <a:cs typeface="Arial" pitchFamily="34" charset="0"/>
              </a:rPr>
              <a:t> were used to identify the LGN; anatomical landmark criteria</a:t>
            </a:r>
            <a:r>
              <a:rPr lang="en-GB" sz="3500" baseline="30000" dirty="0">
                <a:solidFill>
                  <a:schemeClr val="tx1">
                    <a:lumMod val="95000"/>
                    <a:lumOff val="5000"/>
                  </a:schemeClr>
                </a:solidFill>
                <a:latin typeface="Arial" pitchFamily="34" charset="0"/>
                <a:cs typeface="Arial" pitchFamily="34" charset="0"/>
              </a:rPr>
              <a:t>5</a:t>
            </a:r>
            <a:r>
              <a:rPr lang="en-GB" sz="3500" dirty="0">
                <a:solidFill>
                  <a:schemeClr val="tx1">
                    <a:lumMod val="95000"/>
                    <a:lumOff val="5000"/>
                  </a:schemeClr>
                </a:solidFill>
                <a:latin typeface="Arial" pitchFamily="34" charset="0"/>
                <a:cs typeface="Arial" pitchFamily="34" charset="0"/>
              </a:rPr>
              <a:t> were applied to high resolution T1 weighted images to define V5. Cortical ROIs were also restricted to gray matter following manual tissue segmentation.</a:t>
            </a:r>
          </a:p>
          <a:p>
            <a:pPr algn="ctr" defTabSz="1109766" eaLnBrk="0" hangingPunct="0">
              <a:defRPr/>
            </a:pPr>
            <a:endParaRPr lang="en-GB" sz="3900" dirty="0">
              <a:solidFill>
                <a:schemeClr val="tx1">
                  <a:lumMod val="95000"/>
                  <a:lumOff val="5000"/>
                </a:schemeClr>
              </a:solidFill>
              <a:latin typeface="Arial" pitchFamily="34" charset="0"/>
              <a:cs typeface="Arial" pitchFamily="34" charset="0"/>
            </a:endParaRPr>
          </a:p>
        </p:txBody>
      </p:sp>
      <p:pic>
        <p:nvPicPr>
          <p:cNvPr id="65" name="Picture 64" descr="bw.bmp"/>
          <p:cNvPicPr>
            <a:picLocks noChangeAspect="1"/>
          </p:cNvPicPr>
          <p:nvPr/>
        </p:nvPicPr>
        <p:blipFill>
          <a:blip r:embed="rId7" cstate="print"/>
          <a:stretch>
            <a:fillRect/>
          </a:stretch>
        </p:blipFill>
        <p:spPr>
          <a:xfrm flipH="1">
            <a:off x="1785997" y="27365815"/>
            <a:ext cx="7383787" cy="5257617"/>
          </a:xfrm>
          <a:prstGeom prst="rect">
            <a:avLst/>
          </a:prstGeom>
        </p:spPr>
      </p:pic>
      <p:pic>
        <p:nvPicPr>
          <p:cNvPr id="66" name="Picture 65" descr="rg.bmp"/>
          <p:cNvPicPr>
            <a:picLocks noChangeAspect="1"/>
          </p:cNvPicPr>
          <p:nvPr/>
        </p:nvPicPr>
        <p:blipFill>
          <a:blip r:embed="rId8" cstate="print"/>
          <a:stretch>
            <a:fillRect/>
          </a:stretch>
        </p:blipFill>
        <p:spPr>
          <a:xfrm flipH="1">
            <a:off x="10576220" y="27365815"/>
            <a:ext cx="7383787" cy="5257617"/>
          </a:xfrm>
          <a:prstGeom prst="rect">
            <a:avLst/>
          </a:prstGeom>
        </p:spPr>
      </p:pic>
      <p:sp>
        <p:nvSpPr>
          <p:cNvPr id="71" name="AutoShape 3"/>
          <p:cNvSpPr>
            <a:spLocks noChangeArrowheads="1"/>
          </p:cNvSpPr>
          <p:nvPr/>
        </p:nvSpPr>
        <p:spPr bwMode="auto">
          <a:xfrm>
            <a:off x="731170" y="33291065"/>
            <a:ext cx="18283663" cy="2537009"/>
          </a:xfrm>
          <a:prstGeom prst="roundRect">
            <a:avLst>
              <a:gd name="adj" fmla="val 7339"/>
            </a:avLst>
          </a:prstGeom>
          <a:noFill/>
          <a:ln w="63500">
            <a:solidFill>
              <a:schemeClr val="bg2"/>
            </a:solidFill>
            <a:round/>
            <a:headEnd/>
            <a:tailEnd/>
          </a:ln>
        </p:spPr>
        <p:txBody>
          <a:bodyPr lIns="111045" tIns="17332" rIns="111045" bIns="34664" numCol="2" anchor="ctr"/>
          <a:lstStyle/>
          <a:p>
            <a:pPr defTabSz="1109766" eaLnBrk="0" hangingPunct="0">
              <a:defRPr/>
            </a:pPr>
            <a:r>
              <a:rPr lang="en-GB" sz="6400" dirty="0">
                <a:solidFill>
                  <a:schemeClr val="tx1">
                    <a:lumMod val="95000"/>
                    <a:lumOff val="5000"/>
                  </a:schemeClr>
                </a:solidFill>
                <a:latin typeface="Arial" pitchFamily="34" charset="0"/>
                <a:cs typeface="Arial" pitchFamily="34" charset="0"/>
              </a:rPr>
              <a:t>References</a:t>
            </a:r>
          </a:p>
          <a:p>
            <a:pPr marL="495268" indent="-495268" defTabSz="1109766" eaLnBrk="0" hangingPunct="0">
              <a:buFont typeface="+mj-lt"/>
              <a:buAutoNum type="arabicPeriod"/>
              <a:defRPr/>
            </a:pPr>
            <a:r>
              <a:rPr lang="en-GB" sz="2700" dirty="0">
                <a:solidFill>
                  <a:schemeClr val="tx1">
                    <a:lumMod val="95000"/>
                    <a:lumOff val="5000"/>
                  </a:schemeClr>
                </a:solidFill>
                <a:latin typeface="Arial" pitchFamily="34" charset="0"/>
                <a:cs typeface="Arial" pitchFamily="34" charset="0"/>
              </a:rPr>
              <a:t>Wade &amp; </a:t>
            </a:r>
            <a:r>
              <a:rPr lang="en-GB" sz="2700" dirty="0" err="1">
                <a:solidFill>
                  <a:schemeClr val="tx1">
                    <a:lumMod val="95000"/>
                    <a:lumOff val="5000"/>
                  </a:schemeClr>
                </a:solidFill>
                <a:latin typeface="Arial" pitchFamily="34" charset="0"/>
                <a:cs typeface="Arial" pitchFamily="34" charset="0"/>
              </a:rPr>
              <a:t>Rolwand</a:t>
            </a:r>
            <a:r>
              <a:rPr lang="en-GB" sz="2700" dirty="0">
                <a:solidFill>
                  <a:schemeClr val="tx1">
                    <a:lumMod val="95000"/>
                    <a:lumOff val="5000"/>
                  </a:schemeClr>
                </a:solidFill>
                <a:latin typeface="Arial" pitchFamily="34" charset="0"/>
                <a:cs typeface="Arial" pitchFamily="34" charset="0"/>
              </a:rPr>
              <a:t>, 2010. J </a:t>
            </a:r>
            <a:r>
              <a:rPr lang="en-GB" sz="2700" dirty="0" err="1">
                <a:solidFill>
                  <a:schemeClr val="tx1">
                    <a:lumMod val="95000"/>
                    <a:lumOff val="5000"/>
                  </a:schemeClr>
                </a:solidFill>
                <a:latin typeface="Arial" pitchFamily="34" charset="0"/>
                <a:cs typeface="Arial" pitchFamily="34" charset="0"/>
              </a:rPr>
              <a:t>Neurosci</a:t>
            </a:r>
            <a:r>
              <a:rPr lang="en-GB" sz="2700" dirty="0">
                <a:solidFill>
                  <a:schemeClr val="tx1">
                    <a:lumMod val="95000"/>
                    <a:lumOff val="5000"/>
                  </a:schemeClr>
                </a:solidFill>
                <a:latin typeface="Arial" pitchFamily="34" charset="0"/>
                <a:cs typeface="Arial" pitchFamily="34" charset="0"/>
              </a:rPr>
              <a:t> 30:5008--5019.</a:t>
            </a:r>
          </a:p>
          <a:p>
            <a:pPr marL="495268" indent="-495268" defTabSz="1109766" eaLnBrk="0" hangingPunct="0">
              <a:buFont typeface="+mj-lt"/>
              <a:buAutoNum type="arabicPeriod"/>
              <a:defRPr/>
            </a:pPr>
            <a:r>
              <a:rPr lang="en-GB" sz="2700" dirty="0" err="1">
                <a:solidFill>
                  <a:schemeClr val="tx1">
                    <a:lumMod val="95000"/>
                    <a:lumOff val="5000"/>
                  </a:schemeClr>
                </a:solidFill>
                <a:latin typeface="Arial" pitchFamily="34" charset="0"/>
                <a:cs typeface="Arial" pitchFamily="34" charset="0"/>
              </a:rPr>
              <a:t>Sereno</a:t>
            </a:r>
            <a:r>
              <a:rPr lang="en-GB" sz="2700" dirty="0">
                <a:solidFill>
                  <a:schemeClr val="tx1">
                    <a:lumMod val="95000"/>
                    <a:lumOff val="5000"/>
                  </a:schemeClr>
                </a:solidFill>
                <a:latin typeface="Arial" pitchFamily="34" charset="0"/>
                <a:cs typeface="Arial" pitchFamily="34" charset="0"/>
              </a:rPr>
              <a:t> et al., 1995. Science 26:889--893.</a:t>
            </a:r>
          </a:p>
          <a:p>
            <a:pPr marL="495268" indent="-495268" defTabSz="1109766" eaLnBrk="0" hangingPunct="0">
              <a:buFont typeface="+mj-lt"/>
              <a:buAutoNum type="arabicPeriod"/>
              <a:defRPr/>
            </a:pPr>
            <a:r>
              <a:rPr lang="en-GB" sz="2700" dirty="0" err="1">
                <a:solidFill>
                  <a:schemeClr val="tx1">
                    <a:lumMod val="95000"/>
                    <a:lumOff val="5000"/>
                  </a:schemeClr>
                </a:solidFill>
                <a:latin typeface="Arial" pitchFamily="34" charset="0"/>
                <a:cs typeface="Arial" pitchFamily="34" charset="0"/>
              </a:rPr>
              <a:t>DeYou</a:t>
            </a:r>
            <a:r>
              <a:rPr lang="en-GB" sz="2700" dirty="0">
                <a:solidFill>
                  <a:schemeClr val="tx1">
                    <a:lumMod val="95000"/>
                    <a:lumOff val="5000"/>
                  </a:schemeClr>
                </a:solidFill>
                <a:latin typeface="Arial" pitchFamily="34" charset="0"/>
                <a:cs typeface="Arial" pitchFamily="34" charset="0"/>
              </a:rPr>
              <a:t> et al., 1996. PNAS 93:2382--2386.</a:t>
            </a:r>
          </a:p>
          <a:p>
            <a:pPr marL="495268" indent="-495268" defTabSz="1109766" eaLnBrk="0" hangingPunct="0">
              <a:buFont typeface="+mj-lt"/>
              <a:buAutoNum type="arabicPeriod"/>
              <a:defRPr/>
            </a:pPr>
            <a:endParaRPr lang="en-GB" sz="6400" dirty="0">
              <a:solidFill>
                <a:schemeClr val="tx1">
                  <a:lumMod val="95000"/>
                  <a:lumOff val="5000"/>
                </a:schemeClr>
              </a:solidFill>
              <a:latin typeface="Arial" pitchFamily="34" charset="0"/>
              <a:cs typeface="Arial" pitchFamily="34" charset="0"/>
            </a:endParaRPr>
          </a:p>
          <a:p>
            <a:pPr marL="495268" indent="-495268" defTabSz="1109766" eaLnBrk="0" hangingPunct="0">
              <a:buFont typeface="+mj-lt"/>
              <a:buAutoNum type="arabicPeriod"/>
              <a:defRPr/>
            </a:pPr>
            <a:r>
              <a:rPr lang="en-GB" sz="2700" dirty="0">
                <a:solidFill>
                  <a:schemeClr val="tx1">
                    <a:lumMod val="95000"/>
                    <a:lumOff val="5000"/>
                  </a:schemeClr>
                </a:solidFill>
                <a:latin typeface="Arial" pitchFamily="34" charset="0"/>
                <a:cs typeface="Arial" pitchFamily="34" charset="0"/>
              </a:rPr>
              <a:t>Devlin et al, 2006. </a:t>
            </a:r>
            <a:r>
              <a:rPr lang="en-GB" sz="2700" dirty="0" err="1">
                <a:solidFill>
                  <a:schemeClr val="tx1">
                    <a:lumMod val="95000"/>
                    <a:lumOff val="5000"/>
                  </a:schemeClr>
                </a:solidFill>
                <a:latin typeface="Arial" pitchFamily="34" charset="0"/>
                <a:cs typeface="Arial" pitchFamily="34" charset="0"/>
              </a:rPr>
              <a:t>Neuroimage</a:t>
            </a:r>
            <a:r>
              <a:rPr lang="en-GB" sz="2700" dirty="0">
                <a:solidFill>
                  <a:schemeClr val="tx1">
                    <a:lumMod val="95000"/>
                    <a:lumOff val="5000"/>
                  </a:schemeClr>
                </a:solidFill>
                <a:latin typeface="Arial" pitchFamily="34" charset="0"/>
                <a:cs typeface="Arial" pitchFamily="34" charset="0"/>
              </a:rPr>
              <a:t> 30:1112--1120.</a:t>
            </a:r>
          </a:p>
          <a:p>
            <a:pPr marL="495268" indent="-495268" defTabSz="1109766" eaLnBrk="0" hangingPunct="0">
              <a:buFont typeface="+mj-lt"/>
              <a:buAutoNum type="arabicPeriod"/>
              <a:defRPr/>
            </a:pPr>
            <a:r>
              <a:rPr lang="en-GB" sz="2700" dirty="0" err="1">
                <a:solidFill>
                  <a:schemeClr val="tx1">
                    <a:lumMod val="95000"/>
                    <a:lumOff val="5000"/>
                  </a:schemeClr>
                </a:solidFill>
                <a:latin typeface="Arial" pitchFamily="34" charset="0"/>
                <a:cs typeface="Arial" pitchFamily="34" charset="0"/>
              </a:rPr>
              <a:t>Dumoulin</a:t>
            </a:r>
            <a:r>
              <a:rPr lang="en-GB" sz="2700" dirty="0">
                <a:solidFill>
                  <a:schemeClr val="tx1">
                    <a:lumMod val="95000"/>
                    <a:lumOff val="5000"/>
                  </a:schemeClr>
                </a:solidFill>
                <a:latin typeface="Arial" pitchFamily="34" charset="0"/>
                <a:cs typeface="Arial" pitchFamily="34" charset="0"/>
              </a:rPr>
              <a:t> et al., 2000. </a:t>
            </a:r>
            <a:r>
              <a:rPr lang="en-GB" sz="2700" dirty="0" err="1">
                <a:solidFill>
                  <a:schemeClr val="tx1">
                    <a:lumMod val="95000"/>
                    <a:lumOff val="5000"/>
                  </a:schemeClr>
                </a:solidFill>
                <a:latin typeface="Arial" pitchFamily="34" charset="0"/>
                <a:cs typeface="Arial" pitchFamily="34" charset="0"/>
              </a:rPr>
              <a:t>Cereb</a:t>
            </a:r>
            <a:r>
              <a:rPr lang="en-GB" sz="2700" dirty="0">
                <a:solidFill>
                  <a:schemeClr val="tx1">
                    <a:lumMod val="95000"/>
                    <a:lumOff val="5000"/>
                  </a:schemeClr>
                </a:solidFill>
                <a:latin typeface="Arial" pitchFamily="34" charset="0"/>
                <a:cs typeface="Arial" pitchFamily="34" charset="0"/>
              </a:rPr>
              <a:t> Cortex 10:454--463.</a:t>
            </a:r>
          </a:p>
          <a:p>
            <a:pPr marL="495268" indent="-495268" defTabSz="1109766" eaLnBrk="0" hangingPunct="0">
              <a:buFont typeface="+mj-lt"/>
              <a:buAutoNum type="arabicPeriod"/>
              <a:defRPr/>
            </a:pPr>
            <a:r>
              <a:rPr lang="en-GB" sz="2700" dirty="0" err="1">
                <a:solidFill>
                  <a:schemeClr val="tx1">
                    <a:lumMod val="95000"/>
                    <a:lumOff val="5000"/>
                  </a:schemeClr>
                </a:solidFill>
                <a:latin typeface="Arial" pitchFamily="34" charset="0"/>
                <a:cs typeface="Arial" pitchFamily="34" charset="0"/>
              </a:rPr>
              <a:t>Friston</a:t>
            </a:r>
            <a:r>
              <a:rPr lang="en-GB" sz="2700" dirty="0">
                <a:solidFill>
                  <a:schemeClr val="tx1">
                    <a:lumMod val="95000"/>
                    <a:lumOff val="5000"/>
                  </a:schemeClr>
                </a:solidFill>
                <a:latin typeface="Arial" pitchFamily="34" charset="0"/>
                <a:cs typeface="Arial" pitchFamily="34" charset="0"/>
              </a:rPr>
              <a:t> et al. 1994 Hum. Brain </a:t>
            </a:r>
            <a:r>
              <a:rPr lang="en-GB" sz="2700" dirty="0" err="1">
                <a:solidFill>
                  <a:schemeClr val="tx1">
                    <a:lumMod val="95000"/>
                    <a:lumOff val="5000"/>
                  </a:schemeClr>
                </a:solidFill>
                <a:latin typeface="Arial" pitchFamily="34" charset="0"/>
                <a:cs typeface="Arial" pitchFamily="34" charset="0"/>
              </a:rPr>
              <a:t>Mapp</a:t>
            </a:r>
            <a:r>
              <a:rPr lang="en-GB" sz="2700" dirty="0">
                <a:solidFill>
                  <a:schemeClr val="tx1">
                    <a:lumMod val="95000"/>
                    <a:lumOff val="5000"/>
                  </a:schemeClr>
                </a:solidFill>
                <a:latin typeface="Arial" pitchFamily="34" charset="0"/>
                <a:cs typeface="Arial" pitchFamily="34" charset="0"/>
              </a:rPr>
              <a:t>. 1:153--171.</a:t>
            </a:r>
          </a:p>
        </p:txBody>
      </p:sp>
      <p:pic>
        <p:nvPicPr>
          <p:cNvPr id="2" name="Picture 3"/>
          <p:cNvPicPr>
            <a:picLocks noChangeAspect="1" noChangeArrowheads="1"/>
          </p:cNvPicPr>
          <p:nvPr/>
        </p:nvPicPr>
        <p:blipFill>
          <a:blip r:embed="rId9" cstate="print"/>
          <a:srcRect/>
          <a:stretch>
            <a:fillRect/>
          </a:stretch>
        </p:blipFill>
        <p:spPr bwMode="auto">
          <a:xfrm>
            <a:off x="33162796" y="20215251"/>
            <a:ext cx="3957682" cy="44927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10" cstate="print"/>
          <a:srcRect/>
          <a:stretch>
            <a:fillRect/>
          </a:stretch>
        </p:blipFill>
        <p:spPr bwMode="auto">
          <a:xfrm>
            <a:off x="45558989" y="19925059"/>
            <a:ext cx="3905175" cy="4480237"/>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33164703" y="25533182"/>
            <a:ext cx="3813289" cy="4368076"/>
          </a:xfrm>
          <a:prstGeom prst="rect">
            <a:avLst/>
          </a:prstGeom>
          <a:noFill/>
          <a:ln w="9525">
            <a:noFill/>
            <a:miter lim="800000"/>
            <a:headEnd/>
            <a:tailEnd/>
          </a:ln>
          <a:effectLst/>
        </p:spPr>
      </p:pic>
      <p:pic>
        <p:nvPicPr>
          <p:cNvPr id="1032" name="Picture 8"/>
          <p:cNvPicPr>
            <a:picLocks noChangeAspect="1" noChangeArrowheads="1"/>
          </p:cNvPicPr>
          <p:nvPr/>
        </p:nvPicPr>
        <p:blipFill>
          <a:blip r:embed="rId12" cstate="print"/>
          <a:srcRect/>
          <a:stretch>
            <a:fillRect/>
          </a:stretch>
        </p:blipFill>
        <p:spPr bwMode="auto">
          <a:xfrm>
            <a:off x="45558989" y="25466419"/>
            <a:ext cx="3905175" cy="4424156"/>
          </a:xfrm>
          <a:prstGeom prst="rect">
            <a:avLst/>
          </a:prstGeom>
          <a:noFill/>
          <a:ln w="9525">
            <a:noFill/>
            <a:miter lim="800000"/>
            <a:headEnd/>
            <a:tailEnd/>
          </a:ln>
          <a:effectLst/>
        </p:spPr>
      </p:pic>
      <p:sp>
        <p:nvSpPr>
          <p:cNvPr id="76" name="AutoShape 3"/>
          <p:cNvSpPr>
            <a:spLocks noChangeArrowheads="1"/>
          </p:cNvSpPr>
          <p:nvPr/>
        </p:nvSpPr>
        <p:spPr bwMode="auto">
          <a:xfrm>
            <a:off x="239093" y="176552"/>
            <a:ext cx="31996186" cy="4072538"/>
          </a:xfrm>
          <a:prstGeom prst="roundRect">
            <a:avLst>
              <a:gd name="adj" fmla="val 17689"/>
            </a:avLst>
          </a:prstGeom>
          <a:solidFill>
            <a:schemeClr val="tx2">
              <a:lumMod val="60000"/>
              <a:lumOff val="40000"/>
            </a:schemeClr>
          </a:solidFill>
          <a:ln w="63500">
            <a:solidFill>
              <a:schemeClr val="bg2"/>
            </a:solidFill>
            <a:round/>
            <a:headEnd/>
            <a:tailEnd/>
          </a:ln>
        </p:spPr>
        <p:txBody>
          <a:bodyPr lIns="111045" tIns="55523" rIns="111045" bIns="55523" anchor="ctr"/>
          <a:lstStyle/>
          <a:p>
            <a:pPr algn="ctr" defTabSz="1109766" eaLnBrk="0" hangingPunct="0">
              <a:defRPr/>
            </a:pPr>
            <a:r>
              <a:rPr lang="en-GB" sz="8500" dirty="0">
                <a:solidFill>
                  <a:schemeClr val="bg1">
                    <a:lumMod val="95000"/>
                  </a:schemeClr>
                </a:solidFill>
                <a:latin typeface="Arial" pitchFamily="34" charset="0"/>
                <a:cs typeface="Arial" pitchFamily="34" charset="0"/>
              </a:rPr>
              <a:t>               Negative BOLD responses to luminance contrast and     				chromatic contrast defined stimuli.</a:t>
            </a:r>
          </a:p>
          <a:p>
            <a:pPr algn="ctr" defTabSz="1109766" eaLnBrk="0" hangingPunct="0">
              <a:defRPr/>
            </a:pPr>
            <a:r>
              <a:rPr lang="en-GB" sz="3900" b="1" dirty="0">
                <a:solidFill>
                  <a:schemeClr val="bg1">
                    <a:lumMod val="95000"/>
                  </a:schemeClr>
                </a:solidFill>
                <a:latin typeface="Arial" pitchFamily="34" charset="0"/>
                <a:cs typeface="Arial" pitchFamily="34" charset="0"/>
              </a:rPr>
              <a:t>				A. GOUWS</a:t>
            </a:r>
            <a:r>
              <a:rPr lang="en-GB" sz="3900" dirty="0">
                <a:solidFill>
                  <a:schemeClr val="bg1">
                    <a:lumMod val="95000"/>
                  </a:schemeClr>
                </a:solidFill>
                <a:latin typeface="Arial" pitchFamily="34" charset="0"/>
                <a:cs typeface="Arial" pitchFamily="34" charset="0"/>
              </a:rPr>
              <a:t>, L. GLOVER, W. SCHALLER, W. STEVEN, M. YATES, I. ALVAREZ, D. WATSON, Y. YU, A. MORLAND</a:t>
            </a:r>
            <a:r>
              <a:rPr lang="en-GB" sz="4600" b="1" dirty="0">
                <a:solidFill>
                  <a:schemeClr val="bg1">
                    <a:lumMod val="95000"/>
                  </a:schemeClr>
                </a:solidFill>
                <a:latin typeface="Arial" pitchFamily="34" charset="0"/>
                <a:cs typeface="Arial" pitchFamily="34" charset="0"/>
              </a:rPr>
              <a:t>;</a:t>
            </a:r>
            <a:endParaRPr lang="en-GB" sz="4600" dirty="0">
              <a:solidFill>
                <a:schemeClr val="bg1">
                  <a:lumMod val="95000"/>
                </a:schemeClr>
              </a:solidFill>
              <a:latin typeface="Arial" pitchFamily="34" charset="0"/>
              <a:cs typeface="Arial" pitchFamily="34" charset="0"/>
            </a:endParaRPr>
          </a:p>
        </p:txBody>
      </p:sp>
      <p:sp>
        <p:nvSpPr>
          <p:cNvPr id="77" name="Rectangle 537"/>
          <p:cNvSpPr>
            <a:spLocks noChangeArrowheads="1"/>
          </p:cNvSpPr>
          <p:nvPr/>
        </p:nvSpPr>
        <p:spPr bwMode="auto">
          <a:xfrm>
            <a:off x="782455" y="468021"/>
            <a:ext cx="2768268" cy="642906"/>
          </a:xfrm>
          <a:prstGeom prst="rect">
            <a:avLst/>
          </a:prstGeom>
          <a:noFill/>
          <a:ln w="9525">
            <a:noFill/>
            <a:miter lim="800000"/>
            <a:headEnd/>
            <a:tailEnd/>
          </a:ln>
        </p:spPr>
        <p:txBody>
          <a:bodyPr wrap="none" lIns="88048" tIns="44024" rIns="88048" bIns="44024">
            <a:spAutoFit/>
          </a:bodyPr>
          <a:lstStyle/>
          <a:p>
            <a:r>
              <a:rPr lang="en-GB" sz="3500" b="1" dirty="0">
                <a:solidFill>
                  <a:schemeClr val="bg1"/>
                </a:solidFill>
              </a:rPr>
              <a:t>800.20 / LL11</a:t>
            </a:r>
            <a:r>
              <a:rPr lang="en-GB" sz="3500" dirty="0">
                <a:solidFill>
                  <a:schemeClr val="bg1"/>
                </a:solidFill>
              </a:rPr>
              <a:t> </a:t>
            </a:r>
            <a:endParaRPr lang="en-GB" sz="3500" dirty="0">
              <a:solidFill>
                <a:schemeClr val="bg1"/>
              </a:solidFill>
              <a:latin typeface="Calibri" pitchFamily="34" charset="0"/>
            </a:endParaRPr>
          </a:p>
        </p:txBody>
      </p:sp>
      <p:sp>
        <p:nvSpPr>
          <p:cNvPr id="78" name="TextBox 77"/>
          <p:cNvSpPr txBox="1"/>
          <p:nvPr/>
        </p:nvSpPr>
        <p:spPr>
          <a:xfrm>
            <a:off x="29471647" y="11392675"/>
            <a:ext cx="4510284" cy="1073793"/>
          </a:xfrm>
          <a:prstGeom prst="rect">
            <a:avLst/>
          </a:prstGeom>
          <a:noFill/>
        </p:spPr>
        <p:txBody>
          <a:bodyPr wrap="none" lIns="88048" tIns="44024" rIns="88048" bIns="44024" rtlCol="0">
            <a:spAutoFit/>
          </a:bodyPr>
          <a:lstStyle/>
          <a:p>
            <a:pPr algn="ctr"/>
            <a:r>
              <a:rPr lang="en-GB" sz="6400" dirty="0"/>
              <a:t>Contralateral</a:t>
            </a:r>
          </a:p>
        </p:txBody>
      </p:sp>
      <p:sp>
        <p:nvSpPr>
          <p:cNvPr id="79" name="TextBox 78"/>
          <p:cNvSpPr txBox="1"/>
          <p:nvPr/>
        </p:nvSpPr>
        <p:spPr>
          <a:xfrm>
            <a:off x="41095873" y="11392675"/>
            <a:ext cx="5696064" cy="1073793"/>
          </a:xfrm>
          <a:prstGeom prst="rect">
            <a:avLst/>
          </a:prstGeom>
          <a:noFill/>
        </p:spPr>
        <p:txBody>
          <a:bodyPr wrap="square" lIns="88048" tIns="44024" rIns="88048" bIns="44024" rtlCol="0">
            <a:spAutoFit/>
          </a:bodyPr>
          <a:lstStyle/>
          <a:p>
            <a:pPr algn="ctr"/>
            <a:r>
              <a:rPr lang="en-GB" sz="6400" dirty="0"/>
              <a:t>Ipsilateral</a:t>
            </a:r>
          </a:p>
        </p:txBody>
      </p:sp>
      <p:sp>
        <p:nvSpPr>
          <p:cNvPr id="80" name="TextBox 79"/>
          <p:cNvSpPr txBox="1"/>
          <p:nvPr/>
        </p:nvSpPr>
        <p:spPr>
          <a:xfrm>
            <a:off x="19929017" y="19871625"/>
            <a:ext cx="1061071" cy="1073793"/>
          </a:xfrm>
          <a:prstGeom prst="rect">
            <a:avLst/>
          </a:prstGeom>
          <a:noFill/>
        </p:spPr>
        <p:txBody>
          <a:bodyPr wrap="none" lIns="88048" tIns="44024" rIns="88048" bIns="44024" rtlCol="0">
            <a:spAutoFit/>
          </a:bodyPr>
          <a:lstStyle/>
          <a:p>
            <a:r>
              <a:rPr lang="en-GB" sz="6400" dirty="0"/>
              <a:t>V1</a:t>
            </a:r>
          </a:p>
        </p:txBody>
      </p:sp>
      <p:sp>
        <p:nvSpPr>
          <p:cNvPr id="85" name="TextBox 84"/>
          <p:cNvSpPr txBox="1"/>
          <p:nvPr/>
        </p:nvSpPr>
        <p:spPr>
          <a:xfrm>
            <a:off x="19929017" y="25346223"/>
            <a:ext cx="1061071" cy="1073793"/>
          </a:xfrm>
          <a:prstGeom prst="rect">
            <a:avLst/>
          </a:prstGeom>
          <a:noFill/>
        </p:spPr>
        <p:txBody>
          <a:bodyPr wrap="none" lIns="88048" tIns="44024" rIns="88048" bIns="44024" rtlCol="0">
            <a:spAutoFit/>
          </a:bodyPr>
          <a:lstStyle/>
          <a:p>
            <a:r>
              <a:rPr lang="en-GB" sz="6400" dirty="0"/>
              <a:t>V5</a:t>
            </a:r>
          </a:p>
        </p:txBody>
      </p:sp>
      <p:grpSp>
        <p:nvGrpSpPr>
          <p:cNvPr id="5" name="Group 273"/>
          <p:cNvGrpSpPr/>
          <p:nvPr/>
        </p:nvGrpSpPr>
        <p:grpSpPr>
          <a:xfrm>
            <a:off x="25819943" y="14397028"/>
            <a:ext cx="5709666" cy="4943671"/>
            <a:chOff x="24658147" y="14119189"/>
            <a:chExt cx="5800296" cy="5289815"/>
          </a:xfrm>
        </p:grpSpPr>
        <p:pic>
          <p:nvPicPr>
            <p:cNvPr id="259" name="Picture 258" descr="clgn_norm.png"/>
            <p:cNvPicPr>
              <a:picLocks noChangeAspect="1"/>
            </p:cNvPicPr>
            <p:nvPr/>
          </p:nvPicPr>
          <p:blipFill>
            <a:blip r:embed="rId13" cstate="print"/>
            <a:stretch>
              <a:fillRect/>
            </a:stretch>
          </p:blipFill>
          <p:spPr>
            <a:xfrm>
              <a:off x="25174572" y="14119189"/>
              <a:ext cx="5283871" cy="5289815"/>
            </a:xfrm>
            <a:prstGeom prst="rect">
              <a:avLst/>
            </a:prstGeom>
          </p:spPr>
        </p:pic>
        <p:sp>
          <p:nvSpPr>
            <p:cNvPr id="118" name="TextBox 117"/>
            <p:cNvSpPr txBox="1"/>
            <p:nvPr/>
          </p:nvSpPr>
          <p:spPr>
            <a:xfrm>
              <a:off x="24658147" y="16277579"/>
              <a:ext cx="1230805" cy="576321"/>
            </a:xfrm>
            <a:prstGeom prst="rect">
              <a:avLst/>
            </a:prstGeom>
            <a:noFill/>
          </p:spPr>
          <p:txBody>
            <a:bodyPr wrap="square" rtlCol="0">
              <a:spAutoFit/>
            </a:bodyPr>
            <a:lstStyle/>
            <a:p>
              <a:pPr algn="ctr"/>
              <a:r>
                <a:rPr lang="en-GB" sz="2900" dirty="0"/>
                <a:t>0.5%</a:t>
              </a:r>
            </a:p>
          </p:txBody>
        </p:sp>
        <p:grpSp>
          <p:nvGrpSpPr>
            <p:cNvPr id="22" name="Group 272"/>
            <p:cNvGrpSpPr/>
            <p:nvPr/>
          </p:nvGrpSpPr>
          <p:grpSpPr>
            <a:xfrm>
              <a:off x="26103266" y="18463636"/>
              <a:ext cx="3429024" cy="609254"/>
              <a:chOff x="26103266" y="18463636"/>
              <a:chExt cx="3429024" cy="609254"/>
            </a:xfrm>
          </p:grpSpPr>
          <p:sp>
            <p:nvSpPr>
              <p:cNvPr id="88" name="TextBox 87"/>
              <p:cNvSpPr txBox="1"/>
              <p:nvPr/>
            </p:nvSpPr>
            <p:spPr>
              <a:xfrm>
                <a:off x="27231040" y="18463636"/>
                <a:ext cx="1218405" cy="609254"/>
              </a:xfrm>
              <a:prstGeom prst="rect">
                <a:avLst/>
              </a:prstGeom>
              <a:noFill/>
            </p:spPr>
            <p:txBody>
              <a:bodyPr wrap="none" rtlCol="0">
                <a:spAutoFit/>
              </a:bodyPr>
              <a:lstStyle/>
              <a:p>
                <a:pPr algn="ctr"/>
                <a:r>
                  <a:rPr lang="en-GB" sz="3100" dirty="0"/>
                  <a:t>32 sec</a:t>
                </a:r>
              </a:p>
            </p:txBody>
          </p:sp>
          <p:cxnSp>
            <p:nvCxnSpPr>
              <p:cNvPr id="90" name="Straight Arrow Connector 89"/>
              <p:cNvCxnSpPr/>
              <p:nvPr/>
            </p:nvCxnSpPr>
            <p:spPr>
              <a:xfrm>
                <a:off x="26103266" y="18476907"/>
                <a:ext cx="3429024" cy="1588"/>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grpSp>
        <p:nvGrpSpPr>
          <p:cNvPr id="23" name="Group 274"/>
          <p:cNvGrpSpPr/>
          <p:nvPr/>
        </p:nvGrpSpPr>
        <p:grpSpPr>
          <a:xfrm>
            <a:off x="26038960" y="19734918"/>
            <a:ext cx="5490650" cy="4943671"/>
            <a:chOff x="24880640" y="19830826"/>
            <a:chExt cx="5577803" cy="5289815"/>
          </a:xfrm>
        </p:grpSpPr>
        <p:pic>
          <p:nvPicPr>
            <p:cNvPr id="263" name="Picture 262" descr="cv1_norm.png"/>
            <p:cNvPicPr>
              <a:picLocks noChangeAspect="1"/>
            </p:cNvPicPr>
            <p:nvPr/>
          </p:nvPicPr>
          <p:blipFill>
            <a:blip r:embed="rId14" cstate="print"/>
            <a:stretch>
              <a:fillRect/>
            </a:stretch>
          </p:blipFill>
          <p:spPr>
            <a:xfrm>
              <a:off x="25174572" y="19830826"/>
              <a:ext cx="5283871" cy="5289815"/>
            </a:xfrm>
            <a:prstGeom prst="rect">
              <a:avLst/>
            </a:prstGeom>
          </p:spPr>
        </p:pic>
        <p:sp>
          <p:nvSpPr>
            <p:cNvPr id="92" name="TextBox 91"/>
            <p:cNvSpPr txBox="1"/>
            <p:nvPr/>
          </p:nvSpPr>
          <p:spPr>
            <a:xfrm>
              <a:off x="24880640" y="21905931"/>
              <a:ext cx="785818" cy="576321"/>
            </a:xfrm>
            <a:prstGeom prst="rect">
              <a:avLst/>
            </a:prstGeom>
            <a:noFill/>
          </p:spPr>
          <p:txBody>
            <a:bodyPr wrap="square" rtlCol="0">
              <a:spAutoFit/>
            </a:bodyPr>
            <a:lstStyle/>
            <a:p>
              <a:pPr algn="ctr"/>
              <a:r>
                <a:rPr lang="en-GB" sz="2900" dirty="0"/>
                <a:t>4%</a:t>
              </a:r>
            </a:p>
          </p:txBody>
        </p:sp>
      </p:grpSp>
      <p:pic>
        <p:nvPicPr>
          <p:cNvPr id="114" name="Picture 5"/>
          <p:cNvPicPr>
            <a:picLocks noChangeAspect="1" noChangeArrowheads="1"/>
          </p:cNvPicPr>
          <p:nvPr/>
        </p:nvPicPr>
        <p:blipFill>
          <a:blip r:embed="rId15" cstate="print"/>
          <a:srcRect/>
          <a:stretch>
            <a:fillRect/>
          </a:stretch>
        </p:blipFill>
        <p:spPr bwMode="auto">
          <a:xfrm>
            <a:off x="32917173" y="14673891"/>
            <a:ext cx="4029879" cy="4424156"/>
          </a:xfrm>
          <a:prstGeom prst="rect">
            <a:avLst/>
          </a:prstGeom>
          <a:noFill/>
          <a:ln w="9525">
            <a:noFill/>
            <a:miter lim="800000"/>
            <a:headEnd/>
            <a:tailEnd/>
          </a:ln>
          <a:effectLst/>
        </p:spPr>
      </p:pic>
      <p:pic>
        <p:nvPicPr>
          <p:cNvPr id="115" name="Picture 6"/>
          <p:cNvPicPr>
            <a:picLocks noChangeAspect="1" noChangeArrowheads="1"/>
          </p:cNvPicPr>
          <p:nvPr/>
        </p:nvPicPr>
        <p:blipFill>
          <a:blip r:embed="rId16" cstate="print"/>
          <a:srcRect/>
          <a:stretch>
            <a:fillRect/>
          </a:stretch>
        </p:blipFill>
        <p:spPr bwMode="auto">
          <a:xfrm>
            <a:off x="45318960" y="14650750"/>
            <a:ext cx="4115201" cy="4498931"/>
          </a:xfrm>
          <a:prstGeom prst="rect">
            <a:avLst/>
          </a:prstGeom>
          <a:noFill/>
          <a:ln w="9525">
            <a:noFill/>
            <a:miter lim="800000"/>
            <a:headEnd/>
            <a:tailEnd/>
          </a:ln>
          <a:effectLst/>
        </p:spPr>
      </p:pic>
      <p:sp>
        <p:nvSpPr>
          <p:cNvPr id="116" name="TextBox 115"/>
          <p:cNvSpPr txBox="1"/>
          <p:nvPr/>
        </p:nvSpPr>
        <p:spPr>
          <a:xfrm>
            <a:off x="19929017" y="14397027"/>
            <a:ext cx="1551590" cy="1073793"/>
          </a:xfrm>
          <a:prstGeom prst="rect">
            <a:avLst/>
          </a:prstGeom>
          <a:noFill/>
        </p:spPr>
        <p:txBody>
          <a:bodyPr wrap="none" lIns="88048" tIns="44024" rIns="88048" bIns="44024" rtlCol="0">
            <a:spAutoFit/>
          </a:bodyPr>
          <a:lstStyle/>
          <a:p>
            <a:r>
              <a:rPr lang="en-GB" sz="6400" dirty="0"/>
              <a:t>LGN</a:t>
            </a:r>
          </a:p>
        </p:txBody>
      </p:sp>
      <p:sp>
        <p:nvSpPr>
          <p:cNvPr id="141" name="Rectangle 140"/>
          <p:cNvSpPr/>
          <p:nvPr/>
        </p:nvSpPr>
        <p:spPr>
          <a:xfrm>
            <a:off x="19647729" y="19537808"/>
            <a:ext cx="30027401" cy="66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sp>
        <p:nvSpPr>
          <p:cNvPr id="135" name="Rectangle 134"/>
          <p:cNvSpPr/>
          <p:nvPr/>
        </p:nvSpPr>
        <p:spPr>
          <a:xfrm>
            <a:off x="19822834" y="13207689"/>
            <a:ext cx="703218" cy="655231"/>
          </a:xfrm>
          <a:prstGeom prst="rect">
            <a:avLst/>
          </a:prstGeom>
          <a:solidFill>
            <a:srgbClr val="0064C8"/>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sz="3100" dirty="0"/>
          </a:p>
        </p:txBody>
      </p:sp>
      <p:sp>
        <p:nvSpPr>
          <p:cNvPr id="136" name="Rectangle 135"/>
          <p:cNvSpPr/>
          <p:nvPr/>
        </p:nvSpPr>
        <p:spPr>
          <a:xfrm>
            <a:off x="19822834" y="12273001"/>
            <a:ext cx="703218" cy="655231"/>
          </a:xfrm>
          <a:prstGeom prst="rect">
            <a:avLst/>
          </a:prstGeom>
          <a:solidFill>
            <a:schemeClr val="tx1">
              <a:lumMod val="65000"/>
              <a:lumOff val="3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sz="3100" dirty="0"/>
          </a:p>
        </p:txBody>
      </p:sp>
      <p:sp>
        <p:nvSpPr>
          <p:cNvPr id="143" name="TextBox 142"/>
          <p:cNvSpPr txBox="1"/>
          <p:nvPr/>
        </p:nvSpPr>
        <p:spPr>
          <a:xfrm>
            <a:off x="20724510" y="13195286"/>
            <a:ext cx="2266208" cy="689072"/>
          </a:xfrm>
          <a:prstGeom prst="rect">
            <a:avLst/>
          </a:prstGeom>
          <a:noFill/>
        </p:spPr>
        <p:txBody>
          <a:bodyPr wrap="none" lIns="88048" tIns="44024" rIns="88048" bIns="44024" rtlCol="0">
            <a:spAutoFit/>
          </a:bodyPr>
          <a:lstStyle/>
          <a:p>
            <a:pPr algn="ctr"/>
            <a:r>
              <a:rPr lang="en-GB" sz="3900" dirty="0">
                <a:solidFill>
                  <a:srgbClr val="0064C8"/>
                </a:solidFill>
              </a:rPr>
              <a:t>Chromatic</a:t>
            </a:r>
          </a:p>
        </p:txBody>
      </p:sp>
      <p:sp>
        <p:nvSpPr>
          <p:cNvPr id="144" name="TextBox 143"/>
          <p:cNvSpPr txBox="1"/>
          <p:nvPr/>
        </p:nvSpPr>
        <p:spPr>
          <a:xfrm>
            <a:off x="20699493" y="12260599"/>
            <a:ext cx="2501850" cy="689072"/>
          </a:xfrm>
          <a:prstGeom prst="rect">
            <a:avLst/>
          </a:prstGeom>
          <a:noFill/>
        </p:spPr>
        <p:txBody>
          <a:bodyPr wrap="none" lIns="88048" tIns="44024" rIns="88048" bIns="44024" rtlCol="0">
            <a:spAutoFit/>
          </a:bodyPr>
          <a:lstStyle/>
          <a:p>
            <a:pPr algn="ctr"/>
            <a:r>
              <a:rPr lang="en-GB" sz="3900" dirty="0"/>
              <a:t>Achromatic</a:t>
            </a:r>
          </a:p>
        </p:txBody>
      </p:sp>
      <p:sp>
        <p:nvSpPr>
          <p:cNvPr id="150" name="AutoShape 3"/>
          <p:cNvSpPr>
            <a:spLocks noChangeArrowheads="1"/>
          </p:cNvSpPr>
          <p:nvPr/>
        </p:nvSpPr>
        <p:spPr bwMode="auto">
          <a:xfrm>
            <a:off x="19507086" y="31688744"/>
            <a:ext cx="30519653" cy="4139330"/>
          </a:xfrm>
          <a:prstGeom prst="roundRect">
            <a:avLst>
              <a:gd name="adj" fmla="val 3715"/>
            </a:avLst>
          </a:prstGeom>
          <a:solidFill>
            <a:schemeClr val="bg1"/>
          </a:solidFill>
          <a:ln w="63500">
            <a:solidFill>
              <a:schemeClr val="bg2"/>
            </a:solidFill>
            <a:round/>
            <a:headEnd/>
            <a:tailEnd/>
          </a:ln>
        </p:spPr>
        <p:txBody>
          <a:bodyPr lIns="111045" tIns="55523" rIns="111045" bIns="55523"/>
          <a:lstStyle/>
          <a:p>
            <a:pPr defTabSz="1109766" eaLnBrk="0" hangingPunct="0">
              <a:defRPr/>
            </a:pPr>
            <a:r>
              <a:rPr lang="en-GB" sz="6400" dirty="0">
                <a:solidFill>
                  <a:schemeClr val="tx1">
                    <a:lumMod val="95000"/>
                    <a:lumOff val="5000"/>
                  </a:schemeClr>
                </a:solidFill>
                <a:latin typeface="Arial" pitchFamily="34" charset="0"/>
                <a:cs typeface="Arial" pitchFamily="34" charset="0"/>
              </a:rPr>
              <a:t>Discussion</a:t>
            </a:r>
            <a:endParaRPr lang="en-GB" sz="19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800" dirty="0">
              <a:solidFill>
                <a:schemeClr val="tx1">
                  <a:lumMod val="95000"/>
                  <a:lumOff val="5000"/>
                </a:schemeClr>
              </a:solidFill>
              <a:latin typeface="Arial" pitchFamily="34" charset="0"/>
              <a:cs typeface="Arial" pitchFamily="34" charset="0"/>
            </a:endParaRPr>
          </a:p>
          <a:p>
            <a:pPr algn="just" defTabSz="1109766" eaLnBrk="0" hangingPunct="0">
              <a:defRPr/>
            </a:pPr>
            <a:r>
              <a:rPr lang="en-GB" sz="3500" dirty="0">
                <a:solidFill>
                  <a:schemeClr val="tx1">
                    <a:lumMod val="95000"/>
                    <a:lumOff val="5000"/>
                  </a:schemeClr>
                </a:solidFill>
                <a:latin typeface="Arial" pitchFamily="34" charset="0"/>
                <a:cs typeface="Arial" pitchFamily="34" charset="0"/>
              </a:rPr>
              <a:t>Negative BOLD responses can be detected distal to positive BOLD responses with both luminance contrast and isoluminant, chromatic contrast gratings. Although the negative BOLD responses in distal, ipsilateral regions appear to reduce with isoluminant chromatic stimuli (and thus as a function of decreased magnocellular input), this reduction mirrors the reduced positive BOLD responses regions contralateral to stimulation. Thus our results are inconsistent with the notion that distal negative BOLD responses are driven solely (or even largely) by magnocellular mechanisms. The data also suggest some level of coupling of the observed responses in the LGN and V5 that may be independent of V1.</a:t>
            </a: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a:p>
            <a:pPr algn="just" defTabSz="1109766" eaLnBrk="0" hangingPunct="0">
              <a:defRPr/>
            </a:pPr>
            <a:endParaRPr lang="en-GB" sz="3500" dirty="0">
              <a:solidFill>
                <a:schemeClr val="tx1">
                  <a:lumMod val="95000"/>
                  <a:lumOff val="5000"/>
                </a:schemeClr>
              </a:solidFill>
              <a:latin typeface="Arial" pitchFamily="34" charset="0"/>
              <a:cs typeface="Arial" pitchFamily="34" charset="0"/>
            </a:endParaRPr>
          </a:p>
        </p:txBody>
      </p:sp>
      <p:sp>
        <p:nvSpPr>
          <p:cNvPr id="151" name="TextBox 150"/>
          <p:cNvSpPr txBox="1"/>
          <p:nvPr/>
        </p:nvSpPr>
        <p:spPr>
          <a:xfrm>
            <a:off x="26238919" y="12794707"/>
            <a:ext cx="5133490" cy="1289236"/>
          </a:xfrm>
          <a:prstGeom prst="rect">
            <a:avLst/>
          </a:prstGeom>
          <a:noFill/>
        </p:spPr>
        <p:txBody>
          <a:bodyPr wrap="square" lIns="88048" tIns="44024" rIns="88048" bIns="44024" rtlCol="0">
            <a:spAutoFit/>
          </a:bodyPr>
          <a:lstStyle/>
          <a:p>
            <a:pPr algn="ctr"/>
            <a:r>
              <a:rPr lang="en-GB" sz="3900" dirty="0"/>
              <a:t>Group mean single-cycle time series</a:t>
            </a:r>
          </a:p>
        </p:txBody>
      </p:sp>
      <p:sp>
        <p:nvSpPr>
          <p:cNvPr id="152" name="TextBox 151"/>
          <p:cNvSpPr txBox="1"/>
          <p:nvPr/>
        </p:nvSpPr>
        <p:spPr>
          <a:xfrm>
            <a:off x="33149512" y="12794707"/>
            <a:ext cx="4359949" cy="1289236"/>
          </a:xfrm>
          <a:prstGeom prst="rect">
            <a:avLst/>
          </a:prstGeom>
          <a:noFill/>
        </p:spPr>
        <p:txBody>
          <a:bodyPr wrap="square" lIns="88048" tIns="44024" rIns="88048" bIns="44024" rtlCol="0">
            <a:spAutoFit/>
          </a:bodyPr>
          <a:lstStyle/>
          <a:p>
            <a:pPr algn="ctr"/>
            <a:r>
              <a:rPr lang="en-GB" sz="3900" dirty="0"/>
              <a:t>GLM parameter estimates </a:t>
            </a:r>
          </a:p>
        </p:txBody>
      </p:sp>
      <p:sp>
        <p:nvSpPr>
          <p:cNvPr id="156" name="TextBox 155"/>
          <p:cNvSpPr txBox="1"/>
          <p:nvPr/>
        </p:nvSpPr>
        <p:spPr>
          <a:xfrm>
            <a:off x="39270008" y="12794707"/>
            <a:ext cx="5133490" cy="1289236"/>
          </a:xfrm>
          <a:prstGeom prst="rect">
            <a:avLst/>
          </a:prstGeom>
          <a:noFill/>
        </p:spPr>
        <p:txBody>
          <a:bodyPr wrap="square" lIns="88048" tIns="44024" rIns="88048" bIns="44024" rtlCol="0">
            <a:spAutoFit/>
          </a:bodyPr>
          <a:lstStyle/>
          <a:p>
            <a:pPr algn="ctr"/>
            <a:r>
              <a:rPr lang="en-GB" sz="3900" dirty="0"/>
              <a:t>Group mean single-cycle time series</a:t>
            </a:r>
          </a:p>
        </p:txBody>
      </p:sp>
      <p:sp>
        <p:nvSpPr>
          <p:cNvPr id="157" name="TextBox 156"/>
          <p:cNvSpPr txBox="1"/>
          <p:nvPr/>
        </p:nvSpPr>
        <p:spPr>
          <a:xfrm>
            <a:off x="45795065" y="12794707"/>
            <a:ext cx="3380744" cy="1304625"/>
          </a:xfrm>
          <a:prstGeom prst="rect">
            <a:avLst/>
          </a:prstGeom>
          <a:noFill/>
        </p:spPr>
        <p:txBody>
          <a:bodyPr wrap="none" lIns="88048" tIns="44024" rIns="88048" bIns="44024" rtlCol="0">
            <a:spAutoFit/>
          </a:bodyPr>
          <a:lstStyle/>
          <a:p>
            <a:pPr algn="ctr"/>
            <a:r>
              <a:rPr lang="en-GB" sz="3900" dirty="0"/>
              <a:t>GLM parameter</a:t>
            </a:r>
          </a:p>
          <a:p>
            <a:pPr algn="ctr"/>
            <a:r>
              <a:rPr lang="en-GB" sz="3900" dirty="0"/>
              <a:t>estimates </a:t>
            </a:r>
          </a:p>
        </p:txBody>
      </p:sp>
      <p:sp>
        <p:nvSpPr>
          <p:cNvPr id="201" name="TextBox 200"/>
          <p:cNvSpPr txBox="1"/>
          <p:nvPr/>
        </p:nvSpPr>
        <p:spPr>
          <a:xfrm rot="16200000">
            <a:off x="23357599" y="16514655"/>
            <a:ext cx="3704166" cy="565962"/>
          </a:xfrm>
          <a:prstGeom prst="rect">
            <a:avLst/>
          </a:prstGeom>
          <a:noFill/>
        </p:spPr>
        <p:txBody>
          <a:bodyPr wrap="none" lIns="88048" tIns="44024" rIns="88048" bIns="44024" rtlCol="0">
            <a:spAutoFit/>
          </a:bodyPr>
          <a:lstStyle/>
          <a:p>
            <a:r>
              <a:rPr lang="en-GB" sz="3100" dirty="0"/>
              <a:t>% BOLD signal change</a:t>
            </a:r>
          </a:p>
        </p:txBody>
      </p:sp>
      <p:sp>
        <p:nvSpPr>
          <p:cNvPr id="202" name="TextBox 201"/>
          <p:cNvSpPr txBox="1"/>
          <p:nvPr/>
        </p:nvSpPr>
        <p:spPr>
          <a:xfrm rot="16200000">
            <a:off x="30703020" y="16514656"/>
            <a:ext cx="3499622" cy="565962"/>
          </a:xfrm>
          <a:prstGeom prst="rect">
            <a:avLst/>
          </a:prstGeom>
          <a:noFill/>
        </p:spPr>
        <p:txBody>
          <a:bodyPr wrap="none" lIns="88048" tIns="44024" rIns="88048" bIns="44024" rtlCol="0">
            <a:spAutoFit/>
          </a:bodyPr>
          <a:lstStyle/>
          <a:p>
            <a:r>
              <a:rPr lang="en-GB" sz="3100" dirty="0"/>
              <a:t>PE value of model fit</a:t>
            </a:r>
          </a:p>
        </p:txBody>
      </p:sp>
      <p:sp>
        <p:nvSpPr>
          <p:cNvPr id="204" name="TextBox 203"/>
          <p:cNvSpPr txBox="1"/>
          <p:nvPr/>
        </p:nvSpPr>
        <p:spPr>
          <a:xfrm>
            <a:off x="36032704" y="15665531"/>
            <a:ext cx="562574" cy="689072"/>
          </a:xfrm>
          <a:prstGeom prst="rect">
            <a:avLst/>
          </a:prstGeom>
          <a:noFill/>
        </p:spPr>
        <p:txBody>
          <a:bodyPr wrap="square" lIns="88048" tIns="44024" rIns="88048" bIns="44024" rtlCol="0">
            <a:spAutoFit/>
          </a:bodyPr>
          <a:lstStyle/>
          <a:p>
            <a:r>
              <a:rPr lang="en-GB" sz="3900" dirty="0"/>
              <a:t>*</a:t>
            </a:r>
          </a:p>
        </p:txBody>
      </p:sp>
      <p:sp>
        <p:nvSpPr>
          <p:cNvPr id="205" name="TextBox 204"/>
          <p:cNvSpPr txBox="1"/>
          <p:nvPr/>
        </p:nvSpPr>
        <p:spPr>
          <a:xfrm>
            <a:off x="47495155" y="17267853"/>
            <a:ext cx="562574" cy="689072"/>
          </a:xfrm>
          <a:prstGeom prst="rect">
            <a:avLst/>
          </a:prstGeom>
          <a:noFill/>
        </p:spPr>
        <p:txBody>
          <a:bodyPr wrap="square" lIns="88048" tIns="44024" rIns="88048" bIns="44024" rtlCol="0">
            <a:spAutoFit/>
          </a:bodyPr>
          <a:lstStyle/>
          <a:p>
            <a:r>
              <a:rPr lang="en-GB" sz="3900" dirty="0"/>
              <a:t>*</a:t>
            </a:r>
          </a:p>
        </p:txBody>
      </p:sp>
      <p:sp>
        <p:nvSpPr>
          <p:cNvPr id="206" name="TextBox 205"/>
          <p:cNvSpPr txBox="1"/>
          <p:nvPr/>
        </p:nvSpPr>
        <p:spPr>
          <a:xfrm>
            <a:off x="48479660" y="16666982"/>
            <a:ext cx="562574" cy="689072"/>
          </a:xfrm>
          <a:prstGeom prst="rect">
            <a:avLst/>
          </a:prstGeom>
          <a:noFill/>
        </p:spPr>
        <p:txBody>
          <a:bodyPr wrap="square" lIns="88048" tIns="44024" rIns="88048" bIns="44024" rtlCol="0">
            <a:spAutoFit/>
          </a:bodyPr>
          <a:lstStyle/>
          <a:p>
            <a:r>
              <a:rPr lang="en-GB" sz="3900" dirty="0"/>
              <a:t>*</a:t>
            </a:r>
          </a:p>
        </p:txBody>
      </p:sp>
      <p:sp>
        <p:nvSpPr>
          <p:cNvPr id="207" name="TextBox 206"/>
          <p:cNvSpPr txBox="1"/>
          <p:nvPr/>
        </p:nvSpPr>
        <p:spPr>
          <a:xfrm>
            <a:off x="35048200" y="20539259"/>
            <a:ext cx="562574" cy="689072"/>
          </a:xfrm>
          <a:prstGeom prst="rect">
            <a:avLst/>
          </a:prstGeom>
          <a:noFill/>
        </p:spPr>
        <p:txBody>
          <a:bodyPr wrap="square" lIns="88048" tIns="44024" rIns="88048" bIns="44024" rtlCol="0">
            <a:spAutoFit/>
          </a:bodyPr>
          <a:lstStyle/>
          <a:p>
            <a:r>
              <a:rPr lang="en-GB" sz="3900" dirty="0"/>
              <a:t>*</a:t>
            </a:r>
          </a:p>
        </p:txBody>
      </p:sp>
      <p:sp>
        <p:nvSpPr>
          <p:cNvPr id="208" name="TextBox 207"/>
          <p:cNvSpPr txBox="1"/>
          <p:nvPr/>
        </p:nvSpPr>
        <p:spPr>
          <a:xfrm>
            <a:off x="36103026" y="20472495"/>
            <a:ext cx="562574" cy="689072"/>
          </a:xfrm>
          <a:prstGeom prst="rect">
            <a:avLst/>
          </a:prstGeom>
          <a:noFill/>
        </p:spPr>
        <p:txBody>
          <a:bodyPr wrap="square" lIns="88048" tIns="44024" rIns="88048" bIns="44024" rtlCol="0">
            <a:spAutoFit/>
          </a:bodyPr>
          <a:lstStyle/>
          <a:p>
            <a:r>
              <a:rPr lang="en-GB" sz="3900" dirty="0"/>
              <a:t>*</a:t>
            </a:r>
          </a:p>
        </p:txBody>
      </p:sp>
      <p:sp>
        <p:nvSpPr>
          <p:cNvPr id="210" name="TextBox 209"/>
          <p:cNvSpPr txBox="1"/>
          <p:nvPr/>
        </p:nvSpPr>
        <p:spPr>
          <a:xfrm>
            <a:off x="36103026" y="25680039"/>
            <a:ext cx="562574" cy="689072"/>
          </a:xfrm>
          <a:prstGeom prst="rect">
            <a:avLst/>
          </a:prstGeom>
          <a:noFill/>
        </p:spPr>
        <p:txBody>
          <a:bodyPr wrap="square" lIns="88048" tIns="44024" rIns="88048" bIns="44024" rtlCol="0">
            <a:spAutoFit/>
          </a:bodyPr>
          <a:lstStyle/>
          <a:p>
            <a:r>
              <a:rPr lang="en-GB" sz="3900" dirty="0"/>
              <a:t>*</a:t>
            </a:r>
          </a:p>
        </p:txBody>
      </p:sp>
      <p:sp>
        <p:nvSpPr>
          <p:cNvPr id="211" name="TextBox 210"/>
          <p:cNvSpPr txBox="1"/>
          <p:nvPr/>
        </p:nvSpPr>
        <p:spPr>
          <a:xfrm>
            <a:off x="47424833" y="26948544"/>
            <a:ext cx="562574" cy="689072"/>
          </a:xfrm>
          <a:prstGeom prst="rect">
            <a:avLst/>
          </a:prstGeom>
          <a:noFill/>
        </p:spPr>
        <p:txBody>
          <a:bodyPr wrap="square" lIns="88048" tIns="44024" rIns="88048" bIns="44024" rtlCol="0">
            <a:spAutoFit/>
          </a:bodyPr>
          <a:lstStyle/>
          <a:p>
            <a:r>
              <a:rPr lang="en-GB" sz="3900" dirty="0"/>
              <a:t>*</a:t>
            </a:r>
          </a:p>
        </p:txBody>
      </p:sp>
      <p:sp>
        <p:nvSpPr>
          <p:cNvPr id="212" name="TextBox 211"/>
          <p:cNvSpPr txBox="1"/>
          <p:nvPr/>
        </p:nvSpPr>
        <p:spPr>
          <a:xfrm>
            <a:off x="48479660" y="27082070"/>
            <a:ext cx="562574" cy="689072"/>
          </a:xfrm>
          <a:prstGeom prst="rect">
            <a:avLst/>
          </a:prstGeom>
          <a:noFill/>
        </p:spPr>
        <p:txBody>
          <a:bodyPr wrap="square" lIns="88048" tIns="44024" rIns="88048" bIns="44024" rtlCol="0">
            <a:spAutoFit/>
          </a:bodyPr>
          <a:lstStyle/>
          <a:p>
            <a:r>
              <a:rPr lang="en-GB" sz="3900" dirty="0"/>
              <a:t>*</a:t>
            </a:r>
          </a:p>
        </p:txBody>
      </p:sp>
      <p:sp>
        <p:nvSpPr>
          <p:cNvPr id="213" name="TextBox 212"/>
          <p:cNvSpPr txBox="1"/>
          <p:nvPr/>
        </p:nvSpPr>
        <p:spPr>
          <a:xfrm>
            <a:off x="47424833" y="22275107"/>
            <a:ext cx="562574" cy="689072"/>
          </a:xfrm>
          <a:prstGeom prst="rect">
            <a:avLst/>
          </a:prstGeom>
          <a:noFill/>
        </p:spPr>
        <p:txBody>
          <a:bodyPr wrap="square" lIns="88048" tIns="44024" rIns="88048" bIns="44024" rtlCol="0">
            <a:spAutoFit/>
          </a:bodyPr>
          <a:lstStyle/>
          <a:p>
            <a:r>
              <a:rPr lang="en-GB" sz="3900" dirty="0"/>
              <a:t>*</a:t>
            </a:r>
          </a:p>
        </p:txBody>
      </p:sp>
      <p:sp>
        <p:nvSpPr>
          <p:cNvPr id="214" name="TextBox 213"/>
          <p:cNvSpPr txBox="1"/>
          <p:nvPr/>
        </p:nvSpPr>
        <p:spPr>
          <a:xfrm>
            <a:off x="48479660" y="22141580"/>
            <a:ext cx="562574" cy="689072"/>
          </a:xfrm>
          <a:prstGeom prst="rect">
            <a:avLst/>
          </a:prstGeom>
          <a:noFill/>
        </p:spPr>
        <p:txBody>
          <a:bodyPr wrap="square" lIns="88048" tIns="44024" rIns="88048" bIns="44024" rtlCol="0">
            <a:spAutoFit/>
          </a:bodyPr>
          <a:lstStyle/>
          <a:p>
            <a:r>
              <a:rPr lang="en-GB" sz="3900" dirty="0"/>
              <a:t>*</a:t>
            </a:r>
          </a:p>
        </p:txBody>
      </p:sp>
      <p:sp>
        <p:nvSpPr>
          <p:cNvPr id="217" name="TextBox 216"/>
          <p:cNvSpPr txBox="1"/>
          <p:nvPr/>
        </p:nvSpPr>
        <p:spPr>
          <a:xfrm>
            <a:off x="19577408" y="30378017"/>
            <a:ext cx="14697252" cy="796794"/>
          </a:xfrm>
          <a:prstGeom prst="rect">
            <a:avLst/>
          </a:prstGeom>
          <a:noFill/>
          <a:ln>
            <a:noFill/>
          </a:ln>
        </p:spPr>
        <p:txBody>
          <a:bodyPr wrap="square" lIns="88048" tIns="44024" rIns="88048" bIns="44024" rtlCol="0">
            <a:spAutoFit/>
          </a:bodyPr>
          <a:lstStyle/>
          <a:p>
            <a:r>
              <a:rPr lang="en-GB" sz="4600" dirty="0"/>
              <a:t>* </a:t>
            </a:r>
            <a:r>
              <a:rPr lang="en-GB" sz="3100" dirty="0"/>
              <a:t>Group mean significantly different from zero (</a:t>
            </a:r>
            <a:r>
              <a:rPr lang="en-GB" sz="3100" i="1" dirty="0"/>
              <a:t>p&lt;0.05, t-t</a:t>
            </a:r>
            <a:r>
              <a:rPr lang="en-GB" sz="3100" dirty="0"/>
              <a:t>est , 2-tailed) </a:t>
            </a:r>
          </a:p>
        </p:txBody>
      </p:sp>
      <p:sp>
        <p:nvSpPr>
          <p:cNvPr id="218" name="TextBox 217"/>
          <p:cNvSpPr txBox="1"/>
          <p:nvPr/>
        </p:nvSpPr>
        <p:spPr>
          <a:xfrm>
            <a:off x="34204338" y="30378017"/>
            <a:ext cx="15752079" cy="796794"/>
          </a:xfrm>
          <a:prstGeom prst="rect">
            <a:avLst/>
          </a:prstGeom>
          <a:noFill/>
        </p:spPr>
        <p:txBody>
          <a:bodyPr wrap="square" lIns="88048" tIns="44024" rIns="88048" bIns="44024" rtlCol="0">
            <a:spAutoFit/>
          </a:bodyPr>
          <a:lstStyle/>
          <a:p>
            <a:pPr algn="r"/>
            <a:r>
              <a:rPr lang="en-GB" sz="4600" dirty="0">
                <a:solidFill>
                  <a:srgbClr val="FF0000"/>
                </a:solidFill>
              </a:rPr>
              <a:t>* </a:t>
            </a:r>
            <a:r>
              <a:rPr lang="en-GB" sz="3100" dirty="0">
                <a:solidFill>
                  <a:srgbClr val="FF0000"/>
                </a:solidFill>
              </a:rPr>
              <a:t>Difference between group means is significant (</a:t>
            </a:r>
            <a:r>
              <a:rPr lang="en-GB" sz="3100" i="1" dirty="0">
                <a:solidFill>
                  <a:srgbClr val="FF0000"/>
                </a:solidFill>
              </a:rPr>
              <a:t>p&lt;0.05,  </a:t>
            </a:r>
            <a:r>
              <a:rPr lang="en-GB" sz="3100" dirty="0">
                <a:solidFill>
                  <a:srgbClr val="FF0000"/>
                </a:solidFill>
              </a:rPr>
              <a:t>t-test , 1-tailed) </a:t>
            </a:r>
          </a:p>
        </p:txBody>
      </p:sp>
      <p:sp>
        <p:nvSpPr>
          <p:cNvPr id="219" name="Rectangle 218"/>
          <p:cNvSpPr/>
          <p:nvPr/>
        </p:nvSpPr>
        <p:spPr>
          <a:xfrm>
            <a:off x="34626269" y="14931134"/>
            <a:ext cx="703218" cy="3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sp>
        <p:nvSpPr>
          <p:cNvPr id="220" name="Rectangle 219"/>
          <p:cNvSpPr/>
          <p:nvPr/>
        </p:nvSpPr>
        <p:spPr>
          <a:xfrm>
            <a:off x="35681095" y="15665531"/>
            <a:ext cx="703218" cy="3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cxnSp>
        <p:nvCxnSpPr>
          <p:cNvPr id="221" name="Elbow Connector 220"/>
          <p:cNvCxnSpPr>
            <a:stCxn id="220" idx="0"/>
            <a:endCxn id="219" idx="0"/>
          </p:cNvCxnSpPr>
          <p:nvPr/>
        </p:nvCxnSpPr>
        <p:spPr>
          <a:xfrm rot="16200000" flipV="1">
            <a:off x="35138092" y="14770919"/>
            <a:ext cx="734397" cy="1054827"/>
          </a:xfrm>
          <a:prstGeom prst="bentConnector3">
            <a:avLst>
              <a:gd name="adj1" fmla="val 129091"/>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47002902" y="17201089"/>
            <a:ext cx="703218" cy="3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sp>
        <p:nvSpPr>
          <p:cNvPr id="229" name="Rectangle 228"/>
          <p:cNvSpPr/>
          <p:nvPr/>
        </p:nvSpPr>
        <p:spPr>
          <a:xfrm>
            <a:off x="48057729" y="16666982"/>
            <a:ext cx="703218" cy="3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cxnSp>
        <p:nvCxnSpPr>
          <p:cNvPr id="230" name="Elbow Connector 229"/>
          <p:cNvCxnSpPr>
            <a:stCxn id="229" idx="2"/>
            <a:endCxn id="228" idx="2"/>
          </p:cNvCxnSpPr>
          <p:nvPr/>
        </p:nvCxnSpPr>
        <p:spPr>
          <a:xfrm rot="5400000">
            <a:off x="47614871" y="16740439"/>
            <a:ext cx="534107" cy="1054827"/>
          </a:xfrm>
          <a:prstGeom prst="bentConnector3">
            <a:avLst>
              <a:gd name="adj1" fmla="val 211111"/>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0" name="Rectangle 239"/>
          <p:cNvSpPr/>
          <p:nvPr/>
        </p:nvSpPr>
        <p:spPr>
          <a:xfrm>
            <a:off x="47031477" y="27082070"/>
            <a:ext cx="703218" cy="3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sp>
        <p:nvSpPr>
          <p:cNvPr id="241" name="Rectangle 240"/>
          <p:cNvSpPr/>
          <p:nvPr/>
        </p:nvSpPr>
        <p:spPr>
          <a:xfrm>
            <a:off x="48086303" y="27215597"/>
            <a:ext cx="703218" cy="3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cxnSp>
        <p:nvCxnSpPr>
          <p:cNvPr id="242" name="Elbow Connector 241"/>
          <p:cNvCxnSpPr>
            <a:stCxn id="241" idx="0"/>
            <a:endCxn id="240" idx="0"/>
          </p:cNvCxnSpPr>
          <p:nvPr/>
        </p:nvCxnSpPr>
        <p:spPr>
          <a:xfrm rot="16200000" flipV="1">
            <a:off x="47843735" y="26621420"/>
            <a:ext cx="133527" cy="1054827"/>
          </a:xfrm>
          <a:prstGeom prst="bentConnector3">
            <a:avLst>
              <a:gd name="adj1" fmla="val 503807"/>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4" name="Rectangle 243"/>
          <p:cNvSpPr/>
          <p:nvPr/>
        </p:nvSpPr>
        <p:spPr>
          <a:xfrm>
            <a:off x="34626269" y="25613276"/>
            <a:ext cx="703218" cy="3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sp>
        <p:nvSpPr>
          <p:cNvPr id="245" name="Rectangle 244"/>
          <p:cNvSpPr/>
          <p:nvPr/>
        </p:nvSpPr>
        <p:spPr>
          <a:xfrm>
            <a:off x="35681095" y="25813566"/>
            <a:ext cx="703218" cy="33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cxnSp>
        <p:nvCxnSpPr>
          <p:cNvPr id="246" name="Elbow Connector 245"/>
          <p:cNvCxnSpPr>
            <a:stCxn id="245" idx="0"/>
            <a:endCxn id="244" idx="0"/>
          </p:cNvCxnSpPr>
          <p:nvPr/>
        </p:nvCxnSpPr>
        <p:spPr>
          <a:xfrm rot="16200000" flipV="1">
            <a:off x="35405146" y="25186008"/>
            <a:ext cx="200290" cy="1054827"/>
          </a:xfrm>
          <a:prstGeom prst="bentConnector3">
            <a:avLst>
              <a:gd name="adj1" fmla="val 274390"/>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8" name="TextBox 247"/>
          <p:cNvSpPr txBox="1"/>
          <p:nvPr/>
        </p:nvSpPr>
        <p:spPr>
          <a:xfrm>
            <a:off x="47691833" y="26106692"/>
            <a:ext cx="421931" cy="981460"/>
          </a:xfrm>
          <a:prstGeom prst="rect">
            <a:avLst/>
          </a:prstGeom>
          <a:solidFill>
            <a:schemeClr val="bg1"/>
          </a:solidFill>
        </p:spPr>
        <p:txBody>
          <a:bodyPr wrap="square" lIns="88048" tIns="44024" rIns="88048" bIns="44024" rtlCol="0">
            <a:spAutoFit/>
          </a:bodyPr>
          <a:lstStyle/>
          <a:p>
            <a:pPr algn="ctr"/>
            <a:r>
              <a:rPr lang="en-GB" sz="5800" dirty="0">
                <a:solidFill>
                  <a:srgbClr val="FF0000"/>
                </a:solidFill>
              </a:rPr>
              <a:t>*</a:t>
            </a:r>
          </a:p>
        </p:txBody>
      </p:sp>
      <p:sp>
        <p:nvSpPr>
          <p:cNvPr id="249" name="TextBox 248"/>
          <p:cNvSpPr txBox="1"/>
          <p:nvPr/>
        </p:nvSpPr>
        <p:spPr>
          <a:xfrm>
            <a:off x="35329486" y="24812116"/>
            <a:ext cx="421931" cy="981460"/>
          </a:xfrm>
          <a:prstGeom prst="rect">
            <a:avLst/>
          </a:prstGeom>
          <a:solidFill>
            <a:schemeClr val="bg1"/>
          </a:solidFill>
        </p:spPr>
        <p:txBody>
          <a:bodyPr wrap="square" lIns="88048" tIns="44024" rIns="88048" bIns="44024" rtlCol="0">
            <a:spAutoFit/>
          </a:bodyPr>
          <a:lstStyle/>
          <a:p>
            <a:pPr algn="ctr"/>
            <a:r>
              <a:rPr lang="en-GB" sz="5800" dirty="0">
                <a:solidFill>
                  <a:srgbClr val="FF0000"/>
                </a:solidFill>
              </a:rPr>
              <a:t>*</a:t>
            </a:r>
          </a:p>
        </p:txBody>
      </p:sp>
      <p:sp>
        <p:nvSpPr>
          <p:cNvPr id="142" name="Rectangle 141"/>
          <p:cNvSpPr/>
          <p:nvPr/>
        </p:nvSpPr>
        <p:spPr>
          <a:xfrm>
            <a:off x="19718051" y="24932312"/>
            <a:ext cx="30027401" cy="66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dirty="0"/>
          </a:p>
        </p:txBody>
      </p:sp>
      <p:sp>
        <p:nvSpPr>
          <p:cNvPr id="209" name="TextBox 208"/>
          <p:cNvSpPr txBox="1"/>
          <p:nvPr/>
        </p:nvSpPr>
        <p:spPr>
          <a:xfrm>
            <a:off x="35048200" y="25479749"/>
            <a:ext cx="562574" cy="689072"/>
          </a:xfrm>
          <a:prstGeom prst="rect">
            <a:avLst/>
          </a:prstGeom>
          <a:noFill/>
        </p:spPr>
        <p:txBody>
          <a:bodyPr wrap="square" lIns="88048" tIns="44024" rIns="88048" bIns="44024" rtlCol="0">
            <a:spAutoFit/>
          </a:bodyPr>
          <a:lstStyle/>
          <a:p>
            <a:r>
              <a:rPr lang="en-GB" sz="3900" dirty="0"/>
              <a:t>*</a:t>
            </a:r>
          </a:p>
        </p:txBody>
      </p:sp>
      <p:sp>
        <p:nvSpPr>
          <p:cNvPr id="250" name="TextBox 249"/>
          <p:cNvSpPr txBox="1"/>
          <p:nvPr/>
        </p:nvSpPr>
        <p:spPr>
          <a:xfrm>
            <a:off x="35329486" y="14263501"/>
            <a:ext cx="421931" cy="981460"/>
          </a:xfrm>
          <a:prstGeom prst="rect">
            <a:avLst/>
          </a:prstGeom>
          <a:solidFill>
            <a:schemeClr val="bg1"/>
          </a:solidFill>
        </p:spPr>
        <p:txBody>
          <a:bodyPr wrap="square" lIns="88048" tIns="44024" rIns="88048" bIns="44024" rtlCol="0">
            <a:spAutoFit/>
          </a:bodyPr>
          <a:lstStyle/>
          <a:p>
            <a:pPr algn="ctr"/>
            <a:r>
              <a:rPr lang="en-GB" sz="5800" dirty="0">
                <a:solidFill>
                  <a:srgbClr val="FF0000"/>
                </a:solidFill>
              </a:rPr>
              <a:t>*</a:t>
            </a:r>
          </a:p>
        </p:txBody>
      </p:sp>
      <p:sp>
        <p:nvSpPr>
          <p:cNvPr id="147" name="Rectangle 146"/>
          <p:cNvSpPr/>
          <p:nvPr/>
        </p:nvSpPr>
        <p:spPr>
          <a:xfrm>
            <a:off x="19718051" y="14250170"/>
            <a:ext cx="30027401" cy="66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8048" tIns="44024" rIns="88048" bIns="44024" rtlCol="0" anchor="ctr"/>
          <a:lstStyle/>
          <a:p>
            <a:pPr algn="ctr"/>
            <a:endParaRPr lang="en-GB"/>
          </a:p>
        </p:txBody>
      </p:sp>
      <p:sp>
        <p:nvSpPr>
          <p:cNvPr id="203" name="TextBox 202"/>
          <p:cNvSpPr txBox="1"/>
          <p:nvPr/>
        </p:nvSpPr>
        <p:spPr>
          <a:xfrm>
            <a:off x="35048200" y="14931134"/>
            <a:ext cx="562574" cy="689072"/>
          </a:xfrm>
          <a:prstGeom prst="rect">
            <a:avLst/>
          </a:prstGeom>
          <a:noFill/>
        </p:spPr>
        <p:txBody>
          <a:bodyPr wrap="square" lIns="88048" tIns="44024" rIns="88048" bIns="44024" rtlCol="0">
            <a:spAutoFit/>
          </a:bodyPr>
          <a:lstStyle/>
          <a:p>
            <a:r>
              <a:rPr lang="en-GB" sz="3900" dirty="0"/>
              <a:t>*</a:t>
            </a:r>
          </a:p>
        </p:txBody>
      </p:sp>
      <p:sp>
        <p:nvSpPr>
          <p:cNvPr id="251" name="TextBox 250"/>
          <p:cNvSpPr txBox="1"/>
          <p:nvPr/>
        </p:nvSpPr>
        <p:spPr>
          <a:xfrm>
            <a:off x="47706120" y="17801960"/>
            <a:ext cx="421931" cy="981460"/>
          </a:xfrm>
          <a:prstGeom prst="rect">
            <a:avLst/>
          </a:prstGeom>
          <a:solidFill>
            <a:schemeClr val="bg1"/>
          </a:solidFill>
        </p:spPr>
        <p:txBody>
          <a:bodyPr wrap="square" lIns="88048" tIns="44024" rIns="88048" bIns="44024" rtlCol="0">
            <a:spAutoFit/>
          </a:bodyPr>
          <a:lstStyle/>
          <a:p>
            <a:pPr algn="ctr"/>
            <a:r>
              <a:rPr lang="en-GB" sz="5800" dirty="0">
                <a:solidFill>
                  <a:srgbClr val="FF0000"/>
                </a:solidFill>
              </a:rPr>
              <a:t>*</a:t>
            </a:r>
          </a:p>
        </p:txBody>
      </p:sp>
      <p:pic>
        <p:nvPicPr>
          <p:cNvPr id="253" name="Picture 381" descr="contra_v1_stimulus_related_task.png"/>
          <p:cNvPicPr>
            <a:picLocks noChangeAspect="1"/>
          </p:cNvPicPr>
          <p:nvPr/>
        </p:nvPicPr>
        <p:blipFill>
          <a:blip r:embed="rId4" cstate="print"/>
          <a:srcRect l="20796" t="56141" r="66406" b="29824"/>
          <a:stretch>
            <a:fillRect/>
          </a:stretch>
        </p:blipFill>
        <p:spPr bwMode="auto">
          <a:xfrm>
            <a:off x="12052977" y="10501001"/>
            <a:ext cx="632896" cy="667634"/>
          </a:xfrm>
          <a:prstGeom prst="rect">
            <a:avLst/>
          </a:prstGeom>
          <a:noFill/>
          <a:ln w="41275">
            <a:solidFill>
              <a:schemeClr val="tx1"/>
            </a:solidFill>
            <a:miter lim="800000"/>
            <a:headEnd/>
            <a:tailEnd/>
          </a:ln>
        </p:spPr>
      </p:pic>
      <p:pic>
        <p:nvPicPr>
          <p:cNvPr id="254" name="Picture 350" descr="ipsi_v1_stimulus_related_task.png"/>
          <p:cNvPicPr>
            <a:picLocks noChangeAspect="1"/>
          </p:cNvPicPr>
          <p:nvPr/>
        </p:nvPicPr>
        <p:blipFill>
          <a:blip r:embed="rId6" cstate="print"/>
          <a:srcRect l="63193" t="68648" r="23503" b="16902"/>
          <a:stretch>
            <a:fillRect/>
          </a:stretch>
        </p:blipFill>
        <p:spPr bwMode="auto">
          <a:xfrm>
            <a:off x="12052977" y="11569215"/>
            <a:ext cx="632896" cy="667634"/>
          </a:xfrm>
          <a:prstGeom prst="rect">
            <a:avLst/>
          </a:prstGeom>
          <a:noFill/>
          <a:ln w="38100">
            <a:solidFill>
              <a:schemeClr val="tx1"/>
            </a:solidFill>
            <a:miter lim="800000"/>
            <a:headEnd/>
            <a:tailEnd/>
          </a:ln>
        </p:spPr>
      </p:pic>
      <p:sp>
        <p:nvSpPr>
          <p:cNvPr id="255" name="Rectangle 254"/>
          <p:cNvSpPr/>
          <p:nvPr/>
        </p:nvSpPr>
        <p:spPr>
          <a:xfrm>
            <a:off x="12756195" y="10410488"/>
            <a:ext cx="5766386" cy="919905"/>
          </a:xfrm>
          <a:prstGeom prst="rect">
            <a:avLst/>
          </a:prstGeom>
        </p:spPr>
        <p:txBody>
          <a:bodyPr wrap="square" lIns="88048" tIns="44024" rIns="88048" bIns="44024">
            <a:spAutoFit/>
          </a:bodyPr>
          <a:lstStyle/>
          <a:p>
            <a:pPr defTabSz="1109766" eaLnBrk="0" hangingPunct="0">
              <a:defRPr/>
            </a:pPr>
            <a:r>
              <a:rPr lang="en-GB" sz="2700" dirty="0">
                <a:solidFill>
                  <a:schemeClr val="tx1">
                    <a:lumMod val="95000"/>
                    <a:lumOff val="5000"/>
                  </a:schemeClr>
                </a:solidFill>
                <a:latin typeface="Arial" pitchFamily="34" charset="0"/>
                <a:cs typeface="Arial" pitchFamily="34" charset="0"/>
              </a:rPr>
              <a:t>Regions with increased BOLD signal while the stimulus is on</a:t>
            </a:r>
          </a:p>
        </p:txBody>
      </p:sp>
      <p:sp>
        <p:nvSpPr>
          <p:cNvPr id="256" name="Rectangle 255"/>
          <p:cNvSpPr/>
          <p:nvPr/>
        </p:nvSpPr>
        <p:spPr>
          <a:xfrm>
            <a:off x="12756195" y="11502452"/>
            <a:ext cx="5766386" cy="919905"/>
          </a:xfrm>
          <a:prstGeom prst="rect">
            <a:avLst/>
          </a:prstGeom>
        </p:spPr>
        <p:txBody>
          <a:bodyPr wrap="square" lIns="88048" tIns="44024" rIns="88048" bIns="44024">
            <a:spAutoFit/>
          </a:bodyPr>
          <a:lstStyle/>
          <a:p>
            <a:pPr defTabSz="1109766" eaLnBrk="0" hangingPunct="0">
              <a:defRPr/>
            </a:pPr>
            <a:r>
              <a:rPr lang="en-GB" sz="2700" dirty="0">
                <a:solidFill>
                  <a:schemeClr val="tx1">
                    <a:lumMod val="95000"/>
                    <a:lumOff val="5000"/>
                  </a:schemeClr>
                </a:solidFill>
                <a:latin typeface="Arial" pitchFamily="34" charset="0"/>
                <a:cs typeface="Arial" pitchFamily="34" charset="0"/>
              </a:rPr>
              <a:t>Regions showing decreased BOLD signal while the stimulus is on</a:t>
            </a:r>
          </a:p>
        </p:txBody>
      </p:sp>
      <p:sp>
        <p:nvSpPr>
          <p:cNvPr id="257" name="TextBox 256"/>
          <p:cNvSpPr txBox="1"/>
          <p:nvPr/>
        </p:nvSpPr>
        <p:spPr>
          <a:xfrm>
            <a:off x="3544041" y="14263501"/>
            <a:ext cx="2390941" cy="919905"/>
          </a:xfrm>
          <a:prstGeom prst="rect">
            <a:avLst/>
          </a:prstGeom>
          <a:noFill/>
        </p:spPr>
        <p:txBody>
          <a:bodyPr wrap="square" lIns="88048" tIns="44024" rIns="88048" bIns="44024" rtlCol="0">
            <a:spAutoFit/>
          </a:bodyPr>
          <a:lstStyle/>
          <a:p>
            <a:pPr algn="ctr"/>
            <a:r>
              <a:rPr lang="en-GB" sz="2700" dirty="0"/>
              <a:t>Left early visual cortex</a:t>
            </a:r>
          </a:p>
        </p:txBody>
      </p:sp>
      <p:sp>
        <p:nvSpPr>
          <p:cNvPr id="258" name="TextBox 257"/>
          <p:cNvSpPr txBox="1"/>
          <p:nvPr/>
        </p:nvSpPr>
        <p:spPr>
          <a:xfrm>
            <a:off x="8325922" y="14263501"/>
            <a:ext cx="2390941" cy="919905"/>
          </a:xfrm>
          <a:prstGeom prst="rect">
            <a:avLst/>
          </a:prstGeom>
          <a:noFill/>
        </p:spPr>
        <p:txBody>
          <a:bodyPr wrap="square" lIns="88048" tIns="44024" rIns="88048" bIns="44024" rtlCol="0">
            <a:spAutoFit/>
          </a:bodyPr>
          <a:lstStyle/>
          <a:p>
            <a:pPr algn="ctr"/>
            <a:r>
              <a:rPr lang="en-GB" sz="2700" dirty="0"/>
              <a:t>Right early visual cortex</a:t>
            </a:r>
          </a:p>
        </p:txBody>
      </p:sp>
      <p:grpSp>
        <p:nvGrpSpPr>
          <p:cNvPr id="24" name="Group 275"/>
          <p:cNvGrpSpPr/>
          <p:nvPr/>
        </p:nvGrpSpPr>
        <p:grpSpPr>
          <a:xfrm>
            <a:off x="26038960" y="25212696"/>
            <a:ext cx="5490650" cy="4943671"/>
            <a:chOff x="24880640" y="25692145"/>
            <a:chExt cx="5577803" cy="5289815"/>
          </a:xfrm>
        </p:grpSpPr>
        <p:pic>
          <p:nvPicPr>
            <p:cNvPr id="261" name="Picture 260" descr="cv5_norm.png"/>
            <p:cNvPicPr>
              <a:picLocks noChangeAspect="1"/>
            </p:cNvPicPr>
            <p:nvPr/>
          </p:nvPicPr>
          <p:blipFill>
            <a:blip r:embed="rId17" cstate="print"/>
            <a:stretch>
              <a:fillRect/>
            </a:stretch>
          </p:blipFill>
          <p:spPr>
            <a:xfrm>
              <a:off x="25174572" y="25692145"/>
              <a:ext cx="5283871" cy="5289815"/>
            </a:xfrm>
            <a:prstGeom prst="rect">
              <a:avLst/>
            </a:prstGeom>
          </p:spPr>
        </p:pic>
        <p:sp>
          <p:nvSpPr>
            <p:cNvPr id="265" name="TextBox 264"/>
            <p:cNvSpPr txBox="1"/>
            <p:nvPr/>
          </p:nvSpPr>
          <p:spPr>
            <a:xfrm>
              <a:off x="24880640" y="28263913"/>
              <a:ext cx="785818" cy="576321"/>
            </a:xfrm>
            <a:prstGeom prst="rect">
              <a:avLst/>
            </a:prstGeom>
            <a:noFill/>
          </p:spPr>
          <p:txBody>
            <a:bodyPr wrap="square" rtlCol="0">
              <a:spAutoFit/>
            </a:bodyPr>
            <a:lstStyle/>
            <a:p>
              <a:pPr algn="ctr"/>
              <a:r>
                <a:rPr lang="en-GB" sz="2900" dirty="0"/>
                <a:t>1%</a:t>
              </a:r>
            </a:p>
          </p:txBody>
        </p:sp>
      </p:grpSp>
      <p:grpSp>
        <p:nvGrpSpPr>
          <p:cNvPr id="25" name="Group 278"/>
          <p:cNvGrpSpPr/>
          <p:nvPr/>
        </p:nvGrpSpPr>
        <p:grpSpPr>
          <a:xfrm>
            <a:off x="39113261" y="14397028"/>
            <a:ext cx="5709666" cy="4943671"/>
            <a:chOff x="38945747" y="14119189"/>
            <a:chExt cx="5800296" cy="5289815"/>
          </a:xfrm>
        </p:grpSpPr>
        <p:pic>
          <p:nvPicPr>
            <p:cNvPr id="260" name="Picture 259" descr="ilgn_norm.png"/>
            <p:cNvPicPr>
              <a:picLocks noChangeAspect="1"/>
            </p:cNvPicPr>
            <p:nvPr/>
          </p:nvPicPr>
          <p:blipFill>
            <a:blip r:embed="rId18" cstate="print"/>
            <a:stretch>
              <a:fillRect/>
            </a:stretch>
          </p:blipFill>
          <p:spPr>
            <a:xfrm>
              <a:off x="39462172" y="14119189"/>
              <a:ext cx="5283871" cy="5289815"/>
            </a:xfrm>
            <a:prstGeom prst="rect">
              <a:avLst/>
            </a:prstGeom>
          </p:spPr>
        </p:pic>
        <p:sp>
          <p:nvSpPr>
            <p:cNvPr id="266" name="TextBox 265"/>
            <p:cNvSpPr txBox="1"/>
            <p:nvPr/>
          </p:nvSpPr>
          <p:spPr>
            <a:xfrm>
              <a:off x="38945747" y="16262329"/>
              <a:ext cx="1230805" cy="576321"/>
            </a:xfrm>
            <a:prstGeom prst="rect">
              <a:avLst/>
            </a:prstGeom>
            <a:noFill/>
          </p:spPr>
          <p:txBody>
            <a:bodyPr wrap="square" rtlCol="0">
              <a:spAutoFit/>
            </a:bodyPr>
            <a:lstStyle/>
            <a:p>
              <a:pPr algn="ctr"/>
              <a:r>
                <a:rPr lang="en-GB" sz="2900" dirty="0"/>
                <a:t>0.5%</a:t>
              </a:r>
            </a:p>
          </p:txBody>
        </p:sp>
      </p:grpSp>
      <p:grpSp>
        <p:nvGrpSpPr>
          <p:cNvPr id="26" name="Group 277"/>
          <p:cNvGrpSpPr/>
          <p:nvPr/>
        </p:nvGrpSpPr>
        <p:grpSpPr>
          <a:xfrm>
            <a:off x="39332278" y="19738098"/>
            <a:ext cx="5490650" cy="4938116"/>
            <a:chOff x="39168240" y="19834229"/>
            <a:chExt cx="5577803" cy="5283871"/>
          </a:xfrm>
        </p:grpSpPr>
        <p:pic>
          <p:nvPicPr>
            <p:cNvPr id="264" name="Picture 263" descr="iv1_norm.png"/>
            <p:cNvPicPr>
              <a:picLocks noChangeAspect="1"/>
            </p:cNvPicPr>
            <p:nvPr/>
          </p:nvPicPr>
          <p:blipFill>
            <a:blip r:embed="rId19" cstate="print"/>
            <a:stretch>
              <a:fillRect/>
            </a:stretch>
          </p:blipFill>
          <p:spPr>
            <a:xfrm>
              <a:off x="39462172" y="19834229"/>
              <a:ext cx="5283871" cy="5283871"/>
            </a:xfrm>
            <a:prstGeom prst="rect">
              <a:avLst/>
            </a:prstGeom>
          </p:spPr>
        </p:pic>
        <p:sp>
          <p:nvSpPr>
            <p:cNvPr id="267" name="TextBox 266"/>
            <p:cNvSpPr txBox="1"/>
            <p:nvPr/>
          </p:nvSpPr>
          <p:spPr>
            <a:xfrm>
              <a:off x="39168240" y="21890681"/>
              <a:ext cx="785818" cy="576321"/>
            </a:xfrm>
            <a:prstGeom prst="rect">
              <a:avLst/>
            </a:prstGeom>
            <a:noFill/>
          </p:spPr>
          <p:txBody>
            <a:bodyPr wrap="square" rtlCol="0">
              <a:spAutoFit/>
            </a:bodyPr>
            <a:lstStyle/>
            <a:p>
              <a:pPr algn="ctr"/>
              <a:r>
                <a:rPr lang="en-GB" sz="2900" dirty="0"/>
                <a:t>4%</a:t>
              </a:r>
            </a:p>
          </p:txBody>
        </p:sp>
      </p:grpSp>
      <p:grpSp>
        <p:nvGrpSpPr>
          <p:cNvPr id="27" name="Group 276"/>
          <p:cNvGrpSpPr/>
          <p:nvPr/>
        </p:nvGrpSpPr>
        <p:grpSpPr>
          <a:xfrm>
            <a:off x="39332278" y="25409806"/>
            <a:ext cx="5490650" cy="4943671"/>
            <a:chOff x="39168240" y="25903056"/>
            <a:chExt cx="5577803" cy="5289815"/>
          </a:xfrm>
        </p:grpSpPr>
        <p:pic>
          <p:nvPicPr>
            <p:cNvPr id="262" name="Picture 261" descr="iv5_norm.png"/>
            <p:cNvPicPr>
              <a:picLocks noChangeAspect="1"/>
            </p:cNvPicPr>
            <p:nvPr/>
          </p:nvPicPr>
          <p:blipFill>
            <a:blip r:embed="rId20" cstate="print"/>
            <a:stretch>
              <a:fillRect/>
            </a:stretch>
          </p:blipFill>
          <p:spPr>
            <a:xfrm>
              <a:off x="39462172" y="25903056"/>
              <a:ext cx="5283871" cy="5289815"/>
            </a:xfrm>
            <a:prstGeom prst="rect">
              <a:avLst/>
            </a:prstGeom>
          </p:spPr>
        </p:pic>
        <p:sp>
          <p:nvSpPr>
            <p:cNvPr id="268" name="TextBox 267"/>
            <p:cNvSpPr txBox="1"/>
            <p:nvPr/>
          </p:nvSpPr>
          <p:spPr>
            <a:xfrm>
              <a:off x="39168240" y="28248663"/>
              <a:ext cx="785818" cy="576321"/>
            </a:xfrm>
            <a:prstGeom prst="rect">
              <a:avLst/>
            </a:prstGeom>
            <a:noFill/>
          </p:spPr>
          <p:txBody>
            <a:bodyPr wrap="square" rtlCol="0">
              <a:spAutoFit/>
            </a:bodyPr>
            <a:lstStyle/>
            <a:p>
              <a:pPr algn="ctr"/>
              <a:r>
                <a:rPr lang="en-GB" sz="2900" dirty="0"/>
                <a:t>1%</a:t>
              </a:r>
            </a:p>
          </p:txBody>
        </p:sp>
      </p:grpSp>
      <p:pic>
        <p:nvPicPr>
          <p:cNvPr id="124" name="Picture 123" descr="Selection_188.png"/>
          <p:cNvPicPr>
            <a:picLocks noChangeAspect="1"/>
          </p:cNvPicPr>
          <p:nvPr/>
        </p:nvPicPr>
        <p:blipFill>
          <a:blip r:embed="rId21" cstate="print">
            <a:lum bright="10000"/>
          </a:blip>
          <a:stretch>
            <a:fillRect/>
          </a:stretch>
        </p:blipFill>
        <p:spPr>
          <a:xfrm>
            <a:off x="20210304" y="26481201"/>
            <a:ext cx="4220137" cy="3731582"/>
          </a:xfrm>
          <a:prstGeom prst="rect">
            <a:avLst/>
          </a:prstGeom>
        </p:spPr>
      </p:pic>
      <p:pic>
        <p:nvPicPr>
          <p:cNvPr id="125" name="Picture 124" descr="Selection_189.png"/>
          <p:cNvPicPr>
            <a:picLocks noChangeAspect="1"/>
          </p:cNvPicPr>
          <p:nvPr/>
        </p:nvPicPr>
        <p:blipFill>
          <a:blip r:embed="rId22" cstate="print">
            <a:lum bright="10000"/>
          </a:blip>
          <a:stretch>
            <a:fillRect/>
          </a:stretch>
        </p:blipFill>
        <p:spPr>
          <a:xfrm>
            <a:off x="19929017" y="21076055"/>
            <a:ext cx="4430272" cy="3402243"/>
          </a:xfrm>
          <a:prstGeom prst="rect">
            <a:avLst/>
          </a:prstGeom>
        </p:spPr>
      </p:pic>
      <p:pic>
        <p:nvPicPr>
          <p:cNvPr id="126" name="Picture 125" descr="lgn1.png"/>
          <p:cNvPicPr>
            <a:picLocks noChangeAspect="1"/>
          </p:cNvPicPr>
          <p:nvPr/>
        </p:nvPicPr>
        <p:blipFill>
          <a:blip r:embed="rId23" cstate="print">
            <a:lum bright="10000"/>
          </a:blip>
          <a:stretch>
            <a:fillRect/>
          </a:stretch>
        </p:blipFill>
        <p:spPr>
          <a:xfrm>
            <a:off x="19577408" y="15386614"/>
            <a:ext cx="4711559" cy="3617087"/>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a.png"/>
          <p:cNvPicPr>
            <a:picLocks noGrp="1" noChangeAspect="1"/>
          </p:cNvPicPr>
          <p:nvPr>
            <p:ph idx="1"/>
          </p:nvPr>
        </p:nvPicPr>
        <p:blipFill>
          <a:blip r:embed="rId3" cstate="print"/>
          <a:stretch>
            <a:fillRect/>
          </a:stretch>
        </p:blipFill>
        <p:spPr>
          <a:xfrm>
            <a:off x="1057106" y="10090000"/>
            <a:ext cx="14629192" cy="10984084"/>
          </a:xfrm>
        </p:spPr>
      </p:pic>
      <p:sp>
        <p:nvSpPr>
          <p:cNvPr id="35" name="TextBox 34"/>
          <p:cNvSpPr txBox="1"/>
          <p:nvPr/>
        </p:nvSpPr>
        <p:spPr>
          <a:xfrm>
            <a:off x="5986328" y="8875554"/>
            <a:ext cx="4804520" cy="1015663"/>
          </a:xfrm>
          <a:prstGeom prst="rect">
            <a:avLst/>
          </a:prstGeom>
          <a:noFill/>
        </p:spPr>
        <p:txBody>
          <a:bodyPr wrap="none" rtlCol="0">
            <a:spAutoFit/>
          </a:bodyPr>
          <a:lstStyle/>
          <a:p>
            <a:r>
              <a:rPr lang="en-GB" sz="6000" dirty="0" smtClean="0">
                <a:latin typeface="Arial" pitchFamily="34" charset="0"/>
                <a:cs typeface="Arial" pitchFamily="34" charset="0"/>
              </a:rPr>
              <a:t>Single scan 1</a:t>
            </a:r>
            <a:endParaRPr lang="en-GB" sz="6000" dirty="0">
              <a:latin typeface="Arial" pitchFamily="34" charset="0"/>
              <a:cs typeface="Arial" pitchFamily="34" charset="0"/>
            </a:endParaRPr>
          </a:p>
        </p:txBody>
      </p:sp>
      <p:sp>
        <p:nvSpPr>
          <p:cNvPr id="2" name="Title 1"/>
          <p:cNvSpPr>
            <a:spLocks noGrp="1"/>
          </p:cNvSpPr>
          <p:nvPr>
            <p:ph type="title"/>
          </p:nvPr>
        </p:nvSpPr>
        <p:spPr/>
        <p:txBody>
          <a:bodyPr>
            <a:normAutofit fontScale="90000"/>
          </a:bodyPr>
          <a:lstStyle/>
          <a:p>
            <a:r>
              <a:rPr lang="en-GB" sz="11400" i="1" dirty="0" smtClean="0">
                <a:solidFill>
                  <a:schemeClr val="tx1"/>
                </a:solidFill>
              </a:rPr>
              <a:t>Conventions for this presentation</a:t>
            </a:r>
            <a:r>
              <a:rPr lang="en-GB" dirty="0" smtClean="0"/>
              <a:t/>
            </a:r>
            <a:br>
              <a:rPr lang="en-GB" dirty="0" smtClean="0"/>
            </a:br>
            <a:r>
              <a:rPr lang="en-GB" dirty="0" smtClean="0"/>
              <a:t>fMRI time-series data: the single cycle</a:t>
            </a:r>
            <a:endParaRPr lang="en-GB" i="1" dirty="0"/>
          </a:p>
        </p:txBody>
      </p:sp>
      <p:grpSp>
        <p:nvGrpSpPr>
          <p:cNvPr id="3" name="Group 39"/>
          <p:cNvGrpSpPr/>
          <p:nvPr/>
        </p:nvGrpSpPr>
        <p:grpSpPr>
          <a:xfrm>
            <a:off x="37204734" y="17287871"/>
            <a:ext cx="11244256" cy="16733860"/>
            <a:chOff x="36990420" y="19001616"/>
            <a:chExt cx="11244256" cy="12788168"/>
          </a:xfrm>
        </p:grpSpPr>
        <p:sp>
          <p:nvSpPr>
            <p:cNvPr id="9" name="Rectangle 8"/>
            <p:cNvSpPr/>
            <p:nvPr/>
          </p:nvSpPr>
          <p:spPr>
            <a:xfrm>
              <a:off x="36990420" y="19001616"/>
              <a:ext cx="5643602" cy="127881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a:latin typeface="Arial" pitchFamily="34" charset="0"/>
                <a:cs typeface="Arial" pitchFamily="34" charset="0"/>
              </a:endParaRPr>
            </a:p>
          </p:txBody>
        </p:sp>
        <p:sp>
          <p:nvSpPr>
            <p:cNvPr id="11" name="TextBox 10"/>
            <p:cNvSpPr txBox="1"/>
            <p:nvPr/>
          </p:nvSpPr>
          <p:spPr>
            <a:xfrm>
              <a:off x="37490486" y="30399803"/>
              <a:ext cx="4503156" cy="776179"/>
            </a:xfrm>
            <a:prstGeom prst="rect">
              <a:avLst/>
            </a:prstGeom>
            <a:noFill/>
          </p:spPr>
          <p:txBody>
            <a:bodyPr wrap="none" rtlCol="0">
              <a:spAutoFit/>
            </a:bodyPr>
            <a:lstStyle/>
            <a:p>
              <a:pPr algn="ctr"/>
              <a:r>
                <a:rPr lang="en-GB" sz="6000" dirty="0" smtClean="0">
                  <a:solidFill>
                    <a:schemeClr val="tx1">
                      <a:lumMod val="95000"/>
                      <a:lumOff val="5000"/>
                    </a:schemeClr>
                  </a:solidFill>
                  <a:latin typeface="Arial" pitchFamily="34" charset="0"/>
                  <a:cs typeface="Arial" pitchFamily="34" charset="0"/>
                </a:rPr>
                <a:t>Stimulus ON</a:t>
              </a:r>
              <a:endParaRPr lang="en-GB" sz="6000" dirty="0">
                <a:solidFill>
                  <a:schemeClr val="tx1">
                    <a:lumMod val="95000"/>
                    <a:lumOff val="5000"/>
                  </a:schemeClr>
                </a:solidFill>
                <a:latin typeface="Arial" pitchFamily="34" charset="0"/>
                <a:cs typeface="Arial" pitchFamily="34" charset="0"/>
              </a:endParaRPr>
            </a:p>
          </p:txBody>
        </p:sp>
        <p:sp>
          <p:nvSpPr>
            <p:cNvPr id="12" name="TextBox 11"/>
            <p:cNvSpPr txBox="1"/>
            <p:nvPr/>
          </p:nvSpPr>
          <p:spPr>
            <a:xfrm>
              <a:off x="43348402" y="30399803"/>
              <a:ext cx="4886274" cy="776179"/>
            </a:xfrm>
            <a:prstGeom prst="rect">
              <a:avLst/>
            </a:prstGeom>
            <a:noFill/>
          </p:spPr>
          <p:txBody>
            <a:bodyPr wrap="none" rtlCol="0">
              <a:spAutoFit/>
            </a:bodyPr>
            <a:lstStyle/>
            <a:p>
              <a:pPr algn="ctr"/>
              <a:r>
                <a:rPr lang="en-GB" sz="6000" dirty="0" smtClean="0">
                  <a:solidFill>
                    <a:schemeClr val="tx1">
                      <a:lumMod val="95000"/>
                      <a:lumOff val="5000"/>
                    </a:schemeClr>
                  </a:solidFill>
                  <a:latin typeface="Arial" pitchFamily="34" charset="0"/>
                  <a:cs typeface="Arial" pitchFamily="34" charset="0"/>
                </a:rPr>
                <a:t>Stimulus OFF</a:t>
              </a:r>
              <a:endParaRPr lang="en-GB" sz="6000" dirty="0">
                <a:solidFill>
                  <a:schemeClr val="tx1">
                    <a:lumMod val="95000"/>
                    <a:lumOff val="5000"/>
                  </a:schemeClr>
                </a:solidFill>
                <a:latin typeface="Arial" pitchFamily="34" charset="0"/>
                <a:cs typeface="Arial" pitchFamily="34" charset="0"/>
              </a:endParaRPr>
            </a:p>
          </p:txBody>
        </p:sp>
      </p:grpSp>
      <p:grpSp>
        <p:nvGrpSpPr>
          <p:cNvPr id="13" name="Group 36"/>
          <p:cNvGrpSpPr/>
          <p:nvPr/>
        </p:nvGrpSpPr>
        <p:grpSpPr>
          <a:xfrm>
            <a:off x="1057106" y="16662296"/>
            <a:ext cx="14629192" cy="18485074"/>
            <a:chOff x="842792" y="14430350"/>
            <a:chExt cx="14629192" cy="18485074"/>
          </a:xfrm>
        </p:grpSpPr>
        <p:pic>
          <p:nvPicPr>
            <p:cNvPr id="5" name="Picture 4" descr="1b.png"/>
            <p:cNvPicPr>
              <a:picLocks noChangeAspect="1"/>
            </p:cNvPicPr>
            <p:nvPr/>
          </p:nvPicPr>
          <p:blipFill>
            <a:blip r:embed="rId4" cstate="print"/>
            <a:stretch>
              <a:fillRect/>
            </a:stretch>
          </p:blipFill>
          <p:spPr>
            <a:xfrm>
              <a:off x="842792" y="21931340"/>
              <a:ext cx="14629192" cy="10984084"/>
            </a:xfrm>
            <a:prstGeom prst="rect">
              <a:avLst/>
            </a:prstGeom>
          </p:spPr>
        </p:pic>
        <p:grpSp>
          <p:nvGrpSpPr>
            <p:cNvPr id="16" name="Group 23"/>
            <p:cNvGrpSpPr/>
            <p:nvPr/>
          </p:nvGrpSpPr>
          <p:grpSpPr>
            <a:xfrm>
              <a:off x="3128808" y="14430350"/>
              <a:ext cx="5857916" cy="7143800"/>
              <a:chOff x="3128808" y="14430350"/>
              <a:chExt cx="5857916" cy="7143800"/>
            </a:xfrm>
          </p:grpSpPr>
          <p:cxnSp>
            <p:nvCxnSpPr>
              <p:cNvPr id="20" name="Straight Arrow Connector 19"/>
              <p:cNvCxnSpPr/>
              <p:nvPr/>
            </p:nvCxnSpPr>
            <p:spPr>
              <a:xfrm rot="16200000" flipH="1">
                <a:off x="235569" y="17323589"/>
                <a:ext cx="7143800" cy="1357322"/>
              </a:xfrm>
              <a:prstGeom prst="straightConnector1">
                <a:avLst/>
              </a:prstGeom>
              <a:ln w="1270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H="1">
                <a:off x="1735767" y="17323589"/>
                <a:ext cx="7143800" cy="1357322"/>
              </a:xfrm>
              <a:prstGeom prst="straightConnector1">
                <a:avLst/>
              </a:prstGeom>
              <a:ln w="1270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3235965" y="17323589"/>
                <a:ext cx="7143800" cy="1357322"/>
              </a:xfrm>
              <a:prstGeom prst="straightConnector1">
                <a:avLst/>
              </a:prstGeom>
              <a:ln w="1270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4736163" y="17323589"/>
                <a:ext cx="7143800" cy="1357322"/>
              </a:xfrm>
              <a:prstGeom prst="straightConnector1">
                <a:avLst/>
              </a:prstGeom>
              <a:ln w="1270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grpSp>
      <p:grpSp>
        <p:nvGrpSpPr>
          <p:cNvPr id="17" name="Group 38"/>
          <p:cNvGrpSpPr/>
          <p:nvPr/>
        </p:nvGrpSpPr>
        <p:grpSpPr>
          <a:xfrm>
            <a:off x="15416144" y="17843843"/>
            <a:ext cx="33594910" cy="13018664"/>
            <a:chOff x="15201830" y="15611897"/>
            <a:chExt cx="33594910" cy="13018664"/>
          </a:xfrm>
        </p:grpSpPr>
        <p:grpSp>
          <p:nvGrpSpPr>
            <p:cNvPr id="18" name="Group 15"/>
            <p:cNvGrpSpPr/>
            <p:nvPr/>
          </p:nvGrpSpPr>
          <p:grpSpPr>
            <a:xfrm>
              <a:off x="35089629" y="15611897"/>
              <a:ext cx="13707111" cy="12945809"/>
              <a:chOff x="35089629" y="15611897"/>
              <a:chExt cx="13707111" cy="12945809"/>
            </a:xfrm>
          </p:grpSpPr>
          <p:pic>
            <p:nvPicPr>
              <p:cNvPr id="8" name="Picture 7" descr="figure_contra_signals_in_v1.png"/>
              <p:cNvPicPr>
                <a:picLocks noChangeAspect="1"/>
              </p:cNvPicPr>
              <p:nvPr/>
            </p:nvPicPr>
            <p:blipFill>
              <a:blip r:embed="rId5" cstate="print">
                <a:clrChange>
                  <a:clrFrom>
                    <a:srgbClr val="FFFFFF"/>
                  </a:clrFrom>
                  <a:clrTo>
                    <a:srgbClr val="FFFFFF">
                      <a:alpha val="0"/>
                    </a:srgbClr>
                  </a:clrTo>
                </a:clrChange>
              </a:blip>
              <a:srcRect l="11130" r="66025" b="64846"/>
              <a:stretch>
                <a:fillRect/>
              </a:stretch>
            </p:blipFill>
            <p:spPr>
              <a:xfrm>
                <a:off x="35918850" y="15611897"/>
                <a:ext cx="12877890" cy="11501518"/>
              </a:xfrm>
              <a:prstGeom prst="rect">
                <a:avLst/>
              </a:prstGeom>
            </p:spPr>
          </p:pic>
          <p:sp>
            <p:nvSpPr>
              <p:cNvPr id="10" name="TextBox 9"/>
              <p:cNvSpPr txBox="1"/>
              <p:nvPr/>
            </p:nvSpPr>
            <p:spPr>
              <a:xfrm rot="16200000">
                <a:off x="31270795" y="20425092"/>
                <a:ext cx="8653331" cy="1015663"/>
              </a:xfrm>
              <a:prstGeom prst="rect">
                <a:avLst/>
              </a:prstGeom>
              <a:noFill/>
            </p:spPr>
            <p:txBody>
              <a:bodyPr wrap="none" rtlCol="0">
                <a:spAutoFit/>
              </a:bodyPr>
              <a:lstStyle/>
              <a:p>
                <a:pPr algn="ctr"/>
                <a:r>
                  <a:rPr lang="en-GB" sz="6000" dirty="0">
                    <a:solidFill>
                      <a:schemeClr val="tx1">
                        <a:lumMod val="95000"/>
                        <a:lumOff val="5000"/>
                      </a:schemeClr>
                    </a:solidFill>
                    <a:latin typeface="Arial" pitchFamily="34" charset="0"/>
                    <a:cs typeface="Arial" pitchFamily="34" charset="0"/>
                  </a:rPr>
                  <a:t>% signal change (BOLD)</a:t>
                </a:r>
              </a:p>
            </p:txBody>
          </p:sp>
          <p:cxnSp>
            <p:nvCxnSpPr>
              <p:cNvPr id="14" name="Straight Connector 13"/>
              <p:cNvCxnSpPr/>
              <p:nvPr/>
            </p:nvCxnSpPr>
            <p:spPr>
              <a:xfrm>
                <a:off x="36918982" y="27470605"/>
                <a:ext cx="10644262" cy="1588"/>
              </a:xfrm>
              <a:prstGeom prst="line">
                <a:avLst/>
              </a:prstGeom>
              <a:ln w="139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562320" y="27542043"/>
                <a:ext cx="2977418" cy="1015663"/>
              </a:xfrm>
              <a:prstGeom prst="rect">
                <a:avLst/>
              </a:prstGeom>
              <a:noFill/>
            </p:spPr>
            <p:txBody>
              <a:bodyPr wrap="none" rtlCol="0">
                <a:spAutoFit/>
              </a:bodyPr>
              <a:lstStyle/>
              <a:p>
                <a:r>
                  <a:rPr lang="en-GB" sz="6000" dirty="0" smtClean="0">
                    <a:latin typeface="Arial" pitchFamily="34" charset="0"/>
                    <a:cs typeface="Arial" pitchFamily="34" charset="0"/>
                  </a:rPr>
                  <a:t>Time (s)</a:t>
                </a:r>
                <a:endParaRPr lang="en-GB" sz="6000" dirty="0">
                  <a:latin typeface="Arial" pitchFamily="34" charset="0"/>
                  <a:cs typeface="Arial" pitchFamily="34" charset="0"/>
                </a:endParaRPr>
              </a:p>
            </p:txBody>
          </p:sp>
        </p:grpSp>
        <p:sp>
          <p:nvSpPr>
            <p:cNvPr id="26" name="TextBox 25"/>
            <p:cNvSpPr txBox="1"/>
            <p:nvPr/>
          </p:nvSpPr>
          <p:spPr>
            <a:xfrm>
              <a:off x="15201830" y="24431670"/>
              <a:ext cx="1975221" cy="3770263"/>
            </a:xfrm>
            <a:prstGeom prst="rect">
              <a:avLst/>
            </a:prstGeom>
            <a:noFill/>
          </p:spPr>
          <p:txBody>
            <a:bodyPr wrap="none" rtlCol="0">
              <a:spAutoFit/>
            </a:bodyPr>
            <a:lstStyle/>
            <a:p>
              <a:r>
                <a:rPr lang="en-GB" sz="23900" dirty="0" smtClean="0">
                  <a:latin typeface="Arial" pitchFamily="34" charset="0"/>
                  <a:cs typeface="Arial" pitchFamily="34" charset="0"/>
                </a:rPr>
                <a:t>+</a:t>
              </a:r>
              <a:endParaRPr lang="en-GB" sz="23900" dirty="0">
                <a:latin typeface="Arial" pitchFamily="34" charset="0"/>
                <a:cs typeface="Arial" pitchFamily="34" charset="0"/>
              </a:endParaRPr>
            </a:p>
          </p:txBody>
        </p:sp>
        <p:sp>
          <p:nvSpPr>
            <p:cNvPr id="28" name="TextBox 27"/>
            <p:cNvSpPr txBox="1"/>
            <p:nvPr/>
          </p:nvSpPr>
          <p:spPr>
            <a:xfrm>
              <a:off x="31418256" y="24860298"/>
              <a:ext cx="3765774" cy="3770263"/>
            </a:xfrm>
            <a:prstGeom prst="rect">
              <a:avLst/>
            </a:prstGeom>
            <a:noFill/>
          </p:spPr>
          <p:txBody>
            <a:bodyPr wrap="none" rtlCol="0">
              <a:spAutoFit/>
            </a:bodyPr>
            <a:lstStyle/>
            <a:p>
              <a:r>
                <a:rPr lang="en-GB" sz="23900" dirty="0" smtClean="0">
                  <a:latin typeface="Arial" pitchFamily="34" charset="0"/>
                  <a:cs typeface="Arial" pitchFamily="34" charset="0"/>
                </a:rPr>
                <a:t>=&gt;</a:t>
              </a:r>
              <a:endParaRPr lang="en-GB" sz="23900" dirty="0">
                <a:latin typeface="Arial" pitchFamily="34" charset="0"/>
                <a:cs typeface="Arial" pitchFamily="34" charset="0"/>
              </a:endParaRPr>
            </a:p>
          </p:txBody>
        </p:sp>
      </p:grpSp>
      <p:grpSp>
        <p:nvGrpSpPr>
          <p:cNvPr id="19" name="Group 37"/>
          <p:cNvGrpSpPr/>
          <p:nvPr/>
        </p:nvGrpSpPr>
        <p:grpSpPr>
          <a:xfrm>
            <a:off x="17273532" y="9018430"/>
            <a:ext cx="14629192" cy="26128940"/>
            <a:chOff x="17059218" y="6786484"/>
            <a:chExt cx="14629192" cy="26128940"/>
          </a:xfrm>
        </p:grpSpPr>
        <p:grpSp>
          <p:nvGrpSpPr>
            <p:cNvPr id="24" name="Group 33"/>
            <p:cNvGrpSpPr/>
            <p:nvPr/>
          </p:nvGrpSpPr>
          <p:grpSpPr>
            <a:xfrm>
              <a:off x="17059218" y="7858054"/>
              <a:ext cx="14629192" cy="25057370"/>
              <a:chOff x="17059218" y="7858054"/>
              <a:chExt cx="14629192" cy="25057370"/>
            </a:xfrm>
          </p:grpSpPr>
          <p:grpSp>
            <p:nvGrpSpPr>
              <p:cNvPr id="25" name="Group 17"/>
              <p:cNvGrpSpPr/>
              <p:nvPr/>
            </p:nvGrpSpPr>
            <p:grpSpPr>
              <a:xfrm>
                <a:off x="17059218" y="7858054"/>
                <a:ext cx="14629192" cy="25057370"/>
                <a:chOff x="17059218" y="7858054"/>
                <a:chExt cx="14629192" cy="25057370"/>
              </a:xfrm>
            </p:grpSpPr>
            <p:pic>
              <p:nvPicPr>
                <p:cNvPr id="6" name="Picture 5" descr="1c.png"/>
                <p:cNvPicPr>
                  <a:picLocks noChangeAspect="1"/>
                </p:cNvPicPr>
                <p:nvPr/>
              </p:nvPicPr>
              <p:blipFill>
                <a:blip r:embed="rId6" cstate="print"/>
                <a:stretch>
                  <a:fillRect/>
                </a:stretch>
              </p:blipFill>
              <p:spPr>
                <a:xfrm>
                  <a:off x="17059218" y="7858054"/>
                  <a:ext cx="14629192" cy="10984084"/>
                </a:xfrm>
                <a:prstGeom prst="rect">
                  <a:avLst/>
                </a:prstGeom>
              </p:spPr>
            </p:pic>
            <p:pic>
              <p:nvPicPr>
                <p:cNvPr id="7" name="Picture 6" descr="1d.png"/>
                <p:cNvPicPr>
                  <a:picLocks noChangeAspect="1"/>
                </p:cNvPicPr>
                <p:nvPr/>
              </p:nvPicPr>
              <p:blipFill>
                <a:blip r:embed="rId7" cstate="print"/>
                <a:stretch>
                  <a:fillRect/>
                </a:stretch>
              </p:blipFill>
              <p:spPr>
                <a:xfrm>
                  <a:off x="17059218" y="21931340"/>
                  <a:ext cx="14629192" cy="10984084"/>
                </a:xfrm>
                <a:prstGeom prst="rect">
                  <a:avLst/>
                </a:prstGeom>
              </p:spPr>
            </p:pic>
          </p:grpSp>
          <p:cxnSp>
            <p:nvCxnSpPr>
              <p:cNvPr id="29" name="Straight Arrow Connector 28"/>
              <p:cNvCxnSpPr/>
              <p:nvPr/>
            </p:nvCxnSpPr>
            <p:spPr>
              <a:xfrm rot="16200000" flipH="1">
                <a:off x="21917002" y="18788068"/>
                <a:ext cx="5643602" cy="71438"/>
              </a:xfrm>
              <a:prstGeom prst="straightConnector1">
                <a:avLst/>
              </a:prstGeom>
              <a:ln w="1270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21845564" y="6786484"/>
              <a:ext cx="4804520" cy="1015663"/>
            </a:xfrm>
            <a:prstGeom prst="rect">
              <a:avLst/>
            </a:prstGeom>
            <a:noFill/>
          </p:spPr>
          <p:txBody>
            <a:bodyPr wrap="none" rtlCol="0">
              <a:spAutoFit/>
            </a:bodyPr>
            <a:lstStyle/>
            <a:p>
              <a:r>
                <a:rPr lang="en-GB" sz="6000" dirty="0" smtClean="0">
                  <a:latin typeface="Arial" pitchFamily="34" charset="0"/>
                  <a:cs typeface="Arial" pitchFamily="34" charset="0"/>
                </a:rPr>
                <a:t>Single scan 2</a:t>
              </a:r>
              <a:endParaRPr lang="en-GB" sz="6000" dirty="0">
                <a:latin typeface="Arial" pitchFamily="34" charset="0"/>
                <a:cs typeface="Arial" pitchFamily="34" charset="0"/>
              </a:endParaRPr>
            </a:p>
          </p:txBody>
        </p:sp>
      </p:grpSp>
      <p:sp>
        <p:nvSpPr>
          <p:cNvPr id="41" name="TextBox 40"/>
          <p:cNvSpPr txBox="1"/>
          <p:nvPr/>
        </p:nvSpPr>
        <p:spPr>
          <a:xfrm rot="16200000">
            <a:off x="-2593580" y="14766403"/>
            <a:ext cx="8653331" cy="1015663"/>
          </a:xfrm>
          <a:prstGeom prst="rect">
            <a:avLst/>
          </a:prstGeom>
          <a:noFill/>
        </p:spPr>
        <p:txBody>
          <a:bodyPr wrap="none" rtlCol="0">
            <a:spAutoFit/>
          </a:bodyPr>
          <a:lstStyle/>
          <a:p>
            <a:pPr algn="ctr"/>
            <a:r>
              <a:rPr lang="en-GB" sz="6000" dirty="0">
                <a:solidFill>
                  <a:schemeClr val="tx1">
                    <a:lumMod val="95000"/>
                    <a:lumOff val="5000"/>
                  </a:schemeClr>
                </a:solidFill>
                <a:latin typeface="Arial" pitchFamily="34" charset="0"/>
                <a:cs typeface="Arial" pitchFamily="34" charset="0"/>
              </a:rPr>
              <a:t>% signal change (BOLD)</a:t>
            </a:r>
          </a:p>
        </p:txBody>
      </p:sp>
      <p:sp>
        <p:nvSpPr>
          <p:cNvPr id="42" name="TextBox 41"/>
          <p:cNvSpPr txBox="1"/>
          <p:nvPr/>
        </p:nvSpPr>
        <p:spPr>
          <a:xfrm>
            <a:off x="6343518" y="20448510"/>
            <a:ext cx="2977418" cy="1015663"/>
          </a:xfrm>
          <a:prstGeom prst="rect">
            <a:avLst/>
          </a:prstGeom>
          <a:noFill/>
        </p:spPr>
        <p:txBody>
          <a:bodyPr wrap="none" rtlCol="0">
            <a:spAutoFit/>
          </a:bodyPr>
          <a:lstStyle/>
          <a:p>
            <a:r>
              <a:rPr lang="en-GB" sz="6000" dirty="0" smtClean="0">
                <a:latin typeface="Arial" pitchFamily="34" charset="0"/>
                <a:cs typeface="Arial" pitchFamily="34" charset="0"/>
              </a:rPr>
              <a:t>Time (s)</a:t>
            </a:r>
            <a:endParaRPr lang="en-GB" sz="6000" dirty="0">
              <a:latin typeface="Arial" pitchFamily="34" charset="0"/>
              <a:cs typeface="Arial" pitchFamily="34" charset="0"/>
            </a:endParaRPr>
          </a:p>
        </p:txBody>
      </p:sp>
      <p:sp>
        <p:nvSpPr>
          <p:cNvPr id="33" name="TextBox 32"/>
          <p:cNvSpPr txBox="1"/>
          <p:nvPr/>
        </p:nvSpPr>
        <p:spPr>
          <a:xfrm>
            <a:off x="4771882" y="0"/>
            <a:ext cx="3571900" cy="6555641"/>
          </a:xfrm>
          <a:prstGeom prst="rect">
            <a:avLst/>
          </a:prstGeom>
          <a:noFill/>
        </p:spPr>
        <p:txBody>
          <a:bodyPr wrap="square" rtlCol="0">
            <a:spAutoFit/>
          </a:bodyPr>
          <a:lstStyle/>
          <a:p>
            <a:r>
              <a:rPr lang="en-GB" sz="42000" dirty="0" smtClean="0">
                <a:solidFill>
                  <a:srgbClr val="FF0000"/>
                </a:solidFill>
                <a:latin typeface="Arial" pitchFamily="34" charset="0"/>
                <a:cs typeface="Arial" pitchFamily="34" charset="0"/>
              </a:rPr>
              <a:t>X</a:t>
            </a:r>
            <a:endParaRPr lang="en-GB" sz="420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descr="Tootell1998.png"/>
          <p:cNvPicPr>
            <a:picLocks noGrp="1" noChangeAspect="1"/>
          </p:cNvPicPr>
          <p:nvPr>
            <p:ph idx="1"/>
          </p:nvPr>
        </p:nvPicPr>
        <p:blipFill rotWithShape="1">
          <a:blip r:embed="rId3" cstate="print">
            <a:lum bright="10000" contrast="40000"/>
          </a:blip>
          <a:srcRect l="23469" t="30236" r="28355" b="6883"/>
          <a:stretch/>
        </p:blipFill>
        <p:spPr>
          <a:xfrm>
            <a:off x="23560076" y="6629069"/>
            <a:ext cx="24074606" cy="26017971"/>
          </a:xfrm>
        </p:spPr>
      </p:pic>
      <p:sp>
        <p:nvSpPr>
          <p:cNvPr id="12" name="Content Placeholder 2"/>
          <p:cNvSpPr txBox="1">
            <a:spLocks/>
          </p:cNvSpPr>
          <p:nvPr/>
        </p:nvSpPr>
        <p:spPr>
          <a:xfrm>
            <a:off x="5057634" y="33650611"/>
            <a:ext cx="43877465" cy="2854081"/>
          </a:xfrm>
          <a:prstGeom prst="rect">
            <a:avLst/>
          </a:prstGeom>
        </p:spPr>
        <p:txBody>
          <a:bodyPr vert="horz" lIns="493776" tIns="246888" rIns="493776" bIns="246888"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GB" sz="7200" b="0" i="1" dirty="0" smtClean="0">
                <a:latin typeface="Arial" pitchFamily="34" charset="0"/>
                <a:cs typeface="Arial" pitchFamily="34" charset="0"/>
              </a:rPr>
              <a:t>The representation of the ipsilateral visual field in human cerebral cortex. </a:t>
            </a:r>
            <a:r>
              <a:rPr lang="en-GB" sz="7200" b="0" i="1" dirty="0" err="1" smtClean="0">
                <a:latin typeface="Arial" pitchFamily="34" charset="0"/>
                <a:cs typeface="Arial" pitchFamily="34" charset="0"/>
              </a:rPr>
              <a:t>Tootell</a:t>
            </a:r>
            <a:r>
              <a:rPr lang="en-GB" sz="7200" b="0" i="1" dirty="0" smtClean="0">
                <a:latin typeface="Arial" pitchFamily="34" charset="0"/>
                <a:cs typeface="Arial" pitchFamily="34" charset="0"/>
              </a:rPr>
              <a:t> et al., PNAS</a:t>
            </a:r>
            <a:r>
              <a:rPr lang="pl-PL" sz="7200" b="0" i="1" dirty="0" smtClean="0">
                <a:latin typeface="Arial" pitchFamily="34" charset="0"/>
                <a:cs typeface="Arial" pitchFamily="34" charset="0"/>
              </a:rPr>
              <a:t> 1998</a:t>
            </a:r>
            <a:endParaRPr lang="en-GB" sz="7200" b="0" i="1" dirty="0" smtClean="0">
              <a:latin typeface="Arial" pitchFamily="34" charset="0"/>
              <a:cs typeface="Arial" pitchFamily="34" charset="0"/>
            </a:endParaRPr>
          </a:p>
        </p:txBody>
      </p:sp>
      <p:pic>
        <p:nvPicPr>
          <p:cNvPr id="13" name="Content Placeholder 3" descr="Tootell1998.png"/>
          <p:cNvPicPr>
            <a:picLocks noChangeAspect="1"/>
          </p:cNvPicPr>
          <p:nvPr/>
        </p:nvPicPr>
        <p:blipFill rotWithShape="1">
          <a:blip r:embed="rId3" cstate="print">
            <a:lum contrast="-40000"/>
          </a:blip>
          <a:srcRect l="29067" t="13311" r="53577" b="70816"/>
          <a:stretch/>
        </p:blipFill>
        <p:spPr>
          <a:xfrm>
            <a:off x="5414824" y="7858054"/>
            <a:ext cx="16149384" cy="11287204"/>
          </a:xfrm>
          <a:prstGeom prst="rect">
            <a:avLst/>
          </a:prstGeom>
        </p:spPr>
      </p:pic>
      <p:sp>
        <p:nvSpPr>
          <p:cNvPr id="14" name="Title 1"/>
          <p:cNvSpPr>
            <a:spLocks noGrp="1"/>
          </p:cNvSpPr>
          <p:nvPr>
            <p:ph type="title"/>
          </p:nvPr>
        </p:nvSpPr>
        <p:spPr>
          <a:xfrm>
            <a:off x="2520315" y="1441850"/>
            <a:ext cx="45365670" cy="4630254"/>
          </a:xfrm>
        </p:spPr>
        <p:txBody>
          <a:bodyPr>
            <a:normAutofit fontScale="90000"/>
          </a:bodyPr>
          <a:lstStyle/>
          <a:p>
            <a:r>
              <a:rPr lang="en-US" dirty="0" smtClean="0">
                <a:latin typeface="Verdana"/>
                <a:cs typeface="Verdana"/>
              </a:rPr>
              <a:t>The spatial extent of negative BOLD:</a:t>
            </a:r>
            <a:br>
              <a:rPr lang="en-US" dirty="0" smtClean="0">
                <a:latin typeface="Verdana"/>
                <a:cs typeface="Verdana"/>
              </a:rPr>
            </a:br>
            <a:r>
              <a:rPr lang="en-US" sz="11400" dirty="0" smtClean="0">
                <a:latin typeface="Verdana"/>
                <a:cs typeface="Verdana"/>
              </a:rPr>
              <a:t>Investigating ipsilateral responses to lateralized stimuli</a:t>
            </a:r>
            <a:endParaRPr lang="en-US" dirty="0">
              <a:latin typeface="Verdana"/>
              <a:cs typeface="Verdana"/>
            </a:endParaRPr>
          </a:p>
        </p:txBody>
      </p:sp>
      <p:pic>
        <p:nvPicPr>
          <p:cNvPr id="18" name="Picture 3"/>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2726867" y="9758934"/>
            <a:ext cx="20786217" cy="26245566"/>
          </a:xfrm>
          <a:prstGeom prst="rect">
            <a:avLst/>
          </a:prstGeom>
          <a:noFill/>
          <a:ln w="9525">
            <a:noFill/>
            <a:miter lim="800000"/>
            <a:headEnd/>
            <a:tailEnd/>
          </a:ln>
          <a:effectLst/>
        </p:spPr>
      </p:pic>
      <p:pic>
        <p:nvPicPr>
          <p:cNvPr id="19" name="Picture 4"/>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731629" y="9791642"/>
            <a:ext cx="20786217" cy="26245566"/>
          </a:xfrm>
          <a:prstGeom prst="rect">
            <a:avLst/>
          </a:prstGeom>
          <a:noFill/>
          <a:ln w="9525">
            <a:noFill/>
            <a:miter lim="800000"/>
            <a:headEnd/>
            <a:tailEnd/>
          </a:ln>
          <a:effectLst/>
        </p:spPr>
      </p:pic>
      <p:sp>
        <p:nvSpPr>
          <p:cNvPr id="20" name="Rectangle 19"/>
          <p:cNvSpPr/>
          <p:nvPr/>
        </p:nvSpPr>
        <p:spPr>
          <a:xfrm>
            <a:off x="428628" y="13573094"/>
            <a:ext cx="6986460" cy="18288128"/>
          </a:xfrm>
          <a:prstGeom prst="rect">
            <a:avLst/>
          </a:prstGeom>
          <a:solidFill>
            <a:srgbClr val="FFFF00">
              <a:alpha val="58000"/>
            </a:srgbClr>
          </a:solidFill>
          <a:ln w="1270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771882" y="0"/>
            <a:ext cx="3571900" cy="6555641"/>
          </a:xfrm>
          <a:prstGeom prst="rect">
            <a:avLst/>
          </a:prstGeom>
          <a:noFill/>
        </p:spPr>
        <p:txBody>
          <a:bodyPr wrap="square" rtlCol="0">
            <a:spAutoFit/>
          </a:bodyPr>
          <a:lstStyle/>
          <a:p>
            <a:r>
              <a:rPr lang="en-GB" sz="42000" dirty="0" smtClean="0">
                <a:solidFill>
                  <a:srgbClr val="FF0000"/>
                </a:solidFill>
                <a:latin typeface="Arial" pitchFamily="34" charset="0"/>
                <a:cs typeface="Arial" pitchFamily="34" charset="0"/>
              </a:rPr>
              <a:t>X</a:t>
            </a:r>
            <a:endParaRPr lang="en-GB" sz="420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xmlns="" val="40230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ootell1998.png"/>
          <p:cNvPicPr>
            <a:picLocks noChangeAspect="1"/>
          </p:cNvPicPr>
          <p:nvPr/>
        </p:nvPicPr>
        <p:blipFill rotWithShape="1">
          <a:blip r:embed="rId3" cstate="print">
            <a:lum bright="10000" contrast="40000"/>
          </a:blip>
          <a:srcRect l="24594" t="65196" r="29378" b="7750"/>
          <a:stretch/>
        </p:blipFill>
        <p:spPr>
          <a:xfrm>
            <a:off x="12796190" y="928567"/>
            <a:ext cx="27194626" cy="13234611"/>
          </a:xfrm>
          <a:prstGeom prst="rect">
            <a:avLst/>
          </a:prstGeom>
        </p:spPr>
      </p:pic>
      <p:sp>
        <p:nvSpPr>
          <p:cNvPr id="7" name="Content Placeholder 2"/>
          <p:cNvSpPr txBox="1">
            <a:spLocks/>
          </p:cNvSpPr>
          <p:nvPr/>
        </p:nvSpPr>
        <p:spPr>
          <a:xfrm>
            <a:off x="5057634" y="33650611"/>
            <a:ext cx="43877465" cy="2854081"/>
          </a:xfrm>
          <a:prstGeom prst="rect">
            <a:avLst/>
          </a:prstGeom>
        </p:spPr>
        <p:txBody>
          <a:bodyPr vert="horz" lIns="493776" tIns="246888" rIns="493776" bIns="246888"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GB" sz="7200" b="0" i="1" dirty="0" smtClean="0">
                <a:latin typeface="Arial" pitchFamily="34" charset="0"/>
                <a:cs typeface="Arial" pitchFamily="34" charset="0"/>
              </a:rPr>
              <a:t>The representation of the ipsilateral visual field in human cerebral cortex. </a:t>
            </a:r>
            <a:r>
              <a:rPr lang="en-GB" sz="7200" b="0" i="1" dirty="0" err="1" smtClean="0">
                <a:latin typeface="Arial" pitchFamily="34" charset="0"/>
                <a:cs typeface="Arial" pitchFamily="34" charset="0"/>
              </a:rPr>
              <a:t>Tootell</a:t>
            </a:r>
            <a:r>
              <a:rPr lang="en-GB" sz="7200" b="0" i="1" dirty="0" smtClean="0">
                <a:latin typeface="Arial" pitchFamily="34" charset="0"/>
                <a:cs typeface="Arial" pitchFamily="34" charset="0"/>
              </a:rPr>
              <a:t> et al., PNAS</a:t>
            </a:r>
            <a:r>
              <a:rPr lang="pl-PL" sz="7200" b="0" i="1" dirty="0" smtClean="0">
                <a:latin typeface="Arial" pitchFamily="34" charset="0"/>
                <a:cs typeface="Arial" pitchFamily="34" charset="0"/>
              </a:rPr>
              <a:t> 1998</a:t>
            </a:r>
            <a:endParaRPr lang="en-GB" sz="7200" b="0" i="1" dirty="0" smtClean="0">
              <a:latin typeface="Arial" pitchFamily="34" charset="0"/>
              <a:cs typeface="Arial" pitchFamily="34" charset="0"/>
            </a:endParaRPr>
          </a:p>
        </p:txBody>
      </p:sp>
      <p:grpSp>
        <p:nvGrpSpPr>
          <p:cNvPr id="2" name="Group 8"/>
          <p:cNvGrpSpPr/>
          <p:nvPr/>
        </p:nvGrpSpPr>
        <p:grpSpPr>
          <a:xfrm>
            <a:off x="11933869" y="14961217"/>
            <a:ext cx="25199427" cy="18543079"/>
            <a:chOff x="11933869" y="14287474"/>
            <a:chExt cx="25199427" cy="18543079"/>
          </a:xfrm>
        </p:grpSpPr>
        <p:pic>
          <p:nvPicPr>
            <p:cNvPr id="6" name="Picture 5"/>
            <p:cNvPicPr>
              <a:picLocks noChangeAspect="1" noChangeArrowheads="1"/>
            </p:cNvPicPr>
            <p:nvPr/>
          </p:nvPicPr>
          <p:blipFill rotWithShape="1">
            <a:blip r:embed="rId4" cstate="print"/>
            <a:srcRect l="54161" t="52063" b="2625"/>
            <a:stretch/>
          </p:blipFill>
          <p:spPr bwMode="auto">
            <a:xfrm>
              <a:off x="11933869" y="14287474"/>
              <a:ext cx="25056551" cy="18543079"/>
            </a:xfrm>
            <a:prstGeom prst="rect">
              <a:avLst/>
            </a:prstGeom>
            <a:noFill/>
            <a:ln w="9525" algn="ctr">
              <a:noFill/>
              <a:miter lim="800000"/>
              <a:headEnd/>
              <a:tailEnd/>
            </a:ln>
            <a:effectLst/>
          </p:spPr>
        </p:pic>
        <p:sp>
          <p:nvSpPr>
            <p:cNvPr id="8" name="Rectangle 7"/>
            <p:cNvSpPr/>
            <p:nvPr/>
          </p:nvSpPr>
          <p:spPr>
            <a:xfrm>
              <a:off x="29203678" y="14501788"/>
              <a:ext cx="7929618" cy="4643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0" name="TextBox 9"/>
          <p:cNvSpPr txBox="1"/>
          <p:nvPr/>
        </p:nvSpPr>
        <p:spPr>
          <a:xfrm>
            <a:off x="37061858" y="19567954"/>
            <a:ext cx="11777749" cy="3077766"/>
          </a:xfrm>
          <a:prstGeom prst="rect">
            <a:avLst/>
          </a:prstGeom>
          <a:noFill/>
        </p:spPr>
        <p:txBody>
          <a:bodyPr wrap="square" rtlCol="0">
            <a:spAutoFit/>
          </a:bodyPr>
          <a:lstStyle/>
          <a:p>
            <a:pPr algn="ctr"/>
            <a:r>
              <a:rPr lang="en-GB" i="1" dirty="0" smtClean="0"/>
              <a:t>“ … perhaps reflecting neural inhibition …”</a:t>
            </a:r>
            <a:endParaRPr lang="en-GB" i="1" dirty="0"/>
          </a:p>
        </p:txBody>
      </p:sp>
      <p:sp>
        <p:nvSpPr>
          <p:cNvPr id="11" name="TextBox 10"/>
          <p:cNvSpPr txBox="1"/>
          <p:nvPr/>
        </p:nvSpPr>
        <p:spPr>
          <a:xfrm>
            <a:off x="4771882" y="0"/>
            <a:ext cx="3571900" cy="6555641"/>
          </a:xfrm>
          <a:prstGeom prst="rect">
            <a:avLst/>
          </a:prstGeom>
          <a:noFill/>
        </p:spPr>
        <p:txBody>
          <a:bodyPr wrap="square" rtlCol="0">
            <a:spAutoFit/>
          </a:bodyPr>
          <a:lstStyle/>
          <a:p>
            <a:r>
              <a:rPr lang="en-GB" sz="42000" dirty="0" smtClean="0">
                <a:solidFill>
                  <a:srgbClr val="FF0000"/>
                </a:solidFill>
                <a:latin typeface="Arial" pitchFamily="34" charset="0"/>
                <a:cs typeface="Arial" pitchFamily="34" charset="0"/>
              </a:rPr>
              <a:t>X</a:t>
            </a:r>
            <a:endParaRPr lang="en-GB" sz="420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Central stimuli give ‘adjacent’ negative BOLD</a:t>
            </a:r>
            <a:endParaRPr lang="en-GB" dirty="0"/>
          </a:p>
        </p:txBody>
      </p:sp>
      <p:sp>
        <p:nvSpPr>
          <p:cNvPr id="4" name="TextBox 3"/>
          <p:cNvSpPr txBox="1"/>
          <p:nvPr/>
        </p:nvSpPr>
        <p:spPr>
          <a:xfrm>
            <a:off x="3700312" y="32004098"/>
            <a:ext cx="41206804" cy="1323439"/>
          </a:xfrm>
          <a:prstGeom prst="rect">
            <a:avLst/>
          </a:prstGeom>
          <a:noFill/>
        </p:spPr>
        <p:txBody>
          <a:bodyPr wrap="square" rtlCol="0">
            <a:spAutoFit/>
          </a:bodyPr>
          <a:lstStyle/>
          <a:p>
            <a:pPr algn="ctr"/>
            <a:r>
              <a:rPr lang="en-GB" sz="8000" i="1" dirty="0" smtClean="0">
                <a:solidFill>
                  <a:srgbClr val="FF0000"/>
                </a:solidFill>
                <a:latin typeface="Arial" pitchFamily="34" charset="0"/>
                <a:cs typeface="Arial" pitchFamily="34" charset="0"/>
              </a:rPr>
              <a:t>From Wade and Rowland, J </a:t>
            </a:r>
            <a:r>
              <a:rPr lang="en-GB" sz="8000" i="1" dirty="0" err="1" smtClean="0">
                <a:solidFill>
                  <a:srgbClr val="FF0000"/>
                </a:solidFill>
                <a:latin typeface="Arial" pitchFamily="34" charset="0"/>
                <a:cs typeface="Arial" pitchFamily="34" charset="0"/>
              </a:rPr>
              <a:t>Neurosci</a:t>
            </a:r>
            <a:r>
              <a:rPr lang="en-GB" sz="8000" i="1" dirty="0" smtClean="0">
                <a:solidFill>
                  <a:srgbClr val="FF0000"/>
                </a:solidFill>
                <a:latin typeface="Arial" pitchFamily="34" charset="0"/>
                <a:cs typeface="Arial" pitchFamily="34" charset="0"/>
              </a:rPr>
              <a:t>, 2010</a:t>
            </a:r>
            <a:endParaRPr lang="en-GB" sz="8000" i="1" dirty="0">
              <a:solidFill>
                <a:srgbClr val="FF0000"/>
              </a:solidFill>
              <a:latin typeface="Arial" pitchFamily="34" charset="0"/>
              <a:cs typeface="Arial" pitchFamily="34" charset="0"/>
            </a:endParaRPr>
          </a:p>
        </p:txBody>
      </p:sp>
      <p:pic>
        <p:nvPicPr>
          <p:cNvPr id="5" name="Picture 4" descr="Wade_NBR_image.png"/>
          <p:cNvPicPr>
            <a:picLocks noChangeAspect="1"/>
          </p:cNvPicPr>
          <p:nvPr/>
        </p:nvPicPr>
        <p:blipFill>
          <a:blip r:embed="rId3" cstate="print"/>
          <a:stretch>
            <a:fillRect/>
          </a:stretch>
        </p:blipFill>
        <p:spPr>
          <a:xfrm>
            <a:off x="8486657" y="7715178"/>
            <a:ext cx="35129595" cy="22360094"/>
          </a:xfrm>
          <a:prstGeom prst="rect">
            <a:avLst/>
          </a:prstGeom>
        </p:spPr>
      </p:pic>
      <p:sp>
        <p:nvSpPr>
          <p:cNvPr id="6" name="TextBox 5"/>
          <p:cNvSpPr txBox="1"/>
          <p:nvPr/>
        </p:nvSpPr>
        <p:spPr>
          <a:xfrm>
            <a:off x="4771882" y="0"/>
            <a:ext cx="3571900" cy="6555641"/>
          </a:xfrm>
          <a:prstGeom prst="rect">
            <a:avLst/>
          </a:prstGeom>
          <a:noFill/>
        </p:spPr>
        <p:txBody>
          <a:bodyPr wrap="square" rtlCol="0">
            <a:spAutoFit/>
          </a:bodyPr>
          <a:lstStyle/>
          <a:p>
            <a:r>
              <a:rPr lang="en-GB" sz="42000" dirty="0" smtClean="0">
                <a:solidFill>
                  <a:srgbClr val="FF0000"/>
                </a:solidFill>
                <a:latin typeface="Arial" pitchFamily="34" charset="0"/>
                <a:cs typeface="Arial" pitchFamily="34" charset="0"/>
              </a:rPr>
              <a:t>X</a:t>
            </a:r>
            <a:endParaRPr lang="en-GB" sz="420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Suppression in monkey early visual areas:</a:t>
            </a:r>
            <a:br>
              <a:rPr lang="en-GB" dirty="0" smtClean="0"/>
            </a:br>
            <a:r>
              <a:rPr lang="en-GB" sz="11400" i="1" dirty="0" smtClean="0"/>
              <a:t>Radio-labelled </a:t>
            </a:r>
            <a:r>
              <a:rPr lang="en-GB" sz="11400" i="1" dirty="0" err="1" smtClean="0"/>
              <a:t>deoxyglucose</a:t>
            </a:r>
            <a:r>
              <a:rPr lang="en-GB" sz="11400" i="1" dirty="0" smtClean="0"/>
              <a:t> uptake in macaque</a:t>
            </a:r>
            <a:endParaRPr lang="en-GB" i="1" dirty="0"/>
          </a:p>
        </p:txBody>
      </p:sp>
      <p:sp>
        <p:nvSpPr>
          <p:cNvPr id="6" name="Text Box 4"/>
          <p:cNvSpPr txBox="1">
            <a:spLocks noChangeArrowheads="1"/>
          </p:cNvSpPr>
          <p:nvPr/>
        </p:nvSpPr>
        <p:spPr bwMode="auto">
          <a:xfrm>
            <a:off x="15844772" y="33218544"/>
            <a:ext cx="32861480" cy="1643074"/>
          </a:xfrm>
          <a:prstGeom prst="rect">
            <a:avLst/>
          </a:prstGeom>
          <a:noFill/>
          <a:ln w="9525">
            <a:noFill/>
            <a:round/>
            <a:headEnd/>
            <a:tailEnd/>
          </a:ln>
          <a:effectLst/>
        </p:spPr>
        <p:txBody>
          <a:bodyPr lIns="0" tIns="0" rIns="0" bIns="0"/>
          <a:lstStyle/>
          <a:p>
            <a:pPr algn="r">
              <a:tabLst>
                <a:tab pos="723900" algn="l"/>
                <a:tab pos="1447800" algn="l"/>
                <a:tab pos="2171700" algn="l"/>
                <a:tab pos="2895600" algn="l"/>
                <a:tab pos="3619500" algn="l"/>
              </a:tabLst>
            </a:pPr>
            <a:r>
              <a:rPr lang="en-GB" sz="8000" i="1" dirty="0" smtClean="0">
                <a:solidFill>
                  <a:srgbClr val="000000"/>
                </a:solidFill>
                <a:latin typeface="Arial" charset="0"/>
                <a:ea typeface="msgothic" charset="0"/>
                <a:cs typeface="msgothic" charset="0"/>
              </a:rPr>
              <a:t>Adapted from </a:t>
            </a:r>
            <a:r>
              <a:rPr lang="en-GB" sz="8000" i="1" dirty="0" err="1" smtClean="0">
                <a:solidFill>
                  <a:srgbClr val="000000"/>
                </a:solidFill>
                <a:latin typeface="Arial" charset="0"/>
                <a:ea typeface="msgothic" charset="0"/>
                <a:cs typeface="msgothic" charset="0"/>
              </a:rPr>
              <a:t>Vanduffel</a:t>
            </a:r>
            <a:r>
              <a:rPr lang="en-GB" sz="8000" i="1" dirty="0" smtClean="0">
                <a:solidFill>
                  <a:srgbClr val="000000"/>
                </a:solidFill>
                <a:latin typeface="Arial" charset="0"/>
                <a:ea typeface="msgothic" charset="0"/>
                <a:cs typeface="msgothic" charset="0"/>
              </a:rPr>
              <a:t> et </a:t>
            </a:r>
            <a:r>
              <a:rPr lang="en-GB" sz="8000" i="1" dirty="0">
                <a:solidFill>
                  <a:srgbClr val="000000"/>
                </a:solidFill>
                <a:latin typeface="Arial" charset="0"/>
                <a:ea typeface="msgothic" charset="0"/>
                <a:cs typeface="msgothic" charset="0"/>
              </a:rPr>
              <a:t>al</a:t>
            </a:r>
            <a:r>
              <a:rPr lang="en-GB" sz="8000" i="1" dirty="0" smtClean="0">
                <a:solidFill>
                  <a:srgbClr val="000000"/>
                </a:solidFill>
                <a:latin typeface="Arial" charset="0"/>
                <a:ea typeface="msgothic" charset="0"/>
                <a:cs typeface="msgothic" charset="0"/>
              </a:rPr>
              <a:t>., </a:t>
            </a:r>
            <a:r>
              <a:rPr lang="en-GB" sz="8000" i="1" dirty="0" err="1">
                <a:solidFill>
                  <a:srgbClr val="000000"/>
                </a:solidFill>
                <a:latin typeface="Arial" charset="0"/>
                <a:ea typeface="msgothic" charset="0"/>
                <a:cs typeface="msgothic" charset="0"/>
              </a:rPr>
              <a:t>Cereb</a:t>
            </a:r>
            <a:r>
              <a:rPr lang="en-GB" sz="8000" i="1" dirty="0">
                <a:solidFill>
                  <a:srgbClr val="000000"/>
                </a:solidFill>
                <a:latin typeface="Arial" charset="0"/>
                <a:ea typeface="msgothic" charset="0"/>
                <a:cs typeface="msgothic" charset="0"/>
              </a:rPr>
              <a:t>. Cortex 2000;10:109-126</a:t>
            </a:r>
          </a:p>
        </p:txBody>
      </p:sp>
      <p:grpSp>
        <p:nvGrpSpPr>
          <p:cNvPr id="3" name="Group 45"/>
          <p:cNvGrpSpPr/>
          <p:nvPr/>
        </p:nvGrpSpPr>
        <p:grpSpPr>
          <a:xfrm>
            <a:off x="3128808" y="8072368"/>
            <a:ext cx="11144328" cy="10358510"/>
            <a:chOff x="1771486" y="10787012"/>
            <a:chExt cx="17359434" cy="15343500"/>
          </a:xfrm>
        </p:grpSpPr>
        <p:pic>
          <p:nvPicPr>
            <p:cNvPr id="42" name="Picture 2"/>
            <p:cNvPicPr>
              <a:picLocks noChangeAspect="1" noChangeArrowheads="1"/>
            </p:cNvPicPr>
            <p:nvPr/>
          </p:nvPicPr>
          <p:blipFill>
            <a:blip r:embed="rId3" cstate="print"/>
            <a:srcRect l="17155" t="20842" r="17992" b="22053"/>
            <a:stretch>
              <a:fillRect/>
            </a:stretch>
          </p:blipFill>
          <p:spPr bwMode="auto">
            <a:xfrm>
              <a:off x="1771486" y="10787012"/>
              <a:ext cx="17359434" cy="15343500"/>
            </a:xfrm>
            <a:prstGeom prst="rect">
              <a:avLst/>
            </a:prstGeom>
            <a:noFill/>
            <a:ln>
              <a:noFill/>
            </a:ln>
          </p:spPr>
        </p:pic>
        <p:sp>
          <p:nvSpPr>
            <p:cNvPr id="43" name="Rectangle 42"/>
            <p:cNvSpPr/>
            <p:nvPr/>
          </p:nvSpPr>
          <p:spPr>
            <a:xfrm>
              <a:off x="14487450" y="18216564"/>
              <a:ext cx="785818" cy="7143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5843452" y="18288002"/>
              <a:ext cx="785818" cy="7143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Content Placeholder 2"/>
          <p:cNvSpPr>
            <a:spLocks noGrp="1"/>
          </p:cNvSpPr>
          <p:nvPr>
            <p:ph idx="1"/>
          </p:nvPr>
        </p:nvSpPr>
        <p:spPr>
          <a:xfrm>
            <a:off x="15987649" y="7072236"/>
            <a:ext cx="33147232" cy="25090123"/>
          </a:xfrm>
        </p:spPr>
        <p:txBody>
          <a:bodyPr>
            <a:normAutofit/>
          </a:bodyPr>
          <a:lstStyle/>
          <a:p>
            <a:r>
              <a:rPr lang="en-GB" dirty="0" smtClean="0"/>
              <a:t>It is possible to measure suppression of unattended locations in macaque LGN.</a:t>
            </a:r>
          </a:p>
          <a:p>
            <a:endParaRPr lang="en-GB" dirty="0" smtClean="0"/>
          </a:p>
          <a:p>
            <a:r>
              <a:rPr lang="en-GB" dirty="0" err="1" smtClean="0"/>
              <a:t>Vanduffel</a:t>
            </a:r>
            <a:r>
              <a:rPr lang="en-GB" dirty="0" smtClean="0"/>
              <a:t> and colleagues had monkeys perform a central or peripheral attention task.</a:t>
            </a:r>
          </a:p>
          <a:p>
            <a:endParaRPr lang="en-GB" dirty="0" smtClean="0"/>
          </a:p>
          <a:p>
            <a:r>
              <a:rPr lang="en-GB" dirty="0" smtClean="0"/>
              <a:t>They showed that there was a small increase in metabolic activity in attended, stimulated locations but a larger decrease in metabolic activity in unattended locations when a monkey performed a central task.</a:t>
            </a:r>
          </a:p>
        </p:txBody>
      </p:sp>
      <p:sp>
        <p:nvSpPr>
          <p:cNvPr id="9" name="TextBox 8"/>
          <p:cNvSpPr txBox="1"/>
          <p:nvPr/>
        </p:nvSpPr>
        <p:spPr>
          <a:xfrm>
            <a:off x="4771882" y="0"/>
            <a:ext cx="3571900" cy="6555641"/>
          </a:xfrm>
          <a:prstGeom prst="rect">
            <a:avLst/>
          </a:prstGeom>
          <a:noFill/>
        </p:spPr>
        <p:txBody>
          <a:bodyPr wrap="square" rtlCol="0">
            <a:spAutoFit/>
          </a:bodyPr>
          <a:lstStyle/>
          <a:p>
            <a:r>
              <a:rPr lang="en-GB" sz="42000" dirty="0" smtClean="0">
                <a:solidFill>
                  <a:srgbClr val="FF0000"/>
                </a:solidFill>
                <a:latin typeface="Arial" pitchFamily="34" charset="0"/>
                <a:cs typeface="Arial" pitchFamily="34" charset="0"/>
              </a:rPr>
              <a:t>X</a:t>
            </a:r>
            <a:endParaRPr lang="en-GB" sz="420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709440" y="6800227"/>
            <a:ext cx="12277812" cy="29632901"/>
            <a:chOff x="709440" y="6300161"/>
            <a:chExt cx="12277812" cy="29632901"/>
          </a:xfrm>
        </p:grpSpPr>
        <p:pic>
          <p:nvPicPr>
            <p:cNvPr id="5" name="Picture 2" descr="Z:\groups\Projects\P1174\NBR_code_repository\eye_blink_analysis\FinalFigureCode\Figure1\Figure1_v9.png"/>
            <p:cNvPicPr>
              <a:picLocks noChangeAspect="1" noChangeArrowheads="1"/>
            </p:cNvPicPr>
            <p:nvPr/>
          </p:nvPicPr>
          <p:blipFill>
            <a:blip r:embed="rId3" cstate="print"/>
            <a:srcRect l="40221" r="43337" b="37259"/>
            <a:stretch>
              <a:fillRect/>
            </a:stretch>
          </p:blipFill>
          <p:spPr bwMode="auto">
            <a:xfrm>
              <a:off x="709440" y="6300161"/>
              <a:ext cx="12277812" cy="29632901"/>
            </a:xfrm>
            <a:prstGeom prst="rect">
              <a:avLst/>
            </a:prstGeom>
            <a:noFill/>
          </p:spPr>
        </p:pic>
        <p:sp>
          <p:nvSpPr>
            <p:cNvPr id="7" name="Rectangle 6"/>
            <p:cNvSpPr/>
            <p:nvPr/>
          </p:nvSpPr>
          <p:spPr>
            <a:xfrm>
              <a:off x="3914626" y="6857922"/>
              <a:ext cx="2286016" cy="3071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14626" y="6857922"/>
              <a:ext cx="2286016" cy="3071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985800" y="8143806"/>
              <a:ext cx="4153509" cy="2160591"/>
            </a:xfrm>
            <a:prstGeom prst="rect">
              <a:avLst/>
            </a:prstGeom>
          </p:spPr>
          <p:txBody>
            <a:bodyPr wrap="none" lIns="493776" tIns="246888" rIns="493776" bIns="246888">
              <a:spAutoFit/>
            </a:bodyPr>
            <a:lstStyle/>
            <a:p>
              <a:pPr algn="ctr" defTabSz="6223635" eaLnBrk="0" hangingPunct="0"/>
              <a:r>
                <a:rPr lang="en-GB" sz="10800" dirty="0" err="1" smtClean="0">
                  <a:solidFill>
                    <a:schemeClr val="tx1">
                      <a:lumMod val="95000"/>
                      <a:lumOff val="5000"/>
                    </a:schemeClr>
                  </a:solidFill>
                  <a:latin typeface="Arial" pitchFamily="34" charset="0"/>
                  <a:cs typeface="Arial" pitchFamily="34" charset="0"/>
                </a:rPr>
                <a:t>iLGN</a:t>
              </a:r>
              <a:endParaRPr lang="en-GB" sz="10800" dirty="0">
                <a:solidFill>
                  <a:schemeClr val="tx1">
                    <a:lumMod val="95000"/>
                    <a:lumOff val="5000"/>
                  </a:schemeClr>
                </a:solidFill>
                <a:latin typeface="Arial" pitchFamily="34" charset="0"/>
                <a:cs typeface="Arial" pitchFamily="34" charset="0"/>
              </a:endParaRPr>
            </a:p>
          </p:txBody>
        </p:sp>
      </p:grpSp>
      <p:grpSp>
        <p:nvGrpSpPr>
          <p:cNvPr id="3" name="Group 18"/>
          <p:cNvGrpSpPr/>
          <p:nvPr/>
        </p:nvGrpSpPr>
        <p:grpSpPr>
          <a:xfrm>
            <a:off x="15987648" y="6715046"/>
            <a:ext cx="12073022" cy="29632901"/>
            <a:chOff x="15987648" y="6214980"/>
            <a:chExt cx="12073022" cy="29632901"/>
          </a:xfrm>
        </p:grpSpPr>
        <p:pic>
          <p:nvPicPr>
            <p:cNvPr id="5122" name="Picture 2" descr="Z:\groups\Projects\P1174\NBR_code_repository\eye_blink_analysis\FinalFigureCode\Figure1\Figure1_v9.png"/>
            <p:cNvPicPr>
              <a:picLocks noChangeAspect="1" noChangeArrowheads="1"/>
            </p:cNvPicPr>
            <p:nvPr/>
          </p:nvPicPr>
          <p:blipFill>
            <a:blip r:embed="rId3" cstate="print"/>
            <a:srcRect l="58015" r="25817" b="37259"/>
            <a:stretch>
              <a:fillRect/>
            </a:stretch>
          </p:blipFill>
          <p:spPr bwMode="auto">
            <a:xfrm>
              <a:off x="15987648" y="6214980"/>
              <a:ext cx="12073022" cy="29632901"/>
            </a:xfrm>
            <a:prstGeom prst="rect">
              <a:avLst/>
            </a:prstGeom>
            <a:noFill/>
          </p:spPr>
        </p:pic>
        <p:sp>
          <p:nvSpPr>
            <p:cNvPr id="10" name="Rectangle 9"/>
            <p:cNvSpPr/>
            <p:nvPr/>
          </p:nvSpPr>
          <p:spPr>
            <a:xfrm>
              <a:off x="18059350" y="7000798"/>
              <a:ext cx="2286016" cy="3071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7202094" y="8143806"/>
              <a:ext cx="2999347" cy="2160591"/>
            </a:xfrm>
            <a:prstGeom prst="rect">
              <a:avLst/>
            </a:prstGeom>
          </p:spPr>
          <p:txBody>
            <a:bodyPr wrap="none" lIns="493776" tIns="246888" rIns="493776" bIns="246888">
              <a:spAutoFit/>
            </a:bodyPr>
            <a:lstStyle/>
            <a:p>
              <a:pPr algn="ctr" defTabSz="6223635" eaLnBrk="0" hangingPunct="0"/>
              <a:r>
                <a:rPr lang="en-GB" sz="10800" dirty="0" smtClean="0">
                  <a:solidFill>
                    <a:schemeClr val="tx1">
                      <a:lumMod val="95000"/>
                      <a:lumOff val="5000"/>
                    </a:schemeClr>
                  </a:solidFill>
                  <a:latin typeface="Arial" pitchFamily="34" charset="0"/>
                  <a:cs typeface="Arial" pitchFamily="34" charset="0"/>
                </a:rPr>
                <a:t>iV1</a:t>
              </a:r>
              <a:endParaRPr lang="en-GB" sz="10800" dirty="0">
                <a:solidFill>
                  <a:schemeClr val="tx1">
                    <a:lumMod val="95000"/>
                    <a:lumOff val="5000"/>
                  </a:schemeClr>
                </a:solidFill>
                <a:latin typeface="Arial" pitchFamily="34" charset="0"/>
                <a:cs typeface="Arial" pitchFamily="34" charset="0"/>
              </a:endParaRPr>
            </a:p>
          </p:txBody>
        </p:sp>
      </p:grpSp>
      <p:grpSp>
        <p:nvGrpSpPr>
          <p:cNvPr id="4" name="Group 19"/>
          <p:cNvGrpSpPr/>
          <p:nvPr/>
        </p:nvGrpSpPr>
        <p:grpSpPr>
          <a:xfrm>
            <a:off x="30760850" y="6371599"/>
            <a:ext cx="19645450" cy="29632901"/>
            <a:chOff x="29775182" y="5786352"/>
            <a:chExt cx="19645450" cy="29632901"/>
          </a:xfrm>
        </p:grpSpPr>
        <p:pic>
          <p:nvPicPr>
            <p:cNvPr id="6" name="Picture 2" descr="Z:\groups\Projects\P1174\NBR_code_repository\eye_blink_analysis\FinalFigureCode\Figure1\Figure1_v9.png"/>
            <p:cNvPicPr>
              <a:picLocks noChangeAspect="1" noChangeArrowheads="1"/>
            </p:cNvPicPr>
            <p:nvPr/>
          </p:nvPicPr>
          <p:blipFill>
            <a:blip r:embed="rId3" cstate="print"/>
            <a:srcRect l="74361" r="-567" b="37259"/>
            <a:stretch>
              <a:fillRect/>
            </a:stretch>
          </p:blipFill>
          <p:spPr bwMode="auto">
            <a:xfrm>
              <a:off x="29851560" y="5786352"/>
              <a:ext cx="19569072" cy="29632901"/>
            </a:xfrm>
            <a:prstGeom prst="rect">
              <a:avLst/>
            </a:prstGeom>
            <a:noFill/>
          </p:spPr>
        </p:pic>
        <p:sp>
          <p:nvSpPr>
            <p:cNvPr id="8" name="Rectangle 7"/>
            <p:cNvSpPr/>
            <p:nvPr/>
          </p:nvSpPr>
          <p:spPr>
            <a:xfrm>
              <a:off x="31775446" y="6572170"/>
              <a:ext cx="2286016" cy="3071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1418256" y="20931208"/>
              <a:ext cx="2286016" cy="30718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9775182" y="8143806"/>
              <a:ext cx="4538230" cy="2160591"/>
            </a:xfrm>
            <a:prstGeom prst="rect">
              <a:avLst/>
            </a:prstGeom>
          </p:spPr>
          <p:txBody>
            <a:bodyPr wrap="none" lIns="493776" tIns="246888" rIns="493776" bIns="246888">
              <a:spAutoFit/>
            </a:bodyPr>
            <a:lstStyle/>
            <a:p>
              <a:pPr algn="ctr" defTabSz="6223635" eaLnBrk="0" hangingPunct="0"/>
              <a:r>
                <a:rPr lang="en-GB" sz="10800" dirty="0" err="1" smtClean="0">
                  <a:solidFill>
                    <a:schemeClr val="tx1">
                      <a:lumMod val="95000"/>
                      <a:lumOff val="5000"/>
                    </a:schemeClr>
                  </a:solidFill>
                  <a:latin typeface="Arial" pitchFamily="34" charset="0"/>
                  <a:cs typeface="Arial" pitchFamily="34" charset="0"/>
                </a:rPr>
                <a:t>cLGN</a:t>
              </a:r>
              <a:endParaRPr lang="en-GB" sz="10800" dirty="0">
                <a:solidFill>
                  <a:schemeClr val="tx1">
                    <a:lumMod val="95000"/>
                    <a:lumOff val="5000"/>
                  </a:schemeClr>
                </a:solidFill>
                <a:latin typeface="Arial" pitchFamily="34" charset="0"/>
                <a:cs typeface="Arial" pitchFamily="34" charset="0"/>
              </a:endParaRPr>
            </a:p>
          </p:txBody>
        </p:sp>
        <p:sp>
          <p:nvSpPr>
            <p:cNvPr id="15" name="Rectangle 14"/>
            <p:cNvSpPr/>
            <p:nvPr/>
          </p:nvSpPr>
          <p:spPr>
            <a:xfrm>
              <a:off x="40705196" y="8143806"/>
              <a:ext cx="3384068" cy="2160591"/>
            </a:xfrm>
            <a:prstGeom prst="rect">
              <a:avLst/>
            </a:prstGeom>
          </p:spPr>
          <p:txBody>
            <a:bodyPr wrap="none" lIns="493776" tIns="246888" rIns="493776" bIns="246888">
              <a:spAutoFit/>
            </a:bodyPr>
            <a:lstStyle/>
            <a:p>
              <a:pPr algn="ctr" defTabSz="6223635" eaLnBrk="0" hangingPunct="0"/>
              <a:r>
                <a:rPr lang="en-GB" sz="10800" dirty="0" smtClean="0">
                  <a:solidFill>
                    <a:schemeClr val="tx1">
                      <a:lumMod val="95000"/>
                      <a:lumOff val="5000"/>
                    </a:schemeClr>
                  </a:solidFill>
                  <a:latin typeface="Arial" pitchFamily="34" charset="0"/>
                  <a:cs typeface="Arial" pitchFamily="34" charset="0"/>
                </a:rPr>
                <a:t>cV1</a:t>
              </a:r>
              <a:endParaRPr lang="en-GB" sz="10800" dirty="0">
                <a:solidFill>
                  <a:schemeClr val="tx1">
                    <a:lumMod val="95000"/>
                    <a:lumOff val="5000"/>
                  </a:schemeClr>
                </a:solidFill>
                <a:latin typeface="Arial" pitchFamily="34" charset="0"/>
                <a:cs typeface="Arial" pitchFamily="34" charset="0"/>
              </a:endParaRPr>
            </a:p>
          </p:txBody>
        </p:sp>
        <p:sp>
          <p:nvSpPr>
            <p:cNvPr id="16" name="Rectangle 15"/>
            <p:cNvSpPr/>
            <p:nvPr/>
          </p:nvSpPr>
          <p:spPr>
            <a:xfrm>
              <a:off x="30605956" y="21931340"/>
              <a:ext cx="3384068" cy="2160591"/>
            </a:xfrm>
            <a:prstGeom prst="rect">
              <a:avLst/>
            </a:prstGeom>
          </p:spPr>
          <p:txBody>
            <a:bodyPr wrap="none" lIns="493776" tIns="246888" rIns="493776" bIns="246888">
              <a:spAutoFit/>
            </a:bodyPr>
            <a:lstStyle/>
            <a:p>
              <a:pPr algn="ctr" defTabSz="6223635" eaLnBrk="0" hangingPunct="0"/>
              <a:r>
                <a:rPr lang="en-GB" sz="10800" dirty="0" smtClean="0">
                  <a:solidFill>
                    <a:schemeClr val="tx1">
                      <a:lumMod val="95000"/>
                      <a:lumOff val="5000"/>
                    </a:schemeClr>
                  </a:solidFill>
                  <a:latin typeface="Arial" pitchFamily="34" charset="0"/>
                  <a:cs typeface="Arial" pitchFamily="34" charset="0"/>
                </a:rPr>
                <a:t>cV5</a:t>
              </a:r>
              <a:endParaRPr lang="en-GB" sz="10800" dirty="0">
                <a:solidFill>
                  <a:schemeClr val="tx1">
                    <a:lumMod val="95000"/>
                    <a:lumOff val="5000"/>
                  </a:schemeClr>
                </a:solidFill>
                <a:latin typeface="Arial" pitchFamily="34" charset="0"/>
                <a:cs typeface="Arial" pitchFamily="34" charset="0"/>
              </a:endParaRPr>
            </a:p>
          </p:txBody>
        </p:sp>
        <p:sp>
          <p:nvSpPr>
            <p:cNvPr id="17" name="Rectangle 16"/>
            <p:cNvSpPr/>
            <p:nvPr/>
          </p:nvSpPr>
          <p:spPr>
            <a:xfrm>
              <a:off x="40705196" y="21931340"/>
              <a:ext cx="2999347" cy="2160591"/>
            </a:xfrm>
            <a:prstGeom prst="rect">
              <a:avLst/>
            </a:prstGeom>
          </p:spPr>
          <p:txBody>
            <a:bodyPr wrap="none" lIns="493776" tIns="246888" rIns="493776" bIns="246888">
              <a:spAutoFit/>
            </a:bodyPr>
            <a:lstStyle/>
            <a:p>
              <a:pPr algn="ctr" defTabSz="6223635" eaLnBrk="0" hangingPunct="0"/>
              <a:r>
                <a:rPr lang="en-GB" sz="10800" dirty="0" smtClean="0">
                  <a:solidFill>
                    <a:schemeClr val="tx1">
                      <a:lumMod val="95000"/>
                      <a:lumOff val="5000"/>
                    </a:schemeClr>
                  </a:solidFill>
                  <a:latin typeface="Arial" pitchFamily="34" charset="0"/>
                  <a:cs typeface="Arial" pitchFamily="34" charset="0"/>
                </a:rPr>
                <a:t>iV5</a:t>
              </a:r>
              <a:endParaRPr lang="en-GB" sz="10800" dirty="0">
                <a:solidFill>
                  <a:schemeClr val="tx1">
                    <a:lumMod val="95000"/>
                    <a:lumOff val="5000"/>
                  </a:schemeClr>
                </a:solidFill>
                <a:latin typeface="Arial" pitchFamily="34" charset="0"/>
                <a:cs typeface="Arial" pitchFamily="34" charset="0"/>
              </a:endParaRPr>
            </a:p>
          </p:txBody>
        </p:sp>
      </p:grpSp>
      <p:sp>
        <p:nvSpPr>
          <p:cNvPr id="23" name="Title 1"/>
          <p:cNvSpPr>
            <a:spLocks noGrp="1"/>
          </p:cNvSpPr>
          <p:nvPr>
            <p:ph type="title"/>
          </p:nvPr>
        </p:nvSpPr>
        <p:spPr>
          <a:xfrm>
            <a:off x="2520315" y="1441850"/>
            <a:ext cx="45365670" cy="4630254"/>
          </a:xfrm>
        </p:spPr>
        <p:txBody>
          <a:bodyPr>
            <a:normAutofit fontScale="90000"/>
          </a:bodyPr>
          <a:lstStyle/>
          <a:p>
            <a:r>
              <a:rPr lang="en-GB" dirty="0" smtClean="0"/>
              <a:t>Group mean time series: </a:t>
            </a:r>
            <a:br>
              <a:rPr lang="en-GB" dirty="0" smtClean="0"/>
            </a:br>
            <a:r>
              <a:rPr lang="en-GB" sz="11400" dirty="0" smtClean="0"/>
              <a:t>the effect of task on negative BOLD responses in the LGN and visual cortex</a:t>
            </a:r>
            <a:endParaRPr lang="en-GB" dirty="0"/>
          </a:p>
        </p:txBody>
      </p:sp>
      <p:sp>
        <p:nvSpPr>
          <p:cNvPr id="26" name="Rectangle 25"/>
          <p:cNvSpPr/>
          <p:nvPr/>
        </p:nvSpPr>
        <p:spPr>
          <a:xfrm>
            <a:off x="-228778" y="13287342"/>
            <a:ext cx="5057634" cy="14716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0">
              <a:latin typeface="Arial" pitchFamily="34" charset="0"/>
              <a:cs typeface="Arial" pitchFamily="34" charset="0"/>
            </a:endParaRPr>
          </a:p>
        </p:txBody>
      </p:sp>
      <p:sp>
        <p:nvSpPr>
          <p:cNvPr id="22" name="TextBox 21"/>
          <p:cNvSpPr txBox="1"/>
          <p:nvPr/>
        </p:nvSpPr>
        <p:spPr>
          <a:xfrm rot="16200000">
            <a:off x="-511460" y="15155843"/>
            <a:ext cx="4631396" cy="2554545"/>
          </a:xfrm>
          <a:prstGeom prst="rect">
            <a:avLst/>
          </a:prstGeom>
          <a:noFill/>
        </p:spPr>
        <p:txBody>
          <a:bodyPr wrap="none" rtlCol="0">
            <a:spAutoFit/>
          </a:bodyPr>
          <a:lstStyle/>
          <a:p>
            <a:r>
              <a:rPr lang="en-GB" sz="8000" dirty="0" err="1" smtClean="0">
                <a:latin typeface="Arial" pitchFamily="34" charset="0"/>
                <a:cs typeface="Arial" pitchFamily="34" charset="0"/>
              </a:rPr>
              <a:t>Stimuslus</a:t>
            </a:r>
            <a:endParaRPr lang="en-GB" sz="8000" dirty="0" smtClean="0">
              <a:latin typeface="Arial" pitchFamily="34" charset="0"/>
              <a:cs typeface="Arial" pitchFamily="34" charset="0"/>
            </a:endParaRPr>
          </a:p>
          <a:p>
            <a:pPr algn="ctr"/>
            <a:r>
              <a:rPr lang="en-GB" sz="8000" dirty="0" smtClean="0">
                <a:latin typeface="Arial" pitchFamily="34" charset="0"/>
                <a:cs typeface="Arial" pitchFamily="34" charset="0"/>
              </a:rPr>
              <a:t>related</a:t>
            </a:r>
            <a:endParaRPr lang="en-GB" sz="8000" dirty="0">
              <a:latin typeface="Arial" pitchFamily="34" charset="0"/>
              <a:cs typeface="Arial" pitchFamily="34" charset="0"/>
            </a:endParaRPr>
          </a:p>
        </p:txBody>
      </p:sp>
      <p:sp>
        <p:nvSpPr>
          <p:cNvPr id="27" name="TextBox 26"/>
          <p:cNvSpPr txBox="1"/>
          <p:nvPr/>
        </p:nvSpPr>
        <p:spPr>
          <a:xfrm rot="16200000">
            <a:off x="-178838" y="22728681"/>
            <a:ext cx="3966150" cy="2554545"/>
          </a:xfrm>
          <a:prstGeom prst="rect">
            <a:avLst/>
          </a:prstGeom>
          <a:noFill/>
        </p:spPr>
        <p:txBody>
          <a:bodyPr wrap="none" rtlCol="0">
            <a:spAutoFit/>
          </a:bodyPr>
          <a:lstStyle/>
          <a:p>
            <a:r>
              <a:rPr lang="en-GB" sz="8000" dirty="0" smtClean="0">
                <a:latin typeface="Arial" pitchFamily="34" charset="0"/>
                <a:cs typeface="Arial" pitchFamily="34" charset="0"/>
              </a:rPr>
              <a:t>Passive</a:t>
            </a:r>
          </a:p>
          <a:p>
            <a:pPr algn="ctr"/>
            <a:r>
              <a:rPr lang="en-GB" sz="8000" dirty="0" smtClean="0">
                <a:latin typeface="Arial" pitchFamily="34" charset="0"/>
                <a:cs typeface="Arial" pitchFamily="34" charset="0"/>
              </a:rPr>
              <a:t>viewing</a:t>
            </a:r>
            <a:endParaRPr lang="en-GB" sz="8000" dirty="0">
              <a:latin typeface="Arial" pitchFamily="34" charset="0"/>
              <a:cs typeface="Arial" pitchFamily="34" charset="0"/>
            </a:endParaRPr>
          </a:p>
        </p:txBody>
      </p:sp>
      <p:sp>
        <p:nvSpPr>
          <p:cNvPr id="28" name="TextBox 27"/>
          <p:cNvSpPr txBox="1"/>
          <p:nvPr/>
        </p:nvSpPr>
        <p:spPr>
          <a:xfrm rot="16200000">
            <a:off x="-345225" y="30725423"/>
            <a:ext cx="3491661" cy="1323439"/>
          </a:xfrm>
          <a:prstGeom prst="rect">
            <a:avLst/>
          </a:prstGeom>
          <a:noFill/>
        </p:spPr>
        <p:txBody>
          <a:bodyPr wrap="none" rtlCol="0">
            <a:spAutoFit/>
          </a:bodyPr>
          <a:lstStyle/>
          <a:p>
            <a:r>
              <a:rPr lang="en-GB" sz="8000" dirty="0" smtClean="0">
                <a:latin typeface="Arial" pitchFamily="34" charset="0"/>
                <a:cs typeface="Arial" pitchFamily="34" charset="0"/>
              </a:rPr>
              <a:t>Central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Results: </a:t>
            </a:r>
            <a:br>
              <a:rPr lang="en-GB" dirty="0" smtClean="0"/>
            </a:br>
            <a:r>
              <a:rPr lang="en-GB" sz="11400" dirty="0" smtClean="0"/>
              <a:t>the effect of task on negative BOLD responses in the LGN and visual cortex</a:t>
            </a:r>
            <a:endParaRPr lang="en-GB" dirty="0"/>
          </a:p>
        </p:txBody>
      </p:sp>
      <p:pic>
        <p:nvPicPr>
          <p:cNvPr id="7170" name="Picture 2" descr="Z:\groups\Projects\P1174\NBR_code_repository\eye_blink_analysis\FinalFigureCode\Figure3\Figure3_v6.png"/>
          <p:cNvPicPr>
            <a:picLocks noChangeAspect="1" noChangeArrowheads="1"/>
          </p:cNvPicPr>
          <p:nvPr/>
        </p:nvPicPr>
        <p:blipFill>
          <a:blip r:embed="rId3" cstate="print"/>
          <a:srcRect r="16695" b="35435"/>
          <a:stretch>
            <a:fillRect/>
          </a:stretch>
        </p:blipFill>
        <p:spPr bwMode="auto">
          <a:xfrm>
            <a:off x="6200642" y="11215640"/>
            <a:ext cx="41991080" cy="20584134"/>
          </a:xfrm>
          <a:prstGeom prst="rect">
            <a:avLst/>
          </a:prstGeom>
          <a:noFill/>
        </p:spPr>
      </p:pic>
      <p:sp>
        <p:nvSpPr>
          <p:cNvPr id="5" name="TextBox 4"/>
          <p:cNvSpPr txBox="1"/>
          <p:nvPr/>
        </p:nvSpPr>
        <p:spPr>
          <a:xfrm>
            <a:off x="10558360" y="31200490"/>
            <a:ext cx="4110421" cy="1446550"/>
          </a:xfrm>
          <a:prstGeom prst="rect">
            <a:avLst/>
          </a:prstGeom>
          <a:noFill/>
        </p:spPr>
        <p:txBody>
          <a:bodyPr wrap="none" rtlCol="0">
            <a:spAutoFit/>
          </a:bodyPr>
          <a:lstStyle/>
          <a:p>
            <a:r>
              <a:rPr lang="en-GB" sz="8800" dirty="0" smtClean="0">
                <a:solidFill>
                  <a:srgbClr val="FF0000"/>
                </a:solidFill>
                <a:latin typeface="Arial" pitchFamily="34" charset="0"/>
                <a:cs typeface="Arial" pitchFamily="34" charset="0"/>
              </a:rPr>
              <a:t>*p&lt;0.01</a:t>
            </a:r>
            <a:endParaRPr lang="en-GB" sz="8800" dirty="0">
              <a:solidFill>
                <a:srgbClr val="FF0000"/>
              </a:solidFill>
              <a:latin typeface="Arial" pitchFamily="34" charset="0"/>
              <a:cs typeface="Arial" pitchFamily="34" charset="0"/>
            </a:endParaRPr>
          </a:p>
        </p:txBody>
      </p:sp>
      <p:sp>
        <p:nvSpPr>
          <p:cNvPr id="6" name="TextBox 5"/>
          <p:cNvSpPr txBox="1"/>
          <p:nvPr/>
        </p:nvSpPr>
        <p:spPr>
          <a:xfrm>
            <a:off x="25274588" y="31200490"/>
            <a:ext cx="4299575" cy="1446550"/>
          </a:xfrm>
          <a:prstGeom prst="rect">
            <a:avLst/>
          </a:prstGeom>
          <a:noFill/>
        </p:spPr>
        <p:txBody>
          <a:bodyPr wrap="none" rtlCol="0">
            <a:spAutoFit/>
          </a:bodyPr>
          <a:lstStyle/>
          <a:p>
            <a:r>
              <a:rPr lang="en-GB" sz="8800" dirty="0" smtClean="0">
                <a:solidFill>
                  <a:srgbClr val="FF0000"/>
                </a:solidFill>
                <a:latin typeface="Arial" pitchFamily="34" charset="0"/>
                <a:cs typeface="Arial" pitchFamily="34" charset="0"/>
              </a:rPr>
              <a:t>p&lt;0.001</a:t>
            </a:r>
            <a:endParaRPr lang="en-GB" sz="8800" dirty="0">
              <a:solidFill>
                <a:srgbClr val="FF0000"/>
              </a:solidFill>
              <a:latin typeface="Arial" pitchFamily="34" charset="0"/>
              <a:cs typeface="Arial" pitchFamily="34" charset="0"/>
            </a:endParaRPr>
          </a:p>
        </p:txBody>
      </p:sp>
      <p:sp>
        <p:nvSpPr>
          <p:cNvPr id="7" name="TextBox 6"/>
          <p:cNvSpPr txBox="1"/>
          <p:nvPr/>
        </p:nvSpPr>
        <p:spPr>
          <a:xfrm>
            <a:off x="38847808" y="12215772"/>
            <a:ext cx="4299575" cy="1446550"/>
          </a:xfrm>
          <a:prstGeom prst="rect">
            <a:avLst/>
          </a:prstGeom>
          <a:noFill/>
        </p:spPr>
        <p:txBody>
          <a:bodyPr wrap="none" rtlCol="0">
            <a:spAutoFit/>
          </a:bodyPr>
          <a:lstStyle/>
          <a:p>
            <a:r>
              <a:rPr lang="en-GB" sz="8800" dirty="0" smtClean="0">
                <a:solidFill>
                  <a:srgbClr val="FF0000"/>
                </a:solidFill>
                <a:latin typeface="Arial" pitchFamily="34" charset="0"/>
                <a:cs typeface="Arial" pitchFamily="34" charset="0"/>
              </a:rPr>
              <a:t>p&lt;0.001</a:t>
            </a:r>
            <a:endParaRPr lang="en-GB" sz="8800" dirty="0">
              <a:solidFill>
                <a:srgbClr val="FF0000"/>
              </a:solidFill>
              <a:latin typeface="Arial" pitchFamily="34" charset="0"/>
              <a:cs typeface="Arial" pitchFamily="34" charset="0"/>
            </a:endParaRPr>
          </a:p>
        </p:txBody>
      </p:sp>
      <p:sp>
        <p:nvSpPr>
          <p:cNvPr id="8" name="TextBox 7"/>
          <p:cNvSpPr txBox="1"/>
          <p:nvPr/>
        </p:nvSpPr>
        <p:spPr>
          <a:xfrm>
            <a:off x="39419312" y="31200490"/>
            <a:ext cx="4299575" cy="1446550"/>
          </a:xfrm>
          <a:prstGeom prst="rect">
            <a:avLst/>
          </a:prstGeom>
          <a:noFill/>
        </p:spPr>
        <p:txBody>
          <a:bodyPr wrap="none" rtlCol="0">
            <a:spAutoFit/>
          </a:bodyPr>
          <a:lstStyle/>
          <a:p>
            <a:r>
              <a:rPr lang="en-GB" sz="8800" dirty="0" smtClean="0">
                <a:solidFill>
                  <a:srgbClr val="FF0000"/>
                </a:solidFill>
                <a:latin typeface="Arial" pitchFamily="34" charset="0"/>
                <a:cs typeface="Arial" pitchFamily="34" charset="0"/>
              </a:rPr>
              <a:t>p&lt;0.001</a:t>
            </a:r>
            <a:endParaRPr lang="en-GB" sz="8800" dirty="0">
              <a:solidFill>
                <a:srgbClr val="FF0000"/>
              </a:solidFill>
              <a:latin typeface="Arial" pitchFamily="34" charset="0"/>
              <a:cs typeface="Arial" pitchFamily="34" charset="0"/>
            </a:endParaRPr>
          </a:p>
        </p:txBody>
      </p:sp>
      <p:sp>
        <p:nvSpPr>
          <p:cNvPr id="9" name="TextBox 8"/>
          <p:cNvSpPr txBox="1"/>
          <p:nvPr/>
        </p:nvSpPr>
        <p:spPr>
          <a:xfrm>
            <a:off x="24488770" y="12215772"/>
            <a:ext cx="1691489" cy="1446550"/>
          </a:xfrm>
          <a:prstGeom prst="rect">
            <a:avLst/>
          </a:prstGeom>
          <a:noFill/>
        </p:spPr>
        <p:txBody>
          <a:bodyPr wrap="none" rtlCol="0">
            <a:spAutoFit/>
          </a:bodyPr>
          <a:lstStyle/>
          <a:p>
            <a:r>
              <a:rPr lang="en-GB" sz="8800" dirty="0" smtClean="0">
                <a:solidFill>
                  <a:srgbClr val="FF0000"/>
                </a:solidFill>
                <a:latin typeface="Arial" pitchFamily="34" charset="0"/>
                <a:cs typeface="Arial" pitchFamily="34" charset="0"/>
              </a:rPr>
              <a:t>n/s</a:t>
            </a:r>
            <a:endParaRPr lang="en-GB" sz="8800" dirty="0">
              <a:solidFill>
                <a:srgbClr val="FF0000"/>
              </a:solidFill>
              <a:latin typeface="Arial" pitchFamily="34" charset="0"/>
              <a:cs typeface="Arial" pitchFamily="34" charset="0"/>
            </a:endParaRPr>
          </a:p>
        </p:txBody>
      </p:sp>
      <p:sp>
        <p:nvSpPr>
          <p:cNvPr id="10" name="TextBox 9"/>
          <p:cNvSpPr txBox="1"/>
          <p:nvPr/>
        </p:nvSpPr>
        <p:spPr>
          <a:xfrm>
            <a:off x="10558360" y="12215772"/>
            <a:ext cx="1691489" cy="1446550"/>
          </a:xfrm>
          <a:prstGeom prst="rect">
            <a:avLst/>
          </a:prstGeom>
          <a:noFill/>
        </p:spPr>
        <p:txBody>
          <a:bodyPr wrap="none" rtlCol="0">
            <a:spAutoFit/>
          </a:bodyPr>
          <a:lstStyle/>
          <a:p>
            <a:r>
              <a:rPr lang="en-GB" sz="8800" dirty="0" smtClean="0">
                <a:solidFill>
                  <a:srgbClr val="FF0000"/>
                </a:solidFill>
                <a:latin typeface="Arial" pitchFamily="34" charset="0"/>
                <a:cs typeface="Arial" pitchFamily="34" charset="0"/>
              </a:rPr>
              <a:t>n/s</a:t>
            </a:r>
            <a:endParaRPr lang="en-GB" sz="8800" dirty="0">
              <a:solidFill>
                <a:srgbClr val="FF0000"/>
              </a:solidFill>
              <a:latin typeface="Arial" pitchFamily="34" charset="0"/>
              <a:cs typeface="Arial" pitchFamily="34" charset="0"/>
            </a:endParaRPr>
          </a:p>
        </p:txBody>
      </p:sp>
      <p:sp>
        <p:nvSpPr>
          <p:cNvPr id="12" name="TextBox 11"/>
          <p:cNvSpPr txBox="1"/>
          <p:nvPr/>
        </p:nvSpPr>
        <p:spPr>
          <a:xfrm>
            <a:off x="11772806" y="8429558"/>
            <a:ext cx="3849131" cy="2231380"/>
          </a:xfrm>
          <a:prstGeom prst="rect">
            <a:avLst/>
          </a:prstGeom>
          <a:noFill/>
        </p:spPr>
        <p:txBody>
          <a:bodyPr wrap="none" rtlCol="0">
            <a:spAutoFit/>
          </a:bodyPr>
          <a:lstStyle/>
          <a:p>
            <a:r>
              <a:rPr lang="en-GB" sz="13900" dirty="0" smtClean="0">
                <a:latin typeface="Arial" pitchFamily="34" charset="0"/>
                <a:cs typeface="Arial" pitchFamily="34" charset="0"/>
              </a:rPr>
              <a:t>LGN</a:t>
            </a:r>
            <a:endParaRPr lang="en-GB" sz="13900" dirty="0">
              <a:latin typeface="Arial" pitchFamily="34" charset="0"/>
              <a:cs typeface="Arial" pitchFamily="34" charset="0"/>
            </a:endParaRPr>
          </a:p>
        </p:txBody>
      </p:sp>
      <p:sp>
        <p:nvSpPr>
          <p:cNvPr id="13" name="Rectangle 12"/>
          <p:cNvSpPr/>
          <p:nvPr/>
        </p:nvSpPr>
        <p:spPr>
          <a:xfrm>
            <a:off x="7057898" y="12430086"/>
            <a:ext cx="2357454" cy="1857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1131184" y="12072896"/>
            <a:ext cx="2357454" cy="1857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4847280" y="12215772"/>
            <a:ext cx="2357454" cy="1857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6346158" y="8429558"/>
            <a:ext cx="2364750" cy="2231380"/>
          </a:xfrm>
          <a:prstGeom prst="rect">
            <a:avLst/>
          </a:prstGeom>
          <a:noFill/>
        </p:spPr>
        <p:txBody>
          <a:bodyPr wrap="none" rtlCol="0">
            <a:spAutoFit/>
          </a:bodyPr>
          <a:lstStyle/>
          <a:p>
            <a:r>
              <a:rPr lang="en-GB" sz="13900" dirty="0" smtClean="0">
                <a:latin typeface="Arial" pitchFamily="34" charset="0"/>
                <a:cs typeface="Arial" pitchFamily="34" charset="0"/>
              </a:rPr>
              <a:t>V1</a:t>
            </a:r>
            <a:endParaRPr lang="en-GB" sz="13900" dirty="0">
              <a:latin typeface="Arial" pitchFamily="34" charset="0"/>
              <a:cs typeface="Arial" pitchFamily="34" charset="0"/>
            </a:endParaRPr>
          </a:p>
        </p:txBody>
      </p:sp>
      <p:sp>
        <p:nvSpPr>
          <p:cNvPr id="17" name="TextBox 16"/>
          <p:cNvSpPr txBox="1"/>
          <p:nvPr/>
        </p:nvSpPr>
        <p:spPr>
          <a:xfrm>
            <a:off x="40205130" y="8429558"/>
            <a:ext cx="2364750" cy="2231380"/>
          </a:xfrm>
          <a:prstGeom prst="rect">
            <a:avLst/>
          </a:prstGeom>
          <a:noFill/>
        </p:spPr>
        <p:txBody>
          <a:bodyPr wrap="none" rtlCol="0">
            <a:spAutoFit/>
          </a:bodyPr>
          <a:lstStyle/>
          <a:p>
            <a:r>
              <a:rPr lang="en-GB" sz="13900" dirty="0" smtClean="0">
                <a:latin typeface="Arial" pitchFamily="34" charset="0"/>
                <a:cs typeface="Arial" pitchFamily="34" charset="0"/>
              </a:rPr>
              <a:t>V5</a:t>
            </a:r>
            <a:endParaRPr lang="en-GB" sz="13900" dirty="0">
              <a:latin typeface="Arial" pitchFamily="34" charset="0"/>
              <a:cs typeface="Arial" pitchFamily="34" charset="0"/>
            </a:endParaRPr>
          </a:p>
        </p:txBody>
      </p:sp>
      <p:sp>
        <p:nvSpPr>
          <p:cNvPr id="18" name="TextBox 17"/>
          <p:cNvSpPr txBox="1"/>
          <p:nvPr/>
        </p:nvSpPr>
        <p:spPr>
          <a:xfrm rot="16200000">
            <a:off x="-1124220" y="16472658"/>
            <a:ext cx="7308411" cy="1585049"/>
          </a:xfrm>
          <a:prstGeom prst="rect">
            <a:avLst/>
          </a:prstGeom>
          <a:noFill/>
        </p:spPr>
        <p:txBody>
          <a:bodyPr wrap="none" rtlCol="0">
            <a:spAutoFit/>
          </a:bodyPr>
          <a:lstStyle/>
          <a:p>
            <a:r>
              <a:rPr lang="en-GB" dirty="0" smtClean="0">
                <a:solidFill>
                  <a:schemeClr val="bg1">
                    <a:lumMod val="50000"/>
                  </a:schemeClr>
                </a:solidFill>
                <a:latin typeface="Arial" pitchFamily="34" charset="0"/>
                <a:cs typeface="Arial" pitchFamily="34" charset="0"/>
              </a:rPr>
              <a:t>Contralateral</a:t>
            </a:r>
            <a:endParaRPr lang="en-GB" dirty="0">
              <a:solidFill>
                <a:schemeClr val="bg1">
                  <a:lumMod val="50000"/>
                </a:schemeClr>
              </a:solidFill>
              <a:latin typeface="Arial" pitchFamily="34" charset="0"/>
              <a:cs typeface="Arial" pitchFamily="34" charset="0"/>
            </a:endParaRPr>
          </a:p>
        </p:txBody>
      </p:sp>
      <p:sp>
        <p:nvSpPr>
          <p:cNvPr id="19" name="TextBox 18"/>
          <p:cNvSpPr txBox="1"/>
          <p:nvPr/>
        </p:nvSpPr>
        <p:spPr>
          <a:xfrm rot="16200000">
            <a:off x="23408" y="26078905"/>
            <a:ext cx="5509842" cy="1585049"/>
          </a:xfrm>
          <a:prstGeom prst="rect">
            <a:avLst/>
          </a:prstGeom>
          <a:noFill/>
        </p:spPr>
        <p:txBody>
          <a:bodyPr wrap="none" rtlCol="0">
            <a:spAutoFit/>
          </a:bodyPr>
          <a:lstStyle/>
          <a:p>
            <a:r>
              <a:rPr lang="en-GB" dirty="0" smtClean="0">
                <a:latin typeface="Arial" pitchFamily="34" charset="0"/>
                <a:cs typeface="Arial" pitchFamily="34" charset="0"/>
              </a:rPr>
              <a:t>Ipsilateral</a:t>
            </a:r>
            <a:endParaRPr lang="en-GB"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animBg="1"/>
      <p:bldP spid="14" grpId="0" animBg="1"/>
      <p:bldP spid="15" grpId="0" animBg="1"/>
      <p:bldP spid="16" grpId="0"/>
      <p:bldP spid="17" grpId="0"/>
      <p:bldP spid="18" grpId="0"/>
      <p:bldP spid="1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Experiment 1</a:t>
            </a:r>
            <a:endParaRPr lang="en-GB" dirty="0"/>
          </a:p>
        </p:txBody>
      </p:sp>
      <p:sp>
        <p:nvSpPr>
          <p:cNvPr id="3" name="Content Placeholder 2"/>
          <p:cNvSpPr>
            <a:spLocks noGrp="1"/>
          </p:cNvSpPr>
          <p:nvPr>
            <p:ph idx="1"/>
          </p:nvPr>
        </p:nvSpPr>
        <p:spPr/>
        <p:txBody>
          <a:bodyPr/>
          <a:lstStyle/>
          <a:p>
            <a:r>
              <a:rPr lang="en-GB" dirty="0" smtClean="0"/>
              <a:t>Negative BOLD can be detected in the human LGN</a:t>
            </a:r>
          </a:p>
          <a:p>
            <a:r>
              <a:rPr lang="en-GB" dirty="0" smtClean="0"/>
              <a:t>It is important to take systematic variation in blink pattern into account when modelling visual responses.</a:t>
            </a:r>
          </a:p>
          <a:p>
            <a:r>
              <a:rPr lang="en-GB" dirty="0" smtClean="0"/>
              <a:t>Negative BOLD is highly dependent on task (the spatial location of attention)</a:t>
            </a:r>
          </a:p>
          <a:p>
            <a:r>
              <a:rPr lang="en-GB" dirty="0" smtClean="0"/>
              <a:t>Positive BOLD responses do not appear task dependent in early visual areas, but are highly task dependent in higher visual areas.</a:t>
            </a:r>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HOW DOES NEGATIVE BOLD VARY? </a:t>
            </a:r>
            <a:r>
              <a:rPr lang="en-GB" b="1" i="1" dirty="0" smtClean="0"/>
              <a:t/>
            </a:r>
            <a:br>
              <a:rPr lang="en-GB" b="1" i="1" dirty="0" smtClean="0"/>
            </a:br>
            <a:r>
              <a:rPr lang="en-GB" sz="11400" b="1" i="1" dirty="0" smtClean="0"/>
              <a:t>Task</a:t>
            </a:r>
            <a:r>
              <a:rPr lang="en-GB" sz="11400" dirty="0" smtClean="0"/>
              <a:t> dependence</a:t>
            </a:r>
            <a:endParaRPr lang="en-GB" dirty="0"/>
          </a:p>
        </p:txBody>
      </p:sp>
      <p:pic>
        <p:nvPicPr>
          <p:cNvPr id="4" name="Picture 2"/>
          <p:cNvPicPr>
            <a:picLocks noChangeAspect="1" noChangeArrowheads="1"/>
          </p:cNvPicPr>
          <p:nvPr/>
        </p:nvPicPr>
        <p:blipFill>
          <a:blip r:embed="rId3" cstate="print"/>
          <a:srcRect l="22063" t="30693" r="23026" b="31683"/>
          <a:stretch>
            <a:fillRect/>
          </a:stretch>
        </p:blipFill>
        <p:spPr bwMode="auto">
          <a:xfrm>
            <a:off x="19273796" y="6715046"/>
            <a:ext cx="11736981" cy="8072494"/>
          </a:xfrm>
          <a:prstGeom prst="rect">
            <a:avLst/>
          </a:prstGeom>
          <a:noFill/>
          <a:ln>
            <a:noFill/>
          </a:ln>
        </p:spPr>
      </p:pic>
      <p:grpSp>
        <p:nvGrpSpPr>
          <p:cNvPr id="31" name="Group 30"/>
          <p:cNvGrpSpPr/>
          <p:nvPr/>
        </p:nvGrpSpPr>
        <p:grpSpPr>
          <a:xfrm>
            <a:off x="18202226" y="10215508"/>
            <a:ext cx="14359038" cy="20859896"/>
            <a:chOff x="15559020" y="11039810"/>
            <a:chExt cx="14359038" cy="20859896"/>
          </a:xfrm>
        </p:grpSpPr>
        <p:sp>
          <p:nvSpPr>
            <p:cNvPr id="15" name="Rectangle 14"/>
            <p:cNvSpPr/>
            <p:nvPr/>
          </p:nvSpPr>
          <p:spPr>
            <a:xfrm>
              <a:off x="15559020" y="19255180"/>
              <a:ext cx="5214974" cy="12644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p:nvPr/>
          </p:nvCxnSpPr>
          <p:spPr>
            <a:xfrm rot="5400000">
              <a:off x="19309515" y="14290239"/>
              <a:ext cx="7786742" cy="2428892"/>
            </a:xfrm>
            <a:prstGeom prst="straightConnector1">
              <a:avLst/>
            </a:prstGeom>
            <a:ln w="1301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14308855" y="13075793"/>
              <a:ext cx="8143932" cy="5072098"/>
            </a:xfrm>
            <a:prstGeom prst="straightConnector1">
              <a:avLst/>
            </a:prstGeom>
            <a:ln w="1301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24488770" y="14754586"/>
              <a:ext cx="9144064" cy="1714512"/>
            </a:xfrm>
            <a:prstGeom prst="straightConnector1">
              <a:avLst/>
            </a:prstGeom>
            <a:ln w="1301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pic>
        <p:nvPicPr>
          <p:cNvPr id="5" name="Content Placeholder 4" descr="Smith2000Pic1.png"/>
          <p:cNvPicPr>
            <a:picLocks noGrp="1" noChangeAspect="1"/>
          </p:cNvPicPr>
          <p:nvPr>
            <p:ph idx="1"/>
          </p:nvPr>
        </p:nvPicPr>
        <p:blipFill>
          <a:blip r:embed="rId4" cstate="print">
            <a:clrChange>
              <a:clrFrom>
                <a:srgbClr val="FFFFFF"/>
              </a:clrFrom>
              <a:clrTo>
                <a:srgbClr val="FFFFFF">
                  <a:alpha val="0"/>
                </a:srgbClr>
              </a:clrTo>
            </a:clrChange>
          </a:blip>
          <a:stretch>
            <a:fillRect/>
          </a:stretch>
        </p:blipFill>
        <p:spPr>
          <a:xfrm>
            <a:off x="13630194" y="16216300"/>
            <a:ext cx="21574276" cy="18052550"/>
          </a:xfrm>
        </p:spPr>
      </p:pic>
      <p:sp>
        <p:nvSpPr>
          <p:cNvPr id="47" name="Rectangle 46"/>
          <p:cNvSpPr/>
          <p:nvPr/>
        </p:nvSpPr>
        <p:spPr>
          <a:xfrm>
            <a:off x="2771618" y="34109683"/>
            <a:ext cx="44720188" cy="1323439"/>
          </a:xfrm>
          <a:prstGeom prst="rect">
            <a:avLst/>
          </a:prstGeom>
        </p:spPr>
        <p:txBody>
          <a:bodyPr wrap="square">
            <a:spAutoFit/>
          </a:bodyPr>
          <a:lstStyle/>
          <a:p>
            <a:pPr algn="ctr"/>
            <a:r>
              <a:rPr lang="en-GB" sz="8000" i="1" dirty="0" smtClean="0">
                <a:latin typeface="Arial" pitchFamily="34" charset="0"/>
                <a:cs typeface="Arial" pitchFamily="34" charset="0"/>
              </a:rPr>
              <a:t>Attentional suppression of activity in the human visual cortex. Smith et al., </a:t>
            </a:r>
            <a:r>
              <a:rPr lang="en-GB" sz="8000" i="1" dirty="0" err="1" smtClean="0">
                <a:latin typeface="Arial" pitchFamily="34" charset="0"/>
                <a:cs typeface="Arial" pitchFamily="34" charset="0"/>
              </a:rPr>
              <a:t>NeuroReport</a:t>
            </a:r>
            <a:r>
              <a:rPr lang="en-GB" sz="8000" i="1" dirty="0" smtClean="0">
                <a:latin typeface="Arial" pitchFamily="34" charset="0"/>
                <a:cs typeface="Arial" pitchFamily="34" charset="0"/>
              </a:rPr>
              <a:t>, 2000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 Experiment 1</a:t>
            </a:r>
            <a:endParaRPr lang="en-GB" dirty="0"/>
          </a:p>
        </p:txBody>
      </p:sp>
      <p:sp>
        <p:nvSpPr>
          <p:cNvPr id="3" name="Content Placeholder 2"/>
          <p:cNvSpPr>
            <a:spLocks noGrp="1"/>
          </p:cNvSpPr>
          <p:nvPr>
            <p:ph idx="1"/>
          </p:nvPr>
        </p:nvSpPr>
        <p:spPr/>
        <p:txBody>
          <a:bodyPr>
            <a:normAutofit lnSpcReduction="10000"/>
          </a:bodyPr>
          <a:lstStyle/>
          <a:p>
            <a:r>
              <a:rPr lang="en-GB" dirty="0" smtClean="0">
                <a:solidFill>
                  <a:schemeClr val="bg1">
                    <a:lumMod val="75000"/>
                  </a:schemeClr>
                </a:solidFill>
              </a:rPr>
              <a:t>Negative BOLD can be detected in the human LGN</a:t>
            </a:r>
          </a:p>
          <a:p>
            <a:r>
              <a:rPr lang="en-GB" dirty="0" smtClean="0">
                <a:solidFill>
                  <a:schemeClr val="bg1">
                    <a:lumMod val="75000"/>
                  </a:schemeClr>
                </a:solidFill>
              </a:rPr>
              <a:t>It is important to take systematic variation in blink pattern into account when modelling visual responses.</a:t>
            </a:r>
          </a:p>
          <a:p>
            <a:r>
              <a:rPr lang="en-GB" dirty="0" smtClean="0">
                <a:solidFill>
                  <a:schemeClr val="bg1">
                    <a:lumMod val="75000"/>
                  </a:schemeClr>
                </a:solidFill>
              </a:rPr>
              <a:t>Negative BOLD is highly dependent on task (the spatial location of attention)</a:t>
            </a:r>
          </a:p>
          <a:p>
            <a:r>
              <a:rPr lang="en-GB" i="1" dirty="0" smtClean="0">
                <a:solidFill>
                  <a:srgbClr val="FF0000"/>
                </a:solidFill>
              </a:rPr>
              <a:t>Positive BOLD responses do not appear task dependent in early visual areas, but are highly task dependent in higher visual areas.</a:t>
            </a:r>
          </a:p>
          <a:p>
            <a:pPr lvl="1"/>
            <a:r>
              <a:rPr lang="en-GB" dirty="0" smtClean="0"/>
              <a:t>Previous fMRI measurements in human appear to show attentional modulation of signals in V1 (Gandhi et al., 1999; Martinez et al., 1999; Somers et al., 1999) and even the LGN (O'Connor et al., 2002).</a:t>
            </a:r>
          </a:p>
          <a:p>
            <a:pPr lvl="1"/>
            <a:r>
              <a:rPr lang="en-GB" dirty="0" smtClean="0"/>
              <a:t>Many of these effects are described at low to intermediate stimulus contrasts, but we used essentially 100% contrast stimuli.</a:t>
            </a:r>
          </a:p>
          <a:p>
            <a:endParaRPr lang="en-GB" b="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Doesn’t this mean </a:t>
            </a:r>
            <a:r>
              <a:rPr lang="en-GB" b="1" i="1" dirty="0" smtClean="0"/>
              <a:t>all</a:t>
            </a:r>
            <a:r>
              <a:rPr lang="en-GB" dirty="0" smtClean="0"/>
              <a:t> unattended locations are always suppressed?</a:t>
            </a:r>
            <a:endParaRPr lang="en-GB" dirty="0"/>
          </a:p>
        </p:txBody>
      </p:sp>
      <p:sp>
        <p:nvSpPr>
          <p:cNvPr id="3" name="Content Placeholder 2"/>
          <p:cNvSpPr>
            <a:spLocks noGrp="1"/>
          </p:cNvSpPr>
          <p:nvPr>
            <p:ph idx="1"/>
          </p:nvPr>
        </p:nvSpPr>
        <p:spPr>
          <a:xfrm>
            <a:off x="2520315" y="7072236"/>
            <a:ext cx="44757177" cy="25090123"/>
          </a:xfrm>
        </p:spPr>
        <p:txBody>
          <a:bodyPr/>
          <a:lstStyle/>
          <a:p>
            <a:r>
              <a:rPr lang="en-GB" dirty="0" smtClean="0"/>
              <a:t>Our central task condition could be thought as ‘suppressing’  the periphery throughout the scan</a:t>
            </a:r>
          </a:p>
          <a:p>
            <a:r>
              <a:rPr lang="en-GB" dirty="0" smtClean="0"/>
              <a:t>As the central task starts at time = zero, can we see evidence of a suppression from baseline at the very start of the scan that is sustained throughout?</a:t>
            </a:r>
            <a:endParaRPr lang="en-GB" dirty="0"/>
          </a:p>
        </p:txBody>
      </p:sp>
      <p:grpSp>
        <p:nvGrpSpPr>
          <p:cNvPr id="4" name="Group 37"/>
          <p:cNvGrpSpPr/>
          <p:nvPr/>
        </p:nvGrpSpPr>
        <p:grpSpPr>
          <a:xfrm>
            <a:off x="1700048" y="18288002"/>
            <a:ext cx="26360622" cy="15073418"/>
            <a:chOff x="1700048" y="18288002"/>
            <a:chExt cx="26360622" cy="15073418"/>
          </a:xfrm>
        </p:grpSpPr>
        <p:pic>
          <p:nvPicPr>
            <p:cNvPr id="13314" name="Picture 2" descr="Z:\groups\Projects\P1174\NBR_code_repository\eye_blink_analysis\FinalFigureCode\newFig6_FirstCycleData\FirstCycleDataV1.png"/>
            <p:cNvPicPr>
              <a:picLocks noChangeAspect="1" noChangeArrowheads="1"/>
            </p:cNvPicPr>
            <p:nvPr/>
          </p:nvPicPr>
          <p:blipFill>
            <a:blip r:embed="rId3" cstate="print"/>
            <a:srcRect l="59119" t="52078" r="5818" b="4936"/>
            <a:stretch>
              <a:fillRect/>
            </a:stretch>
          </p:blipFill>
          <p:spPr bwMode="auto">
            <a:xfrm>
              <a:off x="4057502" y="18288002"/>
              <a:ext cx="23431664" cy="14930542"/>
            </a:xfrm>
            <a:prstGeom prst="rect">
              <a:avLst/>
            </a:prstGeom>
            <a:noFill/>
          </p:spPr>
        </p:pic>
        <p:sp>
          <p:nvSpPr>
            <p:cNvPr id="9" name="Rectangle 8"/>
            <p:cNvSpPr/>
            <p:nvPr/>
          </p:nvSpPr>
          <p:spPr>
            <a:xfrm>
              <a:off x="3843188" y="29432330"/>
              <a:ext cx="24217482" cy="3929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600" dirty="0" smtClean="0">
                  <a:solidFill>
                    <a:schemeClr val="bg1">
                      <a:lumMod val="50000"/>
                    </a:schemeClr>
                  </a:solidFill>
                  <a:latin typeface="Arial" pitchFamily="34" charset="0"/>
                  <a:cs typeface="Arial" pitchFamily="34" charset="0"/>
                </a:rPr>
                <a:t>Time (s)</a:t>
              </a:r>
              <a:endParaRPr lang="en-GB" sz="9600" dirty="0">
                <a:solidFill>
                  <a:schemeClr val="bg1">
                    <a:lumMod val="50000"/>
                  </a:schemeClr>
                </a:solidFill>
                <a:latin typeface="Arial" pitchFamily="34" charset="0"/>
                <a:cs typeface="Arial" pitchFamily="34" charset="0"/>
              </a:endParaRPr>
            </a:p>
          </p:txBody>
        </p:sp>
        <p:cxnSp>
          <p:nvCxnSpPr>
            <p:cNvPr id="11" name="Straight Connector 10"/>
            <p:cNvCxnSpPr/>
            <p:nvPr/>
          </p:nvCxnSpPr>
          <p:spPr>
            <a:xfrm>
              <a:off x="5343386" y="29718082"/>
              <a:ext cx="21074210" cy="1588"/>
            </a:xfrm>
            <a:prstGeom prst="line">
              <a:avLst/>
            </a:prstGeom>
            <a:ln w="1524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771882" y="30361024"/>
              <a:ext cx="869149" cy="1569660"/>
            </a:xfrm>
            <a:prstGeom prst="rect">
              <a:avLst/>
            </a:prstGeom>
            <a:noFill/>
          </p:spPr>
          <p:txBody>
            <a:bodyPr wrap="none" rtlCol="0">
              <a:spAutoFit/>
            </a:bodyPr>
            <a:lstStyle/>
            <a:p>
              <a:r>
                <a:rPr lang="en-GB" sz="9600" dirty="0" smtClean="0">
                  <a:solidFill>
                    <a:schemeClr val="bg1">
                      <a:lumMod val="50000"/>
                    </a:schemeClr>
                  </a:solidFill>
                  <a:latin typeface="Arial" pitchFamily="34" charset="0"/>
                  <a:cs typeface="Arial" pitchFamily="34" charset="0"/>
                </a:rPr>
                <a:t>0</a:t>
              </a:r>
              <a:endParaRPr lang="en-GB" sz="9600" dirty="0">
                <a:solidFill>
                  <a:schemeClr val="bg1">
                    <a:lumMod val="50000"/>
                  </a:schemeClr>
                </a:solidFill>
                <a:latin typeface="Arial" pitchFamily="34" charset="0"/>
                <a:cs typeface="Arial" pitchFamily="34" charset="0"/>
              </a:endParaRPr>
            </a:p>
          </p:txBody>
        </p:sp>
        <p:sp>
          <p:nvSpPr>
            <p:cNvPr id="22" name="TextBox 21"/>
            <p:cNvSpPr txBox="1"/>
            <p:nvPr/>
          </p:nvSpPr>
          <p:spPr>
            <a:xfrm>
              <a:off x="25131712" y="30075272"/>
              <a:ext cx="2238113" cy="1569660"/>
            </a:xfrm>
            <a:prstGeom prst="rect">
              <a:avLst/>
            </a:prstGeom>
            <a:noFill/>
          </p:spPr>
          <p:txBody>
            <a:bodyPr wrap="none" rtlCol="0">
              <a:spAutoFit/>
            </a:bodyPr>
            <a:lstStyle/>
            <a:p>
              <a:r>
                <a:rPr lang="en-GB" sz="9600" dirty="0" smtClean="0">
                  <a:solidFill>
                    <a:schemeClr val="bg1">
                      <a:lumMod val="50000"/>
                    </a:schemeClr>
                  </a:solidFill>
                  <a:latin typeface="Arial" pitchFamily="34" charset="0"/>
                  <a:cs typeface="Arial" pitchFamily="34" charset="0"/>
                </a:rPr>
                <a:t>256</a:t>
              </a:r>
              <a:endParaRPr lang="en-GB" sz="9600" dirty="0">
                <a:solidFill>
                  <a:schemeClr val="bg1">
                    <a:lumMod val="50000"/>
                  </a:schemeClr>
                </a:solidFill>
                <a:latin typeface="Arial" pitchFamily="34" charset="0"/>
                <a:cs typeface="Arial" pitchFamily="34" charset="0"/>
              </a:endParaRPr>
            </a:p>
          </p:txBody>
        </p:sp>
        <p:cxnSp>
          <p:nvCxnSpPr>
            <p:cNvPr id="23" name="Straight Connector 22"/>
            <p:cNvCxnSpPr/>
            <p:nvPr/>
          </p:nvCxnSpPr>
          <p:spPr>
            <a:xfrm rot="5400000" flipH="1" flipV="1">
              <a:off x="-519292" y="24293556"/>
              <a:ext cx="9358378" cy="204790"/>
            </a:xfrm>
            <a:prstGeom prst="line">
              <a:avLst/>
            </a:prstGeom>
            <a:ln w="1524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20295" y="24937567"/>
              <a:ext cx="5025735" cy="1585049"/>
            </a:xfrm>
            <a:prstGeom prst="rect">
              <a:avLst/>
            </a:prstGeom>
            <a:noFill/>
          </p:spPr>
          <p:txBody>
            <a:bodyPr wrap="none" rtlCol="0">
              <a:spAutoFit/>
            </a:bodyPr>
            <a:lstStyle/>
            <a:p>
              <a:r>
                <a:rPr lang="en-GB" dirty="0" smtClean="0">
                  <a:solidFill>
                    <a:schemeClr val="bg1">
                      <a:lumMod val="50000"/>
                    </a:schemeClr>
                  </a:solidFill>
                  <a:latin typeface="Arial" pitchFamily="34" charset="0"/>
                  <a:cs typeface="Arial" pitchFamily="34" charset="0"/>
                </a:rPr>
                <a:t>% BOLD</a:t>
              </a:r>
              <a:endParaRPr lang="en-GB" dirty="0">
                <a:solidFill>
                  <a:schemeClr val="bg1">
                    <a:lumMod val="50000"/>
                  </a:schemeClr>
                </a:solidFill>
                <a:latin typeface="Arial" pitchFamily="34" charset="0"/>
                <a:cs typeface="Arial" pitchFamily="34" charset="0"/>
              </a:endParaRPr>
            </a:p>
          </p:txBody>
        </p:sp>
      </p:grpSp>
      <p:grpSp>
        <p:nvGrpSpPr>
          <p:cNvPr id="6" name="Group 36"/>
          <p:cNvGrpSpPr/>
          <p:nvPr/>
        </p:nvGrpSpPr>
        <p:grpSpPr>
          <a:xfrm>
            <a:off x="33561396" y="16216300"/>
            <a:ext cx="13216030" cy="16143012"/>
            <a:chOff x="33561396" y="16216300"/>
            <a:chExt cx="13216030" cy="16143012"/>
          </a:xfrm>
        </p:grpSpPr>
        <p:pic>
          <p:nvPicPr>
            <p:cNvPr id="5" name="Picture 2" descr="Z:\groups\Projects\P1174\NBR_code_repository\eye_blink_analysis\FinalFigureCode\newFig6_FirstCycleData\FirstCycleDataV1.png"/>
            <p:cNvPicPr>
              <a:picLocks noChangeAspect="1" noChangeArrowheads="1"/>
            </p:cNvPicPr>
            <p:nvPr/>
          </p:nvPicPr>
          <p:blipFill>
            <a:blip r:embed="rId3" cstate="print"/>
            <a:srcRect l="23937" t="52078" r="45152" b="16354"/>
            <a:stretch>
              <a:fillRect/>
            </a:stretch>
          </p:blipFill>
          <p:spPr bwMode="auto">
            <a:xfrm>
              <a:off x="34490090" y="16216300"/>
              <a:ext cx="12287336" cy="12548506"/>
            </a:xfrm>
            <a:prstGeom prst="rect">
              <a:avLst/>
            </a:prstGeom>
            <a:noFill/>
          </p:spPr>
        </p:pic>
        <p:cxnSp>
          <p:nvCxnSpPr>
            <p:cNvPr id="28" name="Straight Connector 27"/>
            <p:cNvCxnSpPr/>
            <p:nvPr/>
          </p:nvCxnSpPr>
          <p:spPr>
            <a:xfrm>
              <a:off x="35418784" y="30146710"/>
              <a:ext cx="7858180" cy="1588"/>
            </a:xfrm>
            <a:prstGeom prst="line">
              <a:avLst/>
            </a:prstGeom>
            <a:ln w="1524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5133032" y="30789652"/>
              <a:ext cx="869149" cy="1569660"/>
            </a:xfrm>
            <a:prstGeom prst="rect">
              <a:avLst/>
            </a:prstGeom>
            <a:noFill/>
          </p:spPr>
          <p:txBody>
            <a:bodyPr wrap="none" rtlCol="0">
              <a:spAutoFit/>
            </a:bodyPr>
            <a:lstStyle/>
            <a:p>
              <a:r>
                <a:rPr lang="en-GB" sz="9600" dirty="0" smtClean="0">
                  <a:solidFill>
                    <a:schemeClr val="bg1">
                      <a:lumMod val="50000"/>
                    </a:schemeClr>
                  </a:solidFill>
                  <a:latin typeface="Arial" pitchFamily="34" charset="0"/>
                  <a:cs typeface="Arial" pitchFamily="34" charset="0"/>
                </a:rPr>
                <a:t>0</a:t>
              </a:r>
              <a:endParaRPr lang="en-GB" sz="9600" dirty="0">
                <a:solidFill>
                  <a:schemeClr val="bg1">
                    <a:lumMod val="50000"/>
                  </a:schemeClr>
                </a:solidFill>
                <a:latin typeface="Arial" pitchFamily="34" charset="0"/>
                <a:cs typeface="Arial" pitchFamily="34" charset="0"/>
              </a:endParaRPr>
            </a:p>
          </p:txBody>
        </p:sp>
        <p:sp>
          <p:nvSpPr>
            <p:cNvPr id="34" name="TextBox 33"/>
            <p:cNvSpPr txBox="1"/>
            <p:nvPr/>
          </p:nvSpPr>
          <p:spPr>
            <a:xfrm>
              <a:off x="42723466" y="30432462"/>
              <a:ext cx="1553630" cy="1569660"/>
            </a:xfrm>
            <a:prstGeom prst="rect">
              <a:avLst/>
            </a:prstGeom>
            <a:noFill/>
          </p:spPr>
          <p:txBody>
            <a:bodyPr wrap="none" rtlCol="0">
              <a:spAutoFit/>
            </a:bodyPr>
            <a:lstStyle/>
            <a:p>
              <a:r>
                <a:rPr lang="en-GB" sz="9600" dirty="0" smtClean="0">
                  <a:solidFill>
                    <a:schemeClr val="bg1">
                      <a:lumMod val="50000"/>
                    </a:schemeClr>
                  </a:solidFill>
                  <a:latin typeface="Arial" pitchFamily="34" charset="0"/>
                  <a:cs typeface="Arial" pitchFamily="34" charset="0"/>
                </a:rPr>
                <a:t>32</a:t>
              </a:r>
              <a:endParaRPr lang="en-GB" sz="9600" dirty="0">
                <a:solidFill>
                  <a:schemeClr val="bg1">
                    <a:lumMod val="50000"/>
                  </a:schemeClr>
                </a:solidFill>
                <a:latin typeface="Arial" pitchFamily="34" charset="0"/>
                <a:cs typeface="Arial" pitchFamily="34" charset="0"/>
              </a:endParaRPr>
            </a:p>
          </p:txBody>
        </p:sp>
        <p:cxnSp>
          <p:nvCxnSpPr>
            <p:cNvPr id="36" name="Straight Connector 35"/>
            <p:cNvCxnSpPr/>
            <p:nvPr/>
          </p:nvCxnSpPr>
          <p:spPr>
            <a:xfrm rot="5400000" flipH="1" flipV="1">
              <a:off x="28984602" y="23793490"/>
              <a:ext cx="9358378" cy="204790"/>
            </a:xfrm>
            <a:prstGeom prst="line">
              <a:avLst/>
            </a:prstGeom>
            <a:ln w="152400" cmpd="sng">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Other physiological correlates of negative BOLD</a:t>
            </a:r>
            <a:endParaRPr lang="en-GB" dirty="0"/>
          </a:p>
        </p:txBody>
      </p:sp>
      <p:sp>
        <p:nvSpPr>
          <p:cNvPr id="3" name="Content Placeholder 2"/>
          <p:cNvSpPr>
            <a:spLocks noGrp="1"/>
          </p:cNvSpPr>
          <p:nvPr>
            <p:ph idx="1"/>
          </p:nvPr>
        </p:nvSpPr>
        <p:spPr>
          <a:xfrm>
            <a:off x="2520315" y="7072236"/>
            <a:ext cx="24754537" cy="25090123"/>
          </a:xfrm>
        </p:spPr>
        <p:txBody>
          <a:bodyPr>
            <a:normAutofit lnSpcReduction="10000"/>
          </a:bodyPr>
          <a:lstStyle/>
          <a:p>
            <a:pPr>
              <a:buNone/>
            </a:pPr>
            <a:r>
              <a:rPr lang="en-GB" dirty="0" smtClean="0"/>
              <a:t>	Independent, simultaneous measurements made alongside fMRI show </a:t>
            </a:r>
            <a:r>
              <a:rPr lang="en-GB" i="1" dirty="0" smtClean="0"/>
              <a:t>negative</a:t>
            </a:r>
            <a:r>
              <a:rPr lang="en-GB" dirty="0" smtClean="0"/>
              <a:t> BOLD correlates highly with:</a:t>
            </a:r>
          </a:p>
          <a:p>
            <a:pPr>
              <a:buNone/>
            </a:pPr>
            <a:endParaRPr lang="en-GB" dirty="0" smtClean="0"/>
          </a:p>
          <a:p>
            <a:r>
              <a:rPr lang="en-GB" dirty="0" smtClean="0"/>
              <a:t>Decreased CBF in macaque </a:t>
            </a:r>
            <a:r>
              <a:rPr lang="en-GB" baseline="-25000" dirty="0" err="1" smtClean="0"/>
              <a:t>Shmuel</a:t>
            </a:r>
            <a:r>
              <a:rPr lang="en-GB" baseline="-25000" dirty="0" smtClean="0"/>
              <a:t> et al, 2002</a:t>
            </a:r>
          </a:p>
          <a:p>
            <a:endParaRPr lang="en-GB" dirty="0" smtClean="0"/>
          </a:p>
          <a:p>
            <a:r>
              <a:rPr lang="en-GB" dirty="0" smtClean="0"/>
              <a:t>Decreased LFP in macaque </a:t>
            </a:r>
            <a:r>
              <a:rPr lang="en-GB" baseline="-25000" dirty="0" err="1" smtClean="0"/>
              <a:t>Shmuel</a:t>
            </a:r>
            <a:r>
              <a:rPr lang="en-GB" baseline="-25000" dirty="0" smtClean="0"/>
              <a:t> &amp; </a:t>
            </a:r>
            <a:r>
              <a:rPr lang="en-GB" baseline="-25000" dirty="0" err="1" smtClean="0"/>
              <a:t>Logothetis</a:t>
            </a:r>
            <a:r>
              <a:rPr lang="en-GB" baseline="-25000" dirty="0" smtClean="0"/>
              <a:t> 2006</a:t>
            </a:r>
          </a:p>
          <a:p>
            <a:endParaRPr lang="en-GB" dirty="0" smtClean="0"/>
          </a:p>
          <a:p>
            <a:r>
              <a:rPr lang="en-GB" dirty="0" smtClean="0"/>
              <a:t>Decreased neural firing in barrel cortex of rats </a:t>
            </a:r>
            <a:r>
              <a:rPr lang="en-GB" baseline="30000" dirty="0" err="1" smtClean="0"/>
              <a:t>Boorman</a:t>
            </a:r>
            <a:r>
              <a:rPr lang="en-GB" baseline="30000" dirty="0" smtClean="0"/>
              <a:t> et al, 2010</a:t>
            </a:r>
          </a:p>
        </p:txBody>
      </p:sp>
      <p:pic>
        <p:nvPicPr>
          <p:cNvPr id="5" name="Picture 4" descr="Screen shot 2011-07-11 at 7.18.51.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917794" y="20288266"/>
            <a:ext cx="19431136" cy="14407523"/>
          </a:xfrm>
          <a:prstGeom prst="rect">
            <a:avLst/>
          </a:prstGeom>
        </p:spPr>
      </p:pic>
      <p:grpSp>
        <p:nvGrpSpPr>
          <p:cNvPr id="8" name="Group 7"/>
          <p:cNvGrpSpPr/>
          <p:nvPr/>
        </p:nvGrpSpPr>
        <p:grpSpPr>
          <a:xfrm>
            <a:off x="29981963" y="6143542"/>
            <a:ext cx="17224090" cy="12715964"/>
            <a:chOff x="30156371" y="6143542"/>
            <a:chExt cx="18502441" cy="14017546"/>
          </a:xfrm>
        </p:grpSpPr>
        <p:pic>
          <p:nvPicPr>
            <p:cNvPr id="4" name="Picture 4"/>
            <p:cNvPicPr>
              <a:picLocks noChangeAspect="1" noChangeArrowheads="1"/>
            </p:cNvPicPr>
            <p:nvPr/>
          </p:nvPicPr>
          <p:blipFill>
            <a:blip r:embed="rId4" cstate="print"/>
            <a:srcRect t="44991" r="45641"/>
            <a:stretch>
              <a:fillRect/>
            </a:stretch>
          </p:blipFill>
          <p:spPr bwMode="auto">
            <a:xfrm>
              <a:off x="30156371" y="6143542"/>
              <a:ext cx="18502441" cy="14017546"/>
            </a:xfrm>
            <a:prstGeom prst="rect">
              <a:avLst/>
            </a:prstGeom>
            <a:noFill/>
            <a:ln w="9525" algn="ctr">
              <a:noFill/>
              <a:miter lim="800000"/>
              <a:headEnd/>
              <a:tailEnd/>
            </a:ln>
            <a:effectLst/>
          </p:spPr>
        </p:pic>
        <p:sp>
          <p:nvSpPr>
            <p:cNvPr id="7" name="Rectangle 6"/>
            <p:cNvSpPr/>
            <p:nvPr/>
          </p:nvSpPr>
          <p:spPr>
            <a:xfrm>
              <a:off x="30392451" y="6214980"/>
              <a:ext cx="3071834" cy="20717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Negative BOLD – the story so far</a:t>
            </a:r>
            <a:endParaRPr lang="en-GB" dirty="0"/>
          </a:p>
        </p:txBody>
      </p:sp>
      <p:sp>
        <p:nvSpPr>
          <p:cNvPr id="3" name="Content Placeholder 2"/>
          <p:cNvSpPr>
            <a:spLocks noGrp="1"/>
          </p:cNvSpPr>
          <p:nvPr>
            <p:ph idx="1"/>
          </p:nvPr>
        </p:nvSpPr>
        <p:spPr>
          <a:xfrm>
            <a:off x="1771486" y="7072236"/>
            <a:ext cx="47077642" cy="25090123"/>
          </a:xfrm>
        </p:spPr>
        <p:txBody>
          <a:bodyPr>
            <a:normAutofit/>
          </a:bodyPr>
          <a:lstStyle/>
          <a:p>
            <a:pPr marL="1851660" lvl="1" indent="-1851660">
              <a:buFont typeface="Arial" pitchFamily="34" charset="0"/>
              <a:buChar char="•"/>
            </a:pPr>
            <a:r>
              <a:rPr lang="en-GB" dirty="0" smtClean="0"/>
              <a:t>In the visual domain: a decrease from baseline detectable in early visual cortex</a:t>
            </a:r>
          </a:p>
          <a:p>
            <a:pPr marL="4011930" lvl="2" indent="-1851660"/>
            <a:endParaRPr lang="en-GB" dirty="0" smtClean="0"/>
          </a:p>
          <a:p>
            <a:r>
              <a:rPr lang="en-GB" sz="10500" dirty="0" smtClean="0"/>
              <a:t>Where?</a:t>
            </a:r>
          </a:p>
          <a:p>
            <a:pPr lvl="1"/>
            <a:r>
              <a:rPr lang="en-GB" dirty="0" smtClean="0"/>
              <a:t>Adjacent to and distant from positive responses</a:t>
            </a:r>
          </a:p>
          <a:p>
            <a:pPr lvl="1"/>
            <a:r>
              <a:rPr lang="en-GB" i="1" dirty="0" smtClean="0"/>
              <a:t>Lateralised stimuli</a:t>
            </a:r>
          </a:p>
          <a:p>
            <a:pPr lvl="1">
              <a:buNone/>
            </a:pPr>
            <a:endParaRPr lang="en-GB" dirty="0" smtClean="0"/>
          </a:p>
          <a:p>
            <a:r>
              <a:rPr lang="en-GB" sz="10500" dirty="0" smtClean="0"/>
              <a:t>What affects negative bold?</a:t>
            </a:r>
          </a:p>
          <a:p>
            <a:pPr lvl="1"/>
            <a:r>
              <a:rPr lang="en-GB" dirty="0" smtClean="0"/>
              <a:t>Stimulus contrast</a:t>
            </a:r>
          </a:p>
          <a:p>
            <a:pPr lvl="1"/>
            <a:r>
              <a:rPr lang="en-GB" dirty="0" smtClean="0"/>
              <a:t>Task</a:t>
            </a:r>
          </a:p>
          <a:p>
            <a:pPr lvl="1"/>
            <a:r>
              <a:rPr lang="en-GB" i="1" dirty="0" smtClean="0"/>
              <a:t>Central stimuli</a:t>
            </a:r>
          </a:p>
          <a:p>
            <a:pPr lvl="1"/>
            <a:endParaRPr lang="en-GB" dirty="0" smtClean="0"/>
          </a:p>
        </p:txBody>
      </p:sp>
      <p:grpSp>
        <p:nvGrpSpPr>
          <p:cNvPr id="5" name="Group 4"/>
          <p:cNvGrpSpPr/>
          <p:nvPr/>
        </p:nvGrpSpPr>
        <p:grpSpPr>
          <a:xfrm>
            <a:off x="25131712" y="19431010"/>
            <a:ext cx="23574540" cy="14787666"/>
            <a:chOff x="1414296" y="16716366"/>
            <a:chExt cx="26003432" cy="18002376"/>
          </a:xfrm>
        </p:grpSpPr>
        <p:grpSp>
          <p:nvGrpSpPr>
            <p:cNvPr id="6" name="Group 6"/>
            <p:cNvGrpSpPr/>
            <p:nvPr/>
          </p:nvGrpSpPr>
          <p:grpSpPr>
            <a:xfrm>
              <a:off x="8343782" y="17073556"/>
              <a:ext cx="19073946" cy="17645186"/>
              <a:chOff x="29955047" y="11411096"/>
              <a:chExt cx="18265264" cy="15949195"/>
            </a:xfrm>
          </p:grpSpPr>
          <p:pic>
            <p:nvPicPr>
              <p:cNvPr id="8" name="Picture 3" descr="shmuel2002.png"/>
              <p:cNvPicPr>
                <a:picLocks noChangeAspect="1"/>
              </p:cNvPicPr>
              <p:nvPr/>
            </p:nvPicPr>
            <p:blipFill rotWithShape="1">
              <a:blip r:embed="rId3" cstate="print"/>
              <a:srcRect l="51755" t="53604" r="28156" b="24435"/>
              <a:stretch/>
            </p:blipFill>
            <p:spPr bwMode="auto">
              <a:xfrm>
                <a:off x="29955047" y="11411096"/>
                <a:ext cx="18265264" cy="15949195"/>
              </a:xfrm>
              <a:prstGeom prst="rect">
                <a:avLst/>
              </a:prstGeom>
              <a:noFill/>
              <a:ln w="9525">
                <a:noFill/>
                <a:miter lim="800000"/>
                <a:headEnd/>
                <a:tailEnd/>
              </a:ln>
            </p:spPr>
          </p:pic>
          <p:pic>
            <p:nvPicPr>
              <p:cNvPr id="9" name="Picture 3" descr="shmuel2002.png"/>
              <p:cNvPicPr>
                <a:picLocks noChangeAspect="1"/>
              </p:cNvPicPr>
              <p:nvPr/>
            </p:nvPicPr>
            <p:blipFill rotWithShape="1">
              <a:blip r:embed="rId3" cstate="print"/>
              <a:srcRect l="40463" t="56133" r="54898" b="38513"/>
              <a:stretch/>
            </p:blipFill>
            <p:spPr bwMode="auto">
              <a:xfrm>
                <a:off x="41303048" y="14554390"/>
                <a:ext cx="4572032" cy="4214842"/>
              </a:xfrm>
              <a:prstGeom prst="rect">
                <a:avLst/>
              </a:prstGeom>
              <a:noFill/>
              <a:ln w="9525">
                <a:noFill/>
                <a:miter lim="800000"/>
                <a:headEnd/>
                <a:tailEnd/>
              </a:ln>
            </p:spPr>
          </p:pic>
        </p:grpSp>
        <p:pic>
          <p:nvPicPr>
            <p:cNvPr id="7" name="Picture 6" descr="StimulusContrast.jpg"/>
            <p:cNvPicPr>
              <a:picLocks noChangeAspect="1"/>
            </p:cNvPicPr>
            <p:nvPr/>
          </p:nvPicPr>
          <p:blipFill>
            <a:blip r:embed="rId4" cstate="print"/>
            <a:srcRect l="19681" r="19963" b="66343"/>
            <a:stretch>
              <a:fillRect/>
            </a:stretch>
          </p:blipFill>
          <p:spPr>
            <a:xfrm rot="5400000">
              <a:off x="-4644196" y="22774858"/>
              <a:ext cx="17502310" cy="5385326"/>
            </a:xfrm>
            <a:prstGeom prst="rect">
              <a:avLst/>
            </a:prstGeom>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Negative BOLD: what don’t we know?</a:t>
            </a:r>
            <a:endParaRPr lang="en-GB" dirty="0"/>
          </a:p>
        </p:txBody>
      </p:sp>
      <p:sp>
        <p:nvSpPr>
          <p:cNvPr id="3" name="Content Placeholder 2"/>
          <p:cNvSpPr>
            <a:spLocks noGrp="1"/>
          </p:cNvSpPr>
          <p:nvPr>
            <p:ph idx="1"/>
          </p:nvPr>
        </p:nvSpPr>
        <p:spPr/>
        <p:txBody>
          <a:bodyPr/>
          <a:lstStyle/>
          <a:p>
            <a:r>
              <a:rPr lang="en-GB" dirty="0" smtClean="0"/>
              <a:t>Expanding on the </a:t>
            </a:r>
            <a:r>
              <a:rPr lang="en-GB" i="1" dirty="0" smtClean="0"/>
              <a:t>WHERE</a:t>
            </a:r>
            <a:r>
              <a:rPr lang="en-GB" dirty="0" smtClean="0"/>
              <a:t> question?</a:t>
            </a:r>
          </a:p>
          <a:p>
            <a:endParaRPr lang="en-GB" dirty="0" smtClean="0"/>
          </a:p>
          <a:p>
            <a:pPr lvl="1"/>
            <a:r>
              <a:rPr lang="en-GB" dirty="0" smtClean="0"/>
              <a:t>can we detect it in even earlier, sub-cortical visual structures like the LGN?</a:t>
            </a:r>
          </a:p>
          <a:p>
            <a:pPr lvl="1"/>
            <a:endParaRPr lang="en-GB" dirty="0" smtClean="0"/>
          </a:p>
          <a:p>
            <a:pPr lvl="1"/>
            <a:r>
              <a:rPr lang="en-GB" dirty="0" smtClean="0"/>
              <a:t>The LGN is particularly well placed to modulate visual responses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9217</TotalTime>
  <Words>7446</Words>
  <Application>Microsoft Office PowerPoint</Application>
  <PresentationFormat>Custom</PresentationFormat>
  <Paragraphs>871</Paragraphs>
  <Slides>72</Slides>
  <Notes>43</Notes>
  <HiddenSlides>0</HiddenSlides>
  <MMClips>12</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The role of suppression in spatial attention: evidence from negative BOLD in human subcortical and cortical structures   André Gouws </vt:lpstr>
      <vt:lpstr>Questions I hope to answer</vt:lpstr>
      <vt:lpstr>Suppression: A negative BOLD signal</vt:lpstr>
      <vt:lpstr>           Previous studies of negative BOLD responses</vt:lpstr>
      <vt:lpstr>WHERE? The spatial extent of negative BOLD</vt:lpstr>
      <vt:lpstr>HOW DOES NEGATIVE BOLD VARY? Contrast dependence</vt:lpstr>
      <vt:lpstr>HOW DOES NEGATIVE BOLD VARY?  Task dependence</vt:lpstr>
      <vt:lpstr>Negative BOLD – the story so far</vt:lpstr>
      <vt:lpstr>Negative BOLD: what don’t we know?</vt:lpstr>
      <vt:lpstr>The human LGN</vt:lpstr>
      <vt:lpstr>Outline</vt:lpstr>
      <vt:lpstr>Stimuli #1</vt:lpstr>
      <vt:lpstr>Defining tasks: central or stimulus-related</vt:lpstr>
      <vt:lpstr>What are we going to measure? Contrast x Task: a 4x2 design</vt:lpstr>
      <vt:lpstr>Where we going to measure?</vt:lpstr>
      <vt:lpstr>Defining regions of interest</vt:lpstr>
      <vt:lpstr>Methods:  the effect of task and contrast on BOLD responses</vt:lpstr>
      <vt:lpstr>Does it work? BOLD signals in V1</vt:lpstr>
      <vt:lpstr>A time series artefact?</vt:lpstr>
      <vt:lpstr>Negative BOLD – what’s the blinking problem?</vt:lpstr>
      <vt:lpstr>Modelling blink events in GLM analyses</vt:lpstr>
      <vt:lpstr>Contrast dependence of negative BOLD responses : fMRI time series</vt:lpstr>
      <vt:lpstr>Contrast dependence of positive BOLD responses : fMRI time series</vt:lpstr>
      <vt:lpstr>Repeated measures ANOVA results:  Contrast &amp; task dependence</vt:lpstr>
      <vt:lpstr>ANOVAs vs. Power functions</vt:lpstr>
      <vt:lpstr>Power functions explained: assessing gamma</vt:lpstr>
      <vt:lpstr>Power functions explained: maximum response</vt:lpstr>
      <vt:lpstr>Assessing R100 and C50 with non-parametric statistics: effect of attention on BOLD responses</vt:lpstr>
      <vt:lpstr>Summary</vt:lpstr>
      <vt:lpstr>But what about Shmuel?</vt:lpstr>
      <vt:lpstr>NBR is task invariant under peripheral task conditions:</vt:lpstr>
      <vt:lpstr>No attentional modulation in contralateral LGN?</vt:lpstr>
      <vt:lpstr>Positive BOLD with a lateralised stimulus</vt:lpstr>
      <vt:lpstr>Negative BOLD with a lateralised stimulus</vt:lpstr>
      <vt:lpstr>Positive BOLD with alternating stimulation</vt:lpstr>
      <vt:lpstr>Negative BOLD with alternating stimulation</vt:lpstr>
      <vt:lpstr>REAL BOLD with a lateralised stimulus</vt:lpstr>
      <vt:lpstr>Outline</vt:lpstr>
      <vt:lpstr>How can suppression arise? … especially ipsilateral suppression …</vt:lpstr>
      <vt:lpstr>The Pulvinar</vt:lpstr>
      <vt:lpstr>The Pulvinar</vt:lpstr>
      <vt:lpstr>Whole brain* GLM analyses</vt:lpstr>
      <vt:lpstr>Slide 43</vt:lpstr>
      <vt:lpstr>Slide 44</vt:lpstr>
      <vt:lpstr>Slide 45</vt:lpstr>
      <vt:lpstr>The Pulvinar: the gateway for hemispheric transfer?</vt:lpstr>
      <vt:lpstr>Summing up</vt:lpstr>
      <vt:lpstr>Future work</vt:lpstr>
      <vt:lpstr>Acknowledgements</vt:lpstr>
      <vt:lpstr>Thank you for your attention.</vt:lpstr>
      <vt:lpstr>Technical challenges and design considerations</vt:lpstr>
      <vt:lpstr>Slide 52</vt:lpstr>
      <vt:lpstr>Slide 53</vt:lpstr>
      <vt:lpstr>Slide 54</vt:lpstr>
      <vt:lpstr>Slide 55</vt:lpstr>
      <vt:lpstr>Slide 56</vt:lpstr>
      <vt:lpstr>Suppression in monkey early visual areas</vt:lpstr>
      <vt:lpstr>Slide 58</vt:lpstr>
      <vt:lpstr>Slide 59</vt:lpstr>
      <vt:lpstr>ANOVAs vs. Power functions</vt:lpstr>
      <vt:lpstr>Slide 61</vt:lpstr>
      <vt:lpstr>Conventions for this presentation fMRI time-series data: the single cycle</vt:lpstr>
      <vt:lpstr>The spatial extent of negative BOLD: Investigating ipsilateral responses to lateralized stimuli</vt:lpstr>
      <vt:lpstr>Slide 64</vt:lpstr>
      <vt:lpstr>Central stimuli give ‘adjacent’ negative BOLD</vt:lpstr>
      <vt:lpstr>Suppression in monkey early visual areas: Radio-labelled deoxyglucose uptake in macaque</vt:lpstr>
      <vt:lpstr>Group mean time series:  the effect of task on negative BOLD responses in the LGN and visual cortex</vt:lpstr>
      <vt:lpstr>Results:  the effect of task on negative BOLD responses in the LGN and visual cortex</vt:lpstr>
      <vt:lpstr>Summary: Experiment 1</vt:lpstr>
      <vt:lpstr>Summary: Experiment 1</vt:lpstr>
      <vt:lpstr>Doesn’t this mean all unattended locations are always suppressed?</vt:lpstr>
      <vt:lpstr>Other physiological correlates of negative BOLD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dc:creator>
  <cp:lastModifiedBy>mark</cp:lastModifiedBy>
  <cp:revision>564</cp:revision>
  <dcterms:created xsi:type="dcterms:W3CDTF">2014-01-20T11:31:26Z</dcterms:created>
  <dcterms:modified xsi:type="dcterms:W3CDTF">2014-03-31T14:53:31Z</dcterms:modified>
</cp:coreProperties>
</file>