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50406300" cy="2520315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2D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486" autoAdjust="0"/>
  </p:normalViewPr>
  <p:slideViewPr>
    <p:cSldViewPr>
      <p:cViewPr>
        <p:scale>
          <a:sx n="41" d="100"/>
          <a:sy n="41" d="100"/>
        </p:scale>
        <p:origin x="7752" y="-78"/>
      </p:cViewPr>
      <p:guideLst>
        <p:guide orient="horz" pos="7938"/>
        <p:guide pos="15876"/>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A3DC5E-09BF-4074-A299-C5890D10330C}" type="datetimeFigureOut">
              <a:rPr lang="en-US" smtClean="0"/>
              <a:pPr/>
              <a:t>5/13/2014</a:t>
            </a:fld>
            <a:endParaRPr lang="en-GB"/>
          </a:p>
        </p:txBody>
      </p:sp>
      <p:sp>
        <p:nvSpPr>
          <p:cNvPr id="4" name="Slide Image Placeholder 3"/>
          <p:cNvSpPr>
            <a:spLocks noGrp="1" noRot="1" noChangeAspect="1"/>
          </p:cNvSpPr>
          <p:nvPr>
            <p:ph type="sldImg" idx="2"/>
          </p:nvPr>
        </p:nvSpPr>
        <p:spPr>
          <a:xfrm>
            <a:off x="0" y="685800"/>
            <a:ext cx="6858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F643E8-381A-486B-8B03-F5DB850E75D4}"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6F643E8-381A-486B-8B03-F5DB850E75D4}" type="slidenum">
              <a:rPr lang="en-GB" smtClean="0"/>
              <a:pPr/>
              <a:t>1</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80473" y="7829314"/>
            <a:ext cx="42845355" cy="5402342"/>
          </a:xfrm>
        </p:spPr>
        <p:txBody>
          <a:bodyPr/>
          <a:lstStyle/>
          <a:p>
            <a:r>
              <a:rPr lang="en-US" smtClean="0"/>
              <a:t>Click to edit Master title style</a:t>
            </a:r>
            <a:endParaRPr lang="en-GB"/>
          </a:p>
        </p:txBody>
      </p:sp>
      <p:sp>
        <p:nvSpPr>
          <p:cNvPr id="3" name="Subtitle 2"/>
          <p:cNvSpPr>
            <a:spLocks noGrp="1"/>
          </p:cNvSpPr>
          <p:nvPr>
            <p:ph type="subTitle" idx="1"/>
          </p:nvPr>
        </p:nvSpPr>
        <p:spPr>
          <a:xfrm>
            <a:off x="7560945" y="14281785"/>
            <a:ext cx="35284410" cy="644080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105BBCB-FCA3-482C-B76B-DD602071F042}" type="datetimeFigureOut">
              <a:rPr lang="en-US" smtClean="0"/>
              <a:pPr/>
              <a:t>5/13/2014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F5E9CA-A7DF-4489-A9AC-6FF6A37CED15}"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105BBCB-FCA3-482C-B76B-DD602071F042}" type="datetimeFigureOut">
              <a:rPr lang="en-US" smtClean="0"/>
              <a:pPr/>
              <a:t>5/13/2014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F5E9CA-A7DF-4489-A9AC-6FF6A37CED15}"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544567" y="1009297"/>
            <a:ext cx="11341418" cy="2150435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520315" y="1009297"/>
            <a:ext cx="33184148" cy="215043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105BBCB-FCA3-482C-B76B-DD602071F042}" type="datetimeFigureOut">
              <a:rPr lang="en-US" smtClean="0"/>
              <a:pPr/>
              <a:t>5/13/2014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F5E9CA-A7DF-4489-A9AC-6FF6A37CED15}"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105BBCB-FCA3-482C-B76B-DD602071F042}" type="datetimeFigureOut">
              <a:rPr lang="en-US" smtClean="0"/>
              <a:pPr/>
              <a:t>5/13/2014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F5E9CA-A7DF-4489-A9AC-6FF6A37CED15}"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81750" y="16195359"/>
            <a:ext cx="42845355" cy="500562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3981750" y="10682173"/>
            <a:ext cx="42845355" cy="5513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05BBCB-FCA3-482C-B76B-DD602071F042}" type="datetimeFigureOut">
              <a:rPr lang="en-US" smtClean="0"/>
              <a:pPr/>
              <a:t>5/13/2014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F5E9CA-A7DF-4489-A9AC-6FF6A37CED15}"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520315" y="5880737"/>
            <a:ext cx="22262783" cy="166329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25623202" y="5880737"/>
            <a:ext cx="22262783" cy="166329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105BBCB-FCA3-482C-B76B-DD602071F042}" type="datetimeFigureOut">
              <a:rPr lang="en-US" smtClean="0"/>
              <a:pPr/>
              <a:t>5/13/2014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F5E9CA-A7DF-4489-A9AC-6FF6A37CED15}"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2520315" y="5641541"/>
            <a:ext cx="22271536" cy="2351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20315" y="7992666"/>
            <a:ext cx="22271536" cy="145209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25605708" y="5641541"/>
            <a:ext cx="22280285" cy="2351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605708" y="7992666"/>
            <a:ext cx="22280285" cy="145209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105BBCB-FCA3-482C-B76B-DD602071F042}" type="datetimeFigureOut">
              <a:rPr lang="en-US" smtClean="0"/>
              <a:pPr/>
              <a:t>5/13/2014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CF5E9CA-A7DF-4489-A9AC-6FF6A37CED15}"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105BBCB-FCA3-482C-B76B-DD602071F042}" type="datetimeFigureOut">
              <a:rPr lang="en-US" smtClean="0"/>
              <a:pPr/>
              <a:t>5/13/2014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CF5E9CA-A7DF-4489-A9AC-6FF6A37CED15}"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05BBCB-FCA3-482C-B76B-DD602071F042}" type="datetimeFigureOut">
              <a:rPr lang="en-US" smtClean="0"/>
              <a:pPr/>
              <a:t>5/13/2014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CF5E9CA-A7DF-4489-A9AC-6FF6A37CED15}"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20323" y="1003459"/>
            <a:ext cx="16583325" cy="4270534"/>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19707463" y="1003461"/>
            <a:ext cx="28178522" cy="21510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2520323" y="5273995"/>
            <a:ext cx="16583325" cy="1723965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05BBCB-FCA3-482C-B76B-DD602071F042}" type="datetimeFigureOut">
              <a:rPr lang="en-US" smtClean="0"/>
              <a:pPr/>
              <a:t>5/13/2014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F5E9CA-A7DF-4489-A9AC-6FF6A37CED15}"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879988" y="17642206"/>
            <a:ext cx="30243780" cy="2082762"/>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9879988" y="2251948"/>
            <a:ext cx="30243780" cy="151218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9879988" y="19724967"/>
            <a:ext cx="30243780" cy="29578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05BBCB-FCA3-482C-B76B-DD602071F042}" type="datetimeFigureOut">
              <a:rPr lang="en-US" smtClean="0"/>
              <a:pPr/>
              <a:t>5/13/2014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F5E9CA-A7DF-4489-A9AC-6FF6A37CED15}"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315" y="1009295"/>
            <a:ext cx="45365670" cy="4200525"/>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2520315" y="5880737"/>
            <a:ext cx="45365670" cy="166329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2520315" y="23359588"/>
            <a:ext cx="11761470" cy="1341835"/>
          </a:xfrm>
          <a:prstGeom prst="rect">
            <a:avLst/>
          </a:prstGeom>
        </p:spPr>
        <p:txBody>
          <a:bodyPr vert="horz" lIns="91440" tIns="45720" rIns="91440" bIns="45720" rtlCol="0" anchor="ctr"/>
          <a:lstStyle>
            <a:lvl1pPr algn="l">
              <a:defRPr sz="1200">
                <a:solidFill>
                  <a:schemeClr val="tx1">
                    <a:tint val="75000"/>
                  </a:schemeClr>
                </a:solidFill>
              </a:defRPr>
            </a:lvl1pPr>
          </a:lstStyle>
          <a:p>
            <a:fld id="{7105BBCB-FCA3-482C-B76B-DD602071F042}" type="datetimeFigureOut">
              <a:rPr lang="en-US" smtClean="0"/>
              <a:pPr/>
              <a:t>5/13/2014</a:t>
            </a:fld>
            <a:endParaRPr lang="en-GB"/>
          </a:p>
        </p:txBody>
      </p:sp>
      <p:sp>
        <p:nvSpPr>
          <p:cNvPr id="5" name="Footer Placeholder 4"/>
          <p:cNvSpPr>
            <a:spLocks noGrp="1"/>
          </p:cNvSpPr>
          <p:nvPr>
            <p:ph type="ftr" sz="quarter" idx="3"/>
          </p:nvPr>
        </p:nvSpPr>
        <p:spPr>
          <a:xfrm>
            <a:off x="17222153" y="23359588"/>
            <a:ext cx="15961995" cy="134183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36124515" y="23359588"/>
            <a:ext cx="11761470" cy="1341835"/>
          </a:xfrm>
          <a:prstGeom prst="rect">
            <a:avLst/>
          </a:prstGeom>
        </p:spPr>
        <p:txBody>
          <a:bodyPr vert="horz" lIns="91440" tIns="45720" rIns="91440" bIns="45720" rtlCol="0" anchor="ctr"/>
          <a:lstStyle>
            <a:lvl1pPr algn="r">
              <a:defRPr sz="1200">
                <a:solidFill>
                  <a:schemeClr val="tx1">
                    <a:tint val="75000"/>
                  </a:schemeClr>
                </a:solidFill>
              </a:defRPr>
            </a:lvl1pPr>
          </a:lstStyle>
          <a:p>
            <a:fld id="{6CF5E9CA-A7DF-4489-A9AC-6FF6A37CED15}"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png"/><Relationship Id="rId34" Type="http://schemas.openxmlformats.org/officeDocument/2006/relationships/image" Target="../media/image32.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tiff"/><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3"/>
          <p:cNvSpPr>
            <a:spLocks noChangeArrowheads="1"/>
          </p:cNvSpPr>
          <p:nvPr/>
        </p:nvSpPr>
        <p:spPr bwMode="auto">
          <a:xfrm>
            <a:off x="144370" y="13487318"/>
            <a:ext cx="16414782" cy="11401593"/>
          </a:xfrm>
          <a:prstGeom prst="roundRect">
            <a:avLst>
              <a:gd name="adj" fmla="val 5859"/>
            </a:avLst>
          </a:prstGeom>
          <a:solidFill>
            <a:schemeClr val="bg1"/>
          </a:solidFill>
          <a:ln w="63500">
            <a:solidFill>
              <a:schemeClr val="bg2"/>
            </a:solidFill>
            <a:round/>
            <a:headEnd/>
            <a:tailEnd/>
          </a:ln>
        </p:spPr>
        <p:txBody>
          <a:bodyPr lIns="216000" tIns="0" rIns="216000" bIns="216000"/>
          <a:lstStyle/>
          <a:p>
            <a:pPr defTabSz="1152525" eaLnBrk="0" fontAlgn="auto" hangingPunct="0">
              <a:spcBef>
                <a:spcPts val="0"/>
              </a:spcBef>
              <a:spcAft>
                <a:spcPts val="0"/>
              </a:spcAft>
              <a:defRPr/>
            </a:pPr>
            <a:r>
              <a:rPr lang="en-GB" sz="5400" b="1" dirty="0" smtClean="0">
                <a:solidFill>
                  <a:srgbClr val="412DFF"/>
                </a:solidFill>
                <a:latin typeface="Arial" pitchFamily="34" charset="0"/>
                <a:cs typeface="Arial" pitchFamily="34" charset="0"/>
              </a:rPr>
              <a:t>Methods</a:t>
            </a:r>
          </a:p>
          <a:p>
            <a:pPr defTabSz="1152525" eaLnBrk="0" fontAlgn="auto" hangingPunct="0">
              <a:spcBef>
                <a:spcPts val="0"/>
              </a:spcBef>
              <a:spcAft>
                <a:spcPts val="0"/>
              </a:spcAft>
              <a:defRPr/>
            </a:pPr>
            <a:endParaRPr lang="en-GB" sz="6600" dirty="0" smtClean="0">
              <a:solidFill>
                <a:srgbClr val="0000CC"/>
              </a:solidFill>
              <a:latin typeface="Arial" pitchFamily="34" charset="0"/>
              <a:cs typeface="Arial" pitchFamily="34" charset="0"/>
            </a:endParaRPr>
          </a:p>
          <a:p>
            <a:pPr defTabSz="1152525" eaLnBrk="0" fontAlgn="auto" hangingPunct="0">
              <a:spcBef>
                <a:spcPts val="0"/>
              </a:spcBef>
              <a:spcAft>
                <a:spcPts val="0"/>
              </a:spcAft>
              <a:defRPr/>
            </a:pPr>
            <a:endParaRPr lang="en-GB" sz="6600" dirty="0" smtClean="0">
              <a:solidFill>
                <a:srgbClr val="0000CC"/>
              </a:solidFill>
              <a:latin typeface="Arial" pitchFamily="34" charset="0"/>
              <a:cs typeface="Arial" pitchFamily="34" charset="0"/>
            </a:endParaRPr>
          </a:p>
          <a:p>
            <a:pPr defTabSz="1152525" eaLnBrk="0" fontAlgn="auto" hangingPunct="0">
              <a:spcBef>
                <a:spcPts val="0"/>
              </a:spcBef>
              <a:spcAft>
                <a:spcPts val="0"/>
              </a:spcAft>
              <a:defRPr/>
            </a:pPr>
            <a:endParaRPr lang="en-GB" sz="6600" dirty="0" smtClean="0">
              <a:solidFill>
                <a:srgbClr val="0000CC"/>
              </a:solidFill>
              <a:latin typeface="Arial" pitchFamily="34" charset="0"/>
              <a:cs typeface="Arial" pitchFamily="34" charset="0"/>
            </a:endParaRPr>
          </a:p>
          <a:p>
            <a:pPr defTabSz="1152525" eaLnBrk="0" fontAlgn="auto" hangingPunct="0">
              <a:spcBef>
                <a:spcPts val="0"/>
              </a:spcBef>
              <a:spcAft>
                <a:spcPts val="0"/>
              </a:spcAft>
              <a:defRPr/>
            </a:pPr>
            <a:endParaRPr lang="en-GB" sz="6600" dirty="0" smtClean="0">
              <a:solidFill>
                <a:srgbClr val="0000CC"/>
              </a:solidFill>
              <a:latin typeface="Arial" pitchFamily="34" charset="0"/>
              <a:cs typeface="Arial" pitchFamily="34" charset="0"/>
            </a:endParaRPr>
          </a:p>
          <a:p>
            <a:pPr defTabSz="1152525" eaLnBrk="0" fontAlgn="auto" hangingPunct="0">
              <a:spcBef>
                <a:spcPts val="0"/>
              </a:spcBef>
              <a:spcAft>
                <a:spcPts val="0"/>
              </a:spcAft>
              <a:defRPr/>
            </a:pPr>
            <a:endParaRPr lang="en-GB" sz="6600" dirty="0" smtClean="0">
              <a:solidFill>
                <a:srgbClr val="0000CC"/>
              </a:solidFill>
              <a:latin typeface="Arial" pitchFamily="34" charset="0"/>
              <a:cs typeface="Arial" pitchFamily="34" charset="0"/>
            </a:endParaRPr>
          </a:p>
        </p:txBody>
      </p:sp>
      <p:pic>
        <p:nvPicPr>
          <p:cNvPr id="147" name="Picture 146" descr="Figure1a_new_v1.png"/>
          <p:cNvPicPr>
            <a:picLocks noChangeAspect="1"/>
          </p:cNvPicPr>
          <p:nvPr/>
        </p:nvPicPr>
        <p:blipFill>
          <a:blip r:embed="rId3" cstate="print"/>
          <a:srcRect l="39288" t="6088" b="6256"/>
          <a:stretch>
            <a:fillRect/>
          </a:stretch>
        </p:blipFill>
        <p:spPr>
          <a:xfrm>
            <a:off x="7557964" y="13873172"/>
            <a:ext cx="7858180" cy="5657889"/>
          </a:xfrm>
          <a:prstGeom prst="rect">
            <a:avLst/>
          </a:prstGeom>
        </p:spPr>
      </p:pic>
      <p:sp>
        <p:nvSpPr>
          <p:cNvPr id="4" name="AutoShape 3"/>
          <p:cNvSpPr>
            <a:spLocks noChangeArrowheads="1"/>
          </p:cNvSpPr>
          <p:nvPr/>
        </p:nvSpPr>
        <p:spPr bwMode="auto">
          <a:xfrm>
            <a:off x="199850" y="2714644"/>
            <a:ext cx="16359301" cy="10358244"/>
          </a:xfrm>
          <a:prstGeom prst="roundRect">
            <a:avLst>
              <a:gd name="adj" fmla="val 5646"/>
            </a:avLst>
          </a:prstGeom>
          <a:solidFill>
            <a:schemeClr val="bg1"/>
          </a:solidFill>
          <a:ln w="63500">
            <a:solidFill>
              <a:schemeClr val="bg2"/>
            </a:solidFill>
            <a:round/>
            <a:headEnd/>
            <a:tailEnd/>
          </a:ln>
        </p:spPr>
        <p:txBody>
          <a:bodyPr lIns="115324" tIns="57662" rIns="115324" bIns="57662"/>
          <a:lstStyle/>
          <a:p>
            <a:pPr defTabSz="1152525" eaLnBrk="0" fontAlgn="auto" hangingPunct="0">
              <a:spcBef>
                <a:spcPts val="0"/>
              </a:spcBef>
              <a:spcAft>
                <a:spcPts val="0"/>
              </a:spcAft>
              <a:defRPr/>
            </a:pPr>
            <a:r>
              <a:rPr lang="en-GB" sz="5400" b="1" dirty="0" smtClean="0">
                <a:solidFill>
                  <a:srgbClr val="412DFF"/>
                </a:solidFill>
                <a:latin typeface="Arial" pitchFamily="34" charset="0"/>
                <a:cs typeface="Arial" pitchFamily="34" charset="0"/>
              </a:rPr>
              <a:t>Background</a:t>
            </a:r>
          </a:p>
          <a:p>
            <a:pPr defTabSz="1152525" eaLnBrk="0" fontAlgn="auto" hangingPunct="0">
              <a:spcBef>
                <a:spcPts val="0"/>
              </a:spcBef>
              <a:spcAft>
                <a:spcPts val="0"/>
              </a:spcAft>
              <a:defRPr/>
            </a:pPr>
            <a:endParaRPr lang="en-GB" sz="700" dirty="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r>
              <a:rPr lang="en-GB" sz="3200" dirty="0">
                <a:solidFill>
                  <a:schemeClr val="tx1">
                    <a:lumMod val="95000"/>
                    <a:lumOff val="5000"/>
                  </a:schemeClr>
                </a:solidFill>
                <a:latin typeface="Arial" pitchFamily="34" charset="0"/>
                <a:cs typeface="Arial" pitchFamily="34" charset="0"/>
              </a:rPr>
              <a:t>The allocation of spatial attention results in enhanced perception at </a:t>
            </a:r>
            <a:r>
              <a:rPr lang="en-GB" sz="3200" dirty="0" smtClean="0">
                <a:solidFill>
                  <a:schemeClr val="tx1">
                    <a:lumMod val="95000"/>
                    <a:lumOff val="5000"/>
                  </a:schemeClr>
                </a:solidFill>
                <a:latin typeface="Arial" pitchFamily="34" charset="0"/>
                <a:cs typeface="Arial" pitchFamily="34" charset="0"/>
              </a:rPr>
              <a:t>attended locations </a:t>
            </a:r>
            <a:r>
              <a:rPr lang="en-GB" sz="3200" dirty="0">
                <a:solidFill>
                  <a:schemeClr val="tx1">
                    <a:lumMod val="95000"/>
                    <a:lumOff val="5000"/>
                  </a:schemeClr>
                </a:solidFill>
                <a:latin typeface="Arial" pitchFamily="34" charset="0"/>
                <a:cs typeface="Arial" pitchFamily="34" charset="0"/>
              </a:rPr>
              <a:t>at the cost of perception at unattended locations. </a:t>
            </a:r>
            <a:r>
              <a:rPr lang="en-GB" sz="3200" dirty="0" smtClean="0">
                <a:solidFill>
                  <a:schemeClr val="tx1">
                    <a:lumMod val="95000"/>
                    <a:lumOff val="5000"/>
                  </a:schemeClr>
                </a:solidFill>
                <a:latin typeface="Arial" pitchFamily="34" charset="0"/>
                <a:cs typeface="Arial" pitchFamily="34" charset="0"/>
              </a:rPr>
              <a:t>FMRI </a:t>
            </a:r>
            <a:r>
              <a:rPr lang="en-GB" sz="3200" dirty="0">
                <a:solidFill>
                  <a:schemeClr val="tx1">
                    <a:lumMod val="95000"/>
                    <a:lumOff val="5000"/>
                  </a:schemeClr>
                </a:solidFill>
                <a:latin typeface="Arial" pitchFamily="34" charset="0"/>
                <a:cs typeface="Arial" pitchFamily="34" charset="0"/>
              </a:rPr>
              <a:t>studies have shown that cortical representations of </a:t>
            </a:r>
            <a:r>
              <a:rPr lang="en-GB" sz="3200" dirty="0" smtClean="0">
                <a:solidFill>
                  <a:schemeClr val="tx1">
                    <a:lumMod val="95000"/>
                    <a:lumOff val="5000"/>
                  </a:schemeClr>
                </a:solidFill>
                <a:latin typeface="Arial" pitchFamily="34" charset="0"/>
                <a:cs typeface="Arial" pitchFamily="34" charset="0"/>
              </a:rPr>
              <a:t>unattended visual </a:t>
            </a:r>
            <a:r>
              <a:rPr lang="en-GB" sz="3200" dirty="0">
                <a:solidFill>
                  <a:schemeClr val="tx1">
                    <a:lumMod val="95000"/>
                    <a:lumOff val="5000"/>
                  </a:schemeClr>
                </a:solidFill>
                <a:latin typeface="Arial" pitchFamily="34" charset="0"/>
                <a:cs typeface="Arial" pitchFamily="34" charset="0"/>
              </a:rPr>
              <a:t>locations can display negative BOLD responses, this ‘</a:t>
            </a:r>
            <a:r>
              <a:rPr lang="en-GB" sz="3200" dirty="0" smtClean="0">
                <a:solidFill>
                  <a:schemeClr val="tx1">
                    <a:lumMod val="95000"/>
                    <a:lumOff val="5000"/>
                  </a:schemeClr>
                </a:solidFill>
                <a:latin typeface="Arial" pitchFamily="34" charset="0"/>
                <a:cs typeface="Arial" pitchFamily="34" charset="0"/>
              </a:rPr>
              <a:t>suppression’ remains </a:t>
            </a:r>
            <a:r>
              <a:rPr lang="en-GB" sz="3200" dirty="0">
                <a:solidFill>
                  <a:schemeClr val="tx1">
                    <a:lumMod val="95000"/>
                    <a:lumOff val="5000"/>
                  </a:schemeClr>
                </a:solidFill>
                <a:latin typeface="Arial" pitchFamily="34" charset="0"/>
                <a:cs typeface="Arial" pitchFamily="34" charset="0"/>
              </a:rPr>
              <a:t>poorly understood. We sought to characterise the </a:t>
            </a:r>
            <a:r>
              <a:rPr lang="en-GB" sz="3200" dirty="0" smtClean="0">
                <a:solidFill>
                  <a:schemeClr val="tx1">
                    <a:lumMod val="95000"/>
                    <a:lumOff val="5000"/>
                  </a:schemeClr>
                </a:solidFill>
                <a:latin typeface="Arial" pitchFamily="34" charset="0"/>
                <a:cs typeface="Arial" pitchFamily="34" charset="0"/>
              </a:rPr>
              <a:t>suppression expressed </a:t>
            </a:r>
            <a:r>
              <a:rPr lang="en-GB" sz="3200" dirty="0">
                <a:solidFill>
                  <a:schemeClr val="tx1">
                    <a:lumMod val="95000"/>
                    <a:lumOff val="5000"/>
                  </a:schemeClr>
                </a:solidFill>
                <a:latin typeface="Arial" pitchFamily="34" charset="0"/>
                <a:cs typeface="Arial" pitchFamily="34" charset="0"/>
              </a:rPr>
              <a:t>in retinotopic representations of unattended locations asking </a:t>
            </a:r>
            <a:r>
              <a:rPr lang="en-GB" sz="3200" dirty="0" smtClean="0">
                <a:solidFill>
                  <a:schemeClr val="tx1">
                    <a:lumMod val="95000"/>
                    <a:lumOff val="5000"/>
                  </a:schemeClr>
                </a:solidFill>
                <a:latin typeface="Arial" pitchFamily="34" charset="0"/>
                <a:cs typeface="Arial" pitchFamily="34" charset="0"/>
              </a:rPr>
              <a:t>the following </a:t>
            </a:r>
            <a:r>
              <a:rPr lang="en-GB" sz="3200" dirty="0">
                <a:solidFill>
                  <a:schemeClr val="tx1">
                    <a:lumMod val="95000"/>
                    <a:lumOff val="5000"/>
                  </a:schemeClr>
                </a:solidFill>
                <a:latin typeface="Arial" pitchFamily="34" charset="0"/>
                <a:cs typeface="Arial" pitchFamily="34" charset="0"/>
              </a:rPr>
              <a:t>questions. What is the task- and stimulus contrast- dependence of suppression? </a:t>
            </a:r>
            <a:r>
              <a:rPr lang="en-GB" sz="3200" dirty="0" smtClean="0">
                <a:solidFill>
                  <a:schemeClr val="tx1">
                    <a:lumMod val="95000"/>
                    <a:lumOff val="5000"/>
                  </a:schemeClr>
                </a:solidFill>
                <a:latin typeface="Arial" pitchFamily="34" charset="0"/>
                <a:cs typeface="Arial" pitchFamily="34" charset="0"/>
              </a:rPr>
              <a:t>At </a:t>
            </a:r>
            <a:r>
              <a:rPr lang="en-GB" sz="3200" dirty="0">
                <a:solidFill>
                  <a:schemeClr val="tx1">
                    <a:lumMod val="95000"/>
                    <a:lumOff val="5000"/>
                  </a:schemeClr>
                </a:solidFill>
                <a:latin typeface="Arial" pitchFamily="34" charset="0"/>
                <a:cs typeface="Arial" pitchFamily="34" charset="0"/>
              </a:rPr>
              <a:t>what stages of the visual hierarchy is </a:t>
            </a:r>
            <a:r>
              <a:rPr lang="en-GB" sz="3200" dirty="0" smtClean="0">
                <a:solidFill>
                  <a:schemeClr val="tx1">
                    <a:lumMod val="95000"/>
                    <a:lumOff val="5000"/>
                  </a:schemeClr>
                </a:solidFill>
                <a:latin typeface="Arial" pitchFamily="34" charset="0"/>
                <a:cs typeface="Arial" pitchFamily="34" charset="0"/>
              </a:rPr>
              <a:t>suppression expressed</a:t>
            </a:r>
            <a:r>
              <a:rPr lang="en-GB" sz="3200" dirty="0">
                <a:solidFill>
                  <a:schemeClr val="tx1">
                    <a:lumMod val="95000"/>
                    <a:lumOff val="5000"/>
                  </a:schemeClr>
                </a:solidFill>
                <a:latin typeface="Arial" pitchFamily="34" charset="0"/>
                <a:cs typeface="Arial" pitchFamily="34" charset="0"/>
              </a:rPr>
              <a:t>? </a:t>
            </a: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p:txBody>
      </p:sp>
      <p:sp>
        <p:nvSpPr>
          <p:cNvPr id="6" name="Rectangle 5"/>
          <p:cNvSpPr/>
          <p:nvPr/>
        </p:nvSpPr>
        <p:spPr>
          <a:xfrm>
            <a:off x="457027" y="12056330"/>
            <a:ext cx="15459183" cy="830997"/>
          </a:xfrm>
          <a:prstGeom prst="rect">
            <a:avLst/>
          </a:prstGeom>
        </p:spPr>
        <p:txBody>
          <a:bodyPr wrap="square">
            <a:spAutoFit/>
          </a:bodyPr>
          <a:lstStyle/>
          <a:p>
            <a:pPr algn="ctr" defTabSz="1152525" eaLnBrk="0" fontAlgn="auto" hangingPunct="0">
              <a:spcBef>
                <a:spcPts val="0"/>
              </a:spcBef>
              <a:spcAft>
                <a:spcPts val="0"/>
              </a:spcAft>
              <a:defRPr/>
            </a:pPr>
            <a:r>
              <a:rPr lang="en-GB" sz="2400" dirty="0" smtClean="0">
                <a:solidFill>
                  <a:schemeClr val="tx1">
                    <a:lumMod val="95000"/>
                    <a:lumOff val="5000"/>
                  </a:schemeClr>
                </a:solidFill>
                <a:latin typeface="Arial" pitchFamily="34" charset="0"/>
                <a:cs typeface="Arial" pitchFamily="34" charset="0"/>
              </a:rPr>
              <a:t>Typical distribution of positive (yellow-red) and negative (cyan-blue) BOLD in early visual cortex with left visual field stimulation </a:t>
            </a:r>
            <a:r>
              <a:rPr lang="en-GB" sz="2400" dirty="0" smtClean="0">
                <a:solidFill>
                  <a:schemeClr val="tx1">
                    <a:lumMod val="95000"/>
                    <a:lumOff val="5000"/>
                  </a:schemeClr>
                </a:solidFill>
                <a:latin typeface="Arial" pitchFamily="34" charset="0"/>
                <a:cs typeface="Arial" pitchFamily="34" charset="0"/>
              </a:rPr>
              <a:t>when </a:t>
            </a:r>
            <a:r>
              <a:rPr lang="en-GB" sz="2400" dirty="0" smtClean="0">
                <a:solidFill>
                  <a:schemeClr val="tx1">
                    <a:lumMod val="95000"/>
                    <a:lumOff val="5000"/>
                  </a:schemeClr>
                </a:solidFill>
                <a:latin typeface="Arial" pitchFamily="34" charset="0"/>
                <a:cs typeface="Arial" pitchFamily="34" charset="0"/>
              </a:rPr>
              <a:t>the left visual field is attended</a:t>
            </a:r>
            <a:endParaRPr lang="en-GB" sz="2400" dirty="0">
              <a:solidFill>
                <a:schemeClr val="tx1">
                  <a:lumMod val="95000"/>
                  <a:lumOff val="5000"/>
                </a:schemeClr>
              </a:solidFill>
              <a:latin typeface="Arial" pitchFamily="34" charset="0"/>
              <a:cs typeface="Arial" pitchFamily="34" charset="0"/>
            </a:endParaRPr>
          </a:p>
        </p:txBody>
      </p:sp>
      <p:grpSp>
        <p:nvGrpSpPr>
          <p:cNvPr id="114" name="Group 113"/>
          <p:cNvGrpSpPr/>
          <p:nvPr/>
        </p:nvGrpSpPr>
        <p:grpSpPr>
          <a:xfrm flipH="1">
            <a:off x="5700576" y="7672353"/>
            <a:ext cx="4676141" cy="4091940"/>
            <a:chOff x="799929" y="7486801"/>
            <a:chExt cx="4676141" cy="4091940"/>
          </a:xfrm>
        </p:grpSpPr>
        <p:pic>
          <p:nvPicPr>
            <p:cNvPr id="7" name="Picture 381" descr="contra_v1_stimulus_related_task.png"/>
            <p:cNvPicPr>
              <a:picLocks noChangeAspect="1"/>
            </p:cNvPicPr>
            <p:nvPr/>
          </p:nvPicPr>
          <p:blipFill>
            <a:blip r:embed="rId4" cstate="print"/>
            <a:srcRect/>
            <a:stretch>
              <a:fillRect/>
            </a:stretch>
          </p:blipFill>
          <p:spPr bwMode="auto">
            <a:xfrm>
              <a:off x="1903560" y="7486801"/>
              <a:ext cx="3572510" cy="3257550"/>
            </a:xfrm>
            <a:prstGeom prst="rect">
              <a:avLst/>
            </a:prstGeom>
            <a:noFill/>
            <a:ln w="9525">
              <a:noFill/>
              <a:miter lim="800000"/>
              <a:headEnd/>
              <a:tailEnd/>
            </a:ln>
          </p:spPr>
        </p:pic>
        <p:pic>
          <p:nvPicPr>
            <p:cNvPr id="8" name="Picture 79" descr="Cortical_organisation"/>
            <p:cNvPicPr>
              <a:picLocks noChangeAspect="1" noChangeArrowheads="1"/>
            </p:cNvPicPr>
            <p:nvPr/>
          </p:nvPicPr>
          <p:blipFill>
            <a:blip r:embed="rId5" cstate="print">
              <a:clrChange>
                <a:clrFrom>
                  <a:srgbClr val="FFFFFF"/>
                </a:clrFrom>
                <a:clrTo>
                  <a:srgbClr val="FFFFFF">
                    <a:alpha val="0"/>
                  </a:srgbClr>
                </a:clrTo>
              </a:clrChange>
            </a:blip>
            <a:srcRect r="58823" b="51086"/>
            <a:stretch>
              <a:fillRect/>
            </a:stretch>
          </p:blipFill>
          <p:spPr bwMode="auto">
            <a:xfrm>
              <a:off x="799929" y="10209681"/>
              <a:ext cx="1722120" cy="1369060"/>
            </a:xfrm>
            <a:prstGeom prst="rect">
              <a:avLst/>
            </a:prstGeom>
            <a:noFill/>
            <a:ln w="9525">
              <a:noFill/>
              <a:miter lim="800000"/>
              <a:headEnd/>
              <a:tailEnd/>
            </a:ln>
          </p:spPr>
        </p:pic>
        <p:cxnSp>
          <p:nvCxnSpPr>
            <p:cNvPr id="9" name="Straight Connector 8"/>
            <p:cNvCxnSpPr/>
            <p:nvPr/>
          </p:nvCxnSpPr>
          <p:spPr>
            <a:xfrm rot="5400000" flipH="1" flipV="1">
              <a:off x="799929" y="9887101"/>
              <a:ext cx="1143000" cy="91440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428580" y="10515751"/>
              <a:ext cx="1314450" cy="97155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flipH="1">
            <a:off x="514178" y="7600915"/>
            <a:ext cx="4972084" cy="4208730"/>
            <a:chOff x="5600563" y="7486801"/>
            <a:chExt cx="4972084" cy="4208730"/>
          </a:xfrm>
        </p:grpSpPr>
        <p:pic>
          <p:nvPicPr>
            <p:cNvPr id="5" name="Picture 79" descr="Cortical_organisation"/>
            <p:cNvPicPr>
              <a:picLocks noChangeAspect="1" noChangeArrowheads="1"/>
            </p:cNvPicPr>
            <p:nvPr/>
          </p:nvPicPr>
          <p:blipFill>
            <a:blip r:embed="rId6" cstate="print">
              <a:clrChange>
                <a:clrFrom>
                  <a:srgbClr val="FFFFFF"/>
                </a:clrFrom>
                <a:clrTo>
                  <a:srgbClr val="FFFFFF">
                    <a:alpha val="0"/>
                  </a:srgbClr>
                </a:clrTo>
              </a:clrChange>
            </a:blip>
            <a:srcRect l="58823" b="51086"/>
            <a:stretch>
              <a:fillRect/>
            </a:stretch>
          </p:blipFill>
          <p:spPr bwMode="auto">
            <a:xfrm>
              <a:off x="8800997" y="10287101"/>
              <a:ext cx="1771650" cy="1408430"/>
            </a:xfrm>
            <a:prstGeom prst="rect">
              <a:avLst/>
            </a:prstGeom>
            <a:solidFill>
              <a:schemeClr val="bg1"/>
            </a:solidFill>
            <a:ln w="9525">
              <a:noFill/>
              <a:miter lim="800000"/>
              <a:headEnd/>
              <a:tailEnd/>
            </a:ln>
          </p:spPr>
        </p:pic>
        <p:cxnSp>
          <p:nvCxnSpPr>
            <p:cNvPr id="11" name="Straight Connector 10"/>
            <p:cNvCxnSpPr/>
            <p:nvPr/>
          </p:nvCxnSpPr>
          <p:spPr>
            <a:xfrm rot="10800000">
              <a:off x="8286633" y="9486999"/>
              <a:ext cx="2057413" cy="154305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2" name="Picture 350" descr="ipsi_v1_stimulus_related_task.png"/>
            <p:cNvPicPr>
              <a:picLocks noChangeAspect="1"/>
            </p:cNvPicPr>
            <p:nvPr/>
          </p:nvPicPr>
          <p:blipFill>
            <a:blip r:embed="rId7" cstate="print"/>
            <a:srcRect/>
            <a:stretch>
              <a:fillRect/>
            </a:stretch>
          </p:blipFill>
          <p:spPr bwMode="auto">
            <a:xfrm>
              <a:off x="5600563" y="7486801"/>
              <a:ext cx="3436620" cy="3163570"/>
            </a:xfrm>
            <a:prstGeom prst="rect">
              <a:avLst/>
            </a:prstGeom>
            <a:noFill/>
            <a:ln w="9525">
              <a:noFill/>
              <a:miter lim="800000"/>
              <a:headEnd/>
              <a:tailEnd/>
            </a:ln>
          </p:spPr>
        </p:pic>
        <p:cxnSp>
          <p:nvCxnSpPr>
            <p:cNvPr id="13" name="Straight Connector 12"/>
            <p:cNvCxnSpPr/>
            <p:nvPr/>
          </p:nvCxnSpPr>
          <p:spPr>
            <a:xfrm rot="10800000">
              <a:off x="7593208" y="10340442"/>
              <a:ext cx="2286016" cy="120015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14" name="Picture 381" descr="contra_v1_stimulus_related_task.png"/>
          <p:cNvPicPr>
            <a:picLocks noChangeAspect="1"/>
          </p:cNvPicPr>
          <p:nvPr/>
        </p:nvPicPr>
        <p:blipFill>
          <a:blip r:embed="rId4" cstate="print"/>
          <a:srcRect l="20796" t="56141" r="66406" b="29824"/>
          <a:stretch>
            <a:fillRect/>
          </a:stretch>
        </p:blipFill>
        <p:spPr bwMode="auto">
          <a:xfrm>
            <a:off x="10629798" y="8458171"/>
            <a:ext cx="514354" cy="571504"/>
          </a:xfrm>
          <a:prstGeom prst="rect">
            <a:avLst/>
          </a:prstGeom>
          <a:noFill/>
          <a:ln w="41275">
            <a:solidFill>
              <a:schemeClr val="tx1"/>
            </a:solidFill>
            <a:miter lim="800000"/>
            <a:headEnd/>
            <a:tailEnd/>
          </a:ln>
        </p:spPr>
      </p:pic>
      <p:pic>
        <p:nvPicPr>
          <p:cNvPr id="15" name="Picture 350" descr="ipsi_v1_stimulus_related_task.png"/>
          <p:cNvPicPr>
            <a:picLocks noChangeAspect="1"/>
          </p:cNvPicPr>
          <p:nvPr/>
        </p:nvPicPr>
        <p:blipFill>
          <a:blip r:embed="rId7" cstate="print"/>
          <a:srcRect l="63193" t="68648" r="23503" b="16902"/>
          <a:stretch>
            <a:fillRect/>
          </a:stretch>
        </p:blipFill>
        <p:spPr bwMode="auto">
          <a:xfrm>
            <a:off x="10629798" y="9815493"/>
            <a:ext cx="514354" cy="571504"/>
          </a:xfrm>
          <a:prstGeom prst="rect">
            <a:avLst/>
          </a:prstGeom>
          <a:noFill/>
          <a:ln w="38100">
            <a:solidFill>
              <a:schemeClr val="tx1"/>
            </a:solidFill>
            <a:miter lim="800000"/>
            <a:headEnd/>
            <a:tailEnd/>
          </a:ln>
        </p:spPr>
      </p:pic>
      <p:sp>
        <p:nvSpPr>
          <p:cNvPr id="16" name="Rectangle 15"/>
          <p:cNvSpPr/>
          <p:nvPr/>
        </p:nvSpPr>
        <p:spPr>
          <a:xfrm>
            <a:off x="11344178" y="8386733"/>
            <a:ext cx="4686333" cy="664798"/>
          </a:xfrm>
          <a:prstGeom prst="rect">
            <a:avLst/>
          </a:prstGeom>
        </p:spPr>
        <p:txBody>
          <a:bodyPr wrap="square">
            <a:spAutoFit/>
          </a:bodyPr>
          <a:lstStyle/>
          <a:p>
            <a:pPr defTabSz="1152525" eaLnBrk="0" fontAlgn="auto" hangingPunct="0">
              <a:spcBef>
                <a:spcPts val="0"/>
              </a:spcBef>
              <a:spcAft>
                <a:spcPts val="0"/>
              </a:spcAft>
              <a:defRPr/>
            </a:pPr>
            <a:r>
              <a:rPr lang="en-GB" sz="2400" dirty="0" smtClean="0">
                <a:solidFill>
                  <a:schemeClr val="tx1">
                    <a:lumMod val="95000"/>
                    <a:lumOff val="5000"/>
                  </a:schemeClr>
                </a:solidFill>
                <a:latin typeface="Arial" pitchFamily="34" charset="0"/>
                <a:cs typeface="Arial" pitchFamily="34" charset="0"/>
              </a:rPr>
              <a:t>Regions with increased BOLD signal while the stimulus is on</a:t>
            </a:r>
            <a:endParaRPr lang="en-GB" sz="2400" dirty="0">
              <a:solidFill>
                <a:schemeClr val="tx1">
                  <a:lumMod val="95000"/>
                  <a:lumOff val="5000"/>
                </a:schemeClr>
              </a:solidFill>
              <a:latin typeface="Arial" pitchFamily="34" charset="0"/>
              <a:cs typeface="Arial" pitchFamily="34" charset="0"/>
            </a:endParaRPr>
          </a:p>
        </p:txBody>
      </p:sp>
      <p:sp>
        <p:nvSpPr>
          <p:cNvPr id="17" name="Rectangle 16"/>
          <p:cNvSpPr/>
          <p:nvPr/>
        </p:nvSpPr>
        <p:spPr>
          <a:xfrm>
            <a:off x="11344178" y="9672617"/>
            <a:ext cx="4686333" cy="664798"/>
          </a:xfrm>
          <a:prstGeom prst="rect">
            <a:avLst/>
          </a:prstGeom>
        </p:spPr>
        <p:txBody>
          <a:bodyPr wrap="square">
            <a:spAutoFit/>
          </a:bodyPr>
          <a:lstStyle/>
          <a:p>
            <a:pPr defTabSz="1152525" eaLnBrk="0" fontAlgn="auto" hangingPunct="0">
              <a:spcBef>
                <a:spcPts val="0"/>
              </a:spcBef>
              <a:spcAft>
                <a:spcPts val="0"/>
              </a:spcAft>
              <a:defRPr/>
            </a:pPr>
            <a:r>
              <a:rPr lang="en-GB" sz="2400" dirty="0" smtClean="0">
                <a:solidFill>
                  <a:schemeClr val="tx1">
                    <a:lumMod val="95000"/>
                    <a:lumOff val="5000"/>
                  </a:schemeClr>
                </a:solidFill>
                <a:latin typeface="Arial" pitchFamily="34" charset="0"/>
                <a:cs typeface="Arial" pitchFamily="34" charset="0"/>
              </a:rPr>
              <a:t>Regions showing decreased BOLD signal while the stimulus is on</a:t>
            </a:r>
            <a:endParaRPr lang="en-GB" sz="2400" dirty="0">
              <a:solidFill>
                <a:schemeClr val="tx1">
                  <a:lumMod val="95000"/>
                  <a:lumOff val="5000"/>
                </a:schemeClr>
              </a:solidFill>
              <a:latin typeface="Arial" pitchFamily="34" charset="0"/>
              <a:cs typeface="Arial" pitchFamily="34" charset="0"/>
            </a:endParaRPr>
          </a:p>
        </p:txBody>
      </p:sp>
      <p:sp>
        <p:nvSpPr>
          <p:cNvPr id="18" name="TextBox 17"/>
          <p:cNvSpPr txBox="1"/>
          <p:nvPr/>
        </p:nvSpPr>
        <p:spPr>
          <a:xfrm>
            <a:off x="2485866" y="11029939"/>
            <a:ext cx="1943114" cy="664798"/>
          </a:xfrm>
          <a:prstGeom prst="rect">
            <a:avLst/>
          </a:prstGeom>
          <a:noFill/>
        </p:spPr>
        <p:txBody>
          <a:bodyPr wrap="square" rtlCol="0">
            <a:spAutoFit/>
          </a:bodyPr>
          <a:lstStyle/>
          <a:p>
            <a:pPr algn="ctr"/>
            <a:r>
              <a:rPr lang="en-GB" sz="2400" dirty="0" smtClean="0"/>
              <a:t>Left early visual cortex</a:t>
            </a:r>
            <a:endParaRPr lang="en-GB" sz="2400" dirty="0"/>
          </a:p>
        </p:txBody>
      </p:sp>
      <p:sp>
        <p:nvSpPr>
          <p:cNvPr id="19" name="TextBox 18"/>
          <p:cNvSpPr txBox="1"/>
          <p:nvPr/>
        </p:nvSpPr>
        <p:spPr>
          <a:xfrm>
            <a:off x="6772146" y="11029939"/>
            <a:ext cx="1943114" cy="664798"/>
          </a:xfrm>
          <a:prstGeom prst="rect">
            <a:avLst/>
          </a:prstGeom>
          <a:noFill/>
        </p:spPr>
        <p:txBody>
          <a:bodyPr wrap="square" rtlCol="0">
            <a:spAutoFit/>
          </a:bodyPr>
          <a:lstStyle/>
          <a:p>
            <a:pPr algn="ctr"/>
            <a:r>
              <a:rPr lang="en-GB" sz="2400" dirty="0" smtClean="0"/>
              <a:t>Right early visual cortex</a:t>
            </a:r>
            <a:endParaRPr lang="en-GB" sz="2400" dirty="0"/>
          </a:p>
        </p:txBody>
      </p:sp>
      <p:sp>
        <p:nvSpPr>
          <p:cNvPr id="31" name="AutoShape 3"/>
          <p:cNvSpPr>
            <a:spLocks noChangeArrowheads="1"/>
          </p:cNvSpPr>
          <p:nvPr/>
        </p:nvSpPr>
        <p:spPr bwMode="auto">
          <a:xfrm>
            <a:off x="16896340" y="2714644"/>
            <a:ext cx="15874861" cy="22174267"/>
          </a:xfrm>
          <a:prstGeom prst="roundRect">
            <a:avLst>
              <a:gd name="adj" fmla="val 3715"/>
            </a:avLst>
          </a:prstGeom>
          <a:solidFill>
            <a:schemeClr val="bg1"/>
          </a:solidFill>
          <a:ln w="63500">
            <a:solidFill>
              <a:schemeClr val="bg2"/>
            </a:solidFill>
            <a:round/>
            <a:headEnd/>
            <a:tailEnd/>
          </a:ln>
        </p:spPr>
        <p:txBody>
          <a:bodyPr lIns="115324" tIns="57662" rIns="115324" bIns="57662"/>
          <a:lstStyle/>
          <a:p>
            <a:pPr defTabSz="1152525" eaLnBrk="0" fontAlgn="auto" hangingPunct="0">
              <a:spcBef>
                <a:spcPts val="0"/>
              </a:spcBef>
              <a:spcAft>
                <a:spcPts val="0"/>
              </a:spcAft>
              <a:defRPr/>
            </a:pPr>
            <a:r>
              <a:rPr lang="en-GB" sz="5400" b="1" dirty="0" smtClean="0">
                <a:solidFill>
                  <a:srgbClr val="412DFF"/>
                </a:solidFill>
                <a:latin typeface="Arial" pitchFamily="34" charset="0"/>
                <a:cs typeface="Arial" pitchFamily="34" charset="0"/>
              </a:rPr>
              <a:t>Results: Region of </a:t>
            </a:r>
            <a:r>
              <a:rPr lang="en-GB" sz="5400" b="1" smtClean="0">
                <a:solidFill>
                  <a:srgbClr val="412DFF"/>
                </a:solidFill>
                <a:latin typeface="Arial" pitchFamily="34" charset="0"/>
                <a:cs typeface="Arial" pitchFamily="34" charset="0"/>
              </a:rPr>
              <a:t>interest </a:t>
            </a:r>
            <a:r>
              <a:rPr lang="en-GB" sz="5400" b="1" smtClean="0">
                <a:solidFill>
                  <a:srgbClr val="412DFF"/>
                </a:solidFill>
                <a:latin typeface="Arial" pitchFamily="34" charset="0"/>
                <a:cs typeface="Arial" pitchFamily="34" charset="0"/>
              </a:rPr>
              <a:t>analyses</a:t>
            </a:r>
            <a:endParaRPr lang="en-GB" sz="5400" b="1" dirty="0" smtClean="0">
              <a:solidFill>
                <a:srgbClr val="412DFF"/>
              </a:solidFill>
              <a:latin typeface="Arial" pitchFamily="34" charset="0"/>
              <a:cs typeface="Arial" pitchFamily="34" charset="0"/>
            </a:endParaRPr>
          </a:p>
          <a:p>
            <a:pPr defTabSz="1152525" eaLnBrk="0" fontAlgn="auto" hangingPunct="0">
              <a:spcBef>
                <a:spcPts val="0"/>
              </a:spcBef>
              <a:spcAft>
                <a:spcPts val="0"/>
              </a:spcAft>
              <a:defRPr/>
            </a:pPr>
            <a:endParaRPr lang="en-GB" sz="7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r>
              <a:rPr lang="en-GB" sz="3200" dirty="0" smtClean="0">
                <a:solidFill>
                  <a:schemeClr val="tx1">
                    <a:lumMod val="95000"/>
                    <a:lumOff val="5000"/>
                  </a:schemeClr>
                </a:solidFill>
                <a:latin typeface="Arial" pitchFamily="34" charset="0"/>
                <a:cs typeface="Arial" pitchFamily="34" charset="0"/>
              </a:rPr>
              <a:t>Group </a:t>
            </a:r>
            <a:r>
              <a:rPr lang="en-GB" sz="3200" dirty="0">
                <a:solidFill>
                  <a:schemeClr val="tx1">
                    <a:lumMod val="95000"/>
                    <a:lumOff val="5000"/>
                  </a:schemeClr>
                </a:solidFill>
                <a:latin typeface="Arial" pitchFamily="34" charset="0"/>
                <a:cs typeface="Arial" pitchFamily="34" charset="0"/>
              </a:rPr>
              <a:t>mean BOLD time series obtained from the LGN, V1 and V5 at different stimulus contrasts. Data are given for the LGN (A), V1 (B) and V5 (C). In each panel the data for the hemisphere contralateral and ipsilateral to the stimulus are given in the left and right plots, respectively. Data are </a:t>
            </a:r>
            <a:r>
              <a:rPr lang="en-GB" sz="3200" dirty="0" smtClean="0">
                <a:solidFill>
                  <a:schemeClr val="tx1">
                    <a:lumMod val="95000"/>
                    <a:lumOff val="5000"/>
                  </a:schemeClr>
                </a:solidFill>
                <a:latin typeface="Arial" pitchFamily="34" charset="0"/>
                <a:cs typeface="Arial" pitchFamily="34" charset="0"/>
              </a:rPr>
              <a:t>plotted for </a:t>
            </a:r>
            <a:r>
              <a:rPr lang="en-GB" sz="3200" dirty="0">
                <a:solidFill>
                  <a:schemeClr val="tx1">
                    <a:lumMod val="95000"/>
                    <a:lumOff val="5000"/>
                  </a:schemeClr>
                </a:solidFill>
                <a:latin typeface="Arial" pitchFamily="34" charset="0"/>
                <a:cs typeface="Arial" pitchFamily="34" charset="0"/>
              </a:rPr>
              <a:t>four contrast </a:t>
            </a:r>
            <a:r>
              <a:rPr lang="en-GB" sz="3200" dirty="0" smtClean="0">
                <a:solidFill>
                  <a:schemeClr val="tx1">
                    <a:lumMod val="95000"/>
                    <a:lumOff val="5000"/>
                  </a:schemeClr>
                </a:solidFill>
                <a:latin typeface="Arial" pitchFamily="34" charset="0"/>
                <a:cs typeface="Arial" pitchFamily="34" charset="0"/>
              </a:rPr>
              <a:t>levels, for </a:t>
            </a:r>
            <a:r>
              <a:rPr lang="en-GB" sz="3200" dirty="0">
                <a:solidFill>
                  <a:schemeClr val="tx1">
                    <a:lumMod val="95000"/>
                    <a:lumOff val="5000"/>
                  </a:schemeClr>
                </a:solidFill>
                <a:latin typeface="Arial" pitchFamily="34" charset="0"/>
                <a:cs typeface="Arial" pitchFamily="34" charset="0"/>
              </a:rPr>
              <a:t>stimulus-related task (top row) and stimulus-irrelevant task (bottom row). Error bars indicate standard errors across subjects</a:t>
            </a:r>
            <a:r>
              <a:rPr lang="en-GB" sz="3200" dirty="0" smtClean="0">
                <a:solidFill>
                  <a:schemeClr val="tx1">
                    <a:lumMod val="95000"/>
                    <a:lumOff val="5000"/>
                  </a:schemeClr>
                </a:solidFill>
                <a:latin typeface="Arial" pitchFamily="34" charset="0"/>
                <a:cs typeface="Arial" pitchFamily="34" charset="0"/>
              </a:rPr>
              <a:t>.</a:t>
            </a:r>
          </a:p>
          <a:p>
            <a:pPr algn="just" defTabSz="1152525" eaLnBrk="0" fontAlgn="auto" hangingPunct="0">
              <a:spcBef>
                <a:spcPts val="0"/>
              </a:spcBef>
              <a:spcAft>
                <a:spcPts val="0"/>
              </a:spcAft>
              <a:defRPr/>
            </a:pPr>
            <a:endParaRPr lang="en-GB" sz="3200" dirty="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r>
              <a:rPr lang="en-GB" sz="3200" dirty="0" smtClean="0">
                <a:solidFill>
                  <a:schemeClr val="tx1">
                    <a:lumMod val="95000"/>
                    <a:lumOff val="5000"/>
                  </a:schemeClr>
                </a:solidFill>
                <a:latin typeface="Arial" pitchFamily="34" charset="0"/>
                <a:cs typeface="Arial" pitchFamily="34" charset="0"/>
              </a:rPr>
              <a:t>Contrast </a:t>
            </a:r>
            <a:r>
              <a:rPr lang="en-GB" sz="3200" dirty="0">
                <a:solidFill>
                  <a:schemeClr val="tx1">
                    <a:lumMod val="95000"/>
                    <a:lumOff val="5000"/>
                  </a:schemeClr>
                </a:solidFill>
                <a:latin typeface="Arial" pitchFamily="34" charset="0"/>
                <a:cs typeface="Arial" pitchFamily="34" charset="0"/>
              </a:rPr>
              <a:t>responses for different visual structures obtained under stimulus-related (black squares, solid black lines) and central (gray circles, dashed gray lines) task conditions. Data are given for the LGN (A), V1 (B) and V5 (C) contralateral (top row) and ipsilateral (bottom row) to the stimulus. (D) Data for the region of V1 in the hemisphere contralateral to the stimulus that flanks the stimulus representation. The lines through the data were generated by fitting a power function to the data as described in the text. Error bars indicate standard errors of the mean across subjects.</a:t>
            </a: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p:txBody>
      </p:sp>
      <p:sp>
        <p:nvSpPr>
          <p:cNvPr id="48" name="AutoShape 3"/>
          <p:cNvSpPr>
            <a:spLocks noChangeArrowheads="1"/>
          </p:cNvSpPr>
          <p:nvPr/>
        </p:nvSpPr>
        <p:spPr bwMode="auto">
          <a:xfrm>
            <a:off x="33061330" y="2714644"/>
            <a:ext cx="17145120" cy="15502046"/>
          </a:xfrm>
          <a:prstGeom prst="roundRect">
            <a:avLst>
              <a:gd name="adj" fmla="val 3715"/>
            </a:avLst>
          </a:prstGeom>
          <a:solidFill>
            <a:schemeClr val="bg1"/>
          </a:solidFill>
          <a:ln w="63500">
            <a:solidFill>
              <a:schemeClr val="bg2"/>
            </a:solidFill>
            <a:round/>
            <a:headEnd/>
            <a:tailEnd/>
          </a:ln>
        </p:spPr>
        <p:txBody>
          <a:bodyPr lIns="115324" tIns="57662" rIns="115324" bIns="57662"/>
          <a:lstStyle/>
          <a:p>
            <a:pPr defTabSz="1152525" eaLnBrk="0" fontAlgn="auto" hangingPunct="0">
              <a:spcBef>
                <a:spcPts val="0"/>
              </a:spcBef>
              <a:spcAft>
                <a:spcPts val="0"/>
              </a:spcAft>
              <a:defRPr/>
            </a:pPr>
            <a:r>
              <a:rPr lang="en-GB" sz="5400" b="1" dirty="0" smtClean="0">
                <a:solidFill>
                  <a:srgbClr val="412DFF"/>
                </a:solidFill>
                <a:latin typeface="Arial" pitchFamily="34" charset="0"/>
                <a:cs typeface="Arial" pitchFamily="34" charset="0"/>
              </a:rPr>
              <a:t>Results: “whole brain” GLM of thalamus</a:t>
            </a:r>
          </a:p>
          <a:p>
            <a:pPr defTabSz="1152525" eaLnBrk="0" fontAlgn="auto" hangingPunct="0">
              <a:spcBef>
                <a:spcPts val="0"/>
              </a:spcBef>
              <a:spcAft>
                <a:spcPts val="0"/>
              </a:spcAft>
              <a:defRPr/>
            </a:pPr>
            <a:endParaRPr lang="en-GB" sz="700" dirty="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p:txBody>
      </p:sp>
      <p:pic>
        <p:nvPicPr>
          <p:cNvPr id="64" name="Picture 63" descr="Figure6_2Column_greyscale.tif"/>
          <p:cNvPicPr>
            <a:picLocks noChangeAspect="1"/>
          </p:cNvPicPr>
          <p:nvPr/>
        </p:nvPicPr>
        <p:blipFill>
          <a:blip r:embed="rId8" cstate="print"/>
          <a:stretch>
            <a:fillRect/>
          </a:stretch>
        </p:blipFill>
        <p:spPr>
          <a:xfrm>
            <a:off x="17396405" y="4100453"/>
            <a:ext cx="15232811" cy="5286412"/>
          </a:xfrm>
          <a:prstGeom prst="rect">
            <a:avLst/>
          </a:prstGeom>
        </p:spPr>
      </p:pic>
      <p:pic>
        <p:nvPicPr>
          <p:cNvPr id="65" name="Picture 64" descr="Figure7_2Column_greyscale.tif"/>
          <p:cNvPicPr>
            <a:picLocks noChangeAspect="1"/>
          </p:cNvPicPr>
          <p:nvPr/>
        </p:nvPicPr>
        <p:blipFill>
          <a:blip r:embed="rId9" cstate="print"/>
          <a:stretch>
            <a:fillRect/>
          </a:stretch>
        </p:blipFill>
        <p:spPr>
          <a:xfrm>
            <a:off x="17253530" y="13161744"/>
            <a:ext cx="15144856" cy="7298011"/>
          </a:xfrm>
          <a:prstGeom prst="rect">
            <a:avLst/>
          </a:prstGeom>
        </p:spPr>
      </p:pic>
      <p:grpSp>
        <p:nvGrpSpPr>
          <p:cNvPr id="121" name="Group 120"/>
          <p:cNvGrpSpPr/>
          <p:nvPr/>
        </p:nvGrpSpPr>
        <p:grpSpPr>
          <a:xfrm>
            <a:off x="414164" y="14959029"/>
            <a:ext cx="6143668" cy="5072098"/>
            <a:chOff x="8558096" y="13958897"/>
            <a:chExt cx="6811232" cy="5929354"/>
          </a:xfrm>
        </p:grpSpPr>
        <p:pic>
          <p:nvPicPr>
            <p:cNvPr id="21" name="Picture 20" descr="bw.bmp"/>
            <p:cNvPicPr>
              <a:picLocks noChangeAspect="1"/>
            </p:cNvPicPr>
            <p:nvPr/>
          </p:nvPicPr>
          <p:blipFill>
            <a:blip r:embed="rId10" cstate="print">
              <a:grayscl/>
              <a:lum bright="3000"/>
            </a:blip>
            <a:stretch>
              <a:fillRect/>
            </a:stretch>
          </p:blipFill>
          <p:spPr>
            <a:xfrm>
              <a:off x="8558096" y="13958897"/>
              <a:ext cx="4046176" cy="3269773"/>
            </a:xfrm>
            <a:prstGeom prst="rect">
              <a:avLst/>
            </a:prstGeom>
            <a:scene3d>
              <a:camera prst="perspectiveContrastingRightFacing" fov="3900000">
                <a:rot lat="1200000" lon="20400000" rev="0"/>
              </a:camera>
              <a:lightRig rig="threePt" dir="t"/>
            </a:scene3d>
          </p:spPr>
        </p:pic>
        <p:pic>
          <p:nvPicPr>
            <p:cNvPr id="68" name="Picture 67" descr="Figure1a.png"/>
            <p:cNvPicPr>
              <a:picLocks noChangeAspect="1"/>
            </p:cNvPicPr>
            <p:nvPr/>
          </p:nvPicPr>
          <p:blipFill>
            <a:blip r:embed="rId11" cstate="print">
              <a:clrChange>
                <a:clrFrom>
                  <a:srgbClr val="FFFFFF"/>
                </a:clrFrom>
                <a:clrTo>
                  <a:srgbClr val="FFFFFF">
                    <a:alpha val="0"/>
                  </a:srgbClr>
                </a:clrTo>
              </a:clrChange>
            </a:blip>
            <a:stretch>
              <a:fillRect/>
            </a:stretch>
          </p:blipFill>
          <p:spPr>
            <a:xfrm rot="664744">
              <a:off x="10579234" y="15241037"/>
              <a:ext cx="3490040" cy="3417616"/>
            </a:xfrm>
            <a:prstGeom prst="rect">
              <a:avLst/>
            </a:prstGeom>
          </p:spPr>
        </p:pic>
        <p:grpSp>
          <p:nvGrpSpPr>
            <p:cNvPr id="69" name="Group 68"/>
            <p:cNvGrpSpPr/>
            <p:nvPr/>
          </p:nvGrpSpPr>
          <p:grpSpPr>
            <a:xfrm>
              <a:off x="9587806" y="17143934"/>
              <a:ext cx="979307" cy="1065675"/>
              <a:chOff x="12810014" y="6223035"/>
              <a:chExt cx="3429024" cy="3170853"/>
            </a:xfrm>
          </p:grpSpPr>
          <p:pic>
            <p:nvPicPr>
              <p:cNvPr id="70" name="Picture 2"/>
              <p:cNvPicPr>
                <a:picLocks noChangeAspect="1" noChangeArrowheads="1"/>
              </p:cNvPicPr>
              <p:nvPr/>
            </p:nvPicPr>
            <p:blipFill>
              <a:blip r:embed="rId12" cstate="print">
                <a:clrChange>
                  <a:clrFrom>
                    <a:srgbClr val="FFFFFF"/>
                  </a:clrFrom>
                  <a:clrTo>
                    <a:srgbClr val="FFFFFF">
                      <a:alpha val="0"/>
                    </a:srgbClr>
                  </a:clrTo>
                </a:clrChange>
                <a:lum bright="-19000"/>
              </a:blip>
              <a:srcRect/>
              <a:stretch>
                <a:fillRect/>
              </a:stretch>
            </p:blipFill>
            <p:spPr bwMode="auto">
              <a:xfrm rot="21166040">
                <a:off x="12810014" y="6223035"/>
                <a:ext cx="3429024" cy="3170853"/>
              </a:xfrm>
              <a:prstGeom prst="rect">
                <a:avLst/>
              </a:prstGeom>
              <a:noFill/>
              <a:ln w="9525">
                <a:noFill/>
                <a:miter lim="800000"/>
                <a:headEnd/>
                <a:tailEnd/>
              </a:ln>
              <a:effectLst/>
            </p:spPr>
          </p:pic>
          <p:sp>
            <p:nvSpPr>
              <p:cNvPr id="71" name="Oval 70"/>
              <p:cNvSpPr/>
              <p:nvPr/>
            </p:nvSpPr>
            <p:spPr>
              <a:xfrm>
                <a:off x="14030244" y="7772341"/>
                <a:ext cx="357190" cy="357190"/>
              </a:xfrm>
              <a:prstGeom prst="ellipse">
                <a:avLst/>
              </a:prstGeom>
              <a:solidFill>
                <a:schemeClr val="tx1"/>
              </a:solidFill>
              <a:ln>
                <a:noFill/>
              </a:ln>
              <a:scene3d>
                <a:camera prst="orthographicFront">
                  <a:rot lat="1800000" lon="0" rev="2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 name="Group 71"/>
            <p:cNvGrpSpPr/>
            <p:nvPr/>
          </p:nvGrpSpPr>
          <p:grpSpPr>
            <a:xfrm>
              <a:off x="12394570" y="18822576"/>
              <a:ext cx="979307" cy="1065675"/>
              <a:chOff x="30504069" y="6189631"/>
              <a:chExt cx="3429024" cy="3170853"/>
            </a:xfrm>
          </p:grpSpPr>
          <p:pic>
            <p:nvPicPr>
              <p:cNvPr id="73" name="Picture 2"/>
              <p:cNvPicPr>
                <a:picLocks noChangeAspect="1" noChangeArrowheads="1"/>
              </p:cNvPicPr>
              <p:nvPr/>
            </p:nvPicPr>
            <p:blipFill>
              <a:blip r:embed="rId12" cstate="print">
                <a:clrChange>
                  <a:clrFrom>
                    <a:srgbClr val="FFFFFF"/>
                  </a:clrFrom>
                  <a:clrTo>
                    <a:srgbClr val="FFFFFF">
                      <a:alpha val="0"/>
                    </a:srgbClr>
                  </a:clrTo>
                </a:clrChange>
                <a:lum bright="-19000"/>
              </a:blip>
              <a:srcRect/>
              <a:stretch>
                <a:fillRect/>
              </a:stretch>
            </p:blipFill>
            <p:spPr bwMode="auto">
              <a:xfrm rot="21166040">
                <a:off x="30504069" y="6189631"/>
                <a:ext cx="3429024" cy="3170853"/>
              </a:xfrm>
              <a:prstGeom prst="rect">
                <a:avLst/>
              </a:prstGeom>
              <a:noFill/>
              <a:ln w="9525">
                <a:noFill/>
                <a:miter lim="800000"/>
                <a:headEnd/>
                <a:tailEnd/>
              </a:ln>
              <a:effectLst/>
            </p:spPr>
          </p:pic>
          <p:sp>
            <p:nvSpPr>
              <p:cNvPr id="74" name="Oval 73"/>
              <p:cNvSpPr/>
              <p:nvPr/>
            </p:nvSpPr>
            <p:spPr>
              <a:xfrm>
                <a:off x="32246934" y="8343845"/>
                <a:ext cx="357190" cy="357190"/>
              </a:xfrm>
              <a:prstGeom prst="ellipse">
                <a:avLst/>
              </a:prstGeom>
              <a:solidFill>
                <a:schemeClr val="tx1"/>
              </a:solidFill>
              <a:ln>
                <a:noFill/>
              </a:ln>
              <a:scene3d>
                <a:camera prst="orthographicFront">
                  <a:rot lat="1800000" lon="0" rev="2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5" name="Group 74"/>
            <p:cNvGrpSpPr/>
            <p:nvPr/>
          </p:nvGrpSpPr>
          <p:grpSpPr>
            <a:xfrm>
              <a:off x="14077481" y="17903126"/>
              <a:ext cx="979307" cy="1065675"/>
              <a:chOff x="23597152" y="6365911"/>
              <a:chExt cx="3429024" cy="3170853"/>
            </a:xfrm>
          </p:grpSpPr>
          <p:pic>
            <p:nvPicPr>
              <p:cNvPr id="76" name="Picture 2"/>
              <p:cNvPicPr>
                <a:picLocks noChangeAspect="1" noChangeArrowheads="1"/>
              </p:cNvPicPr>
              <p:nvPr/>
            </p:nvPicPr>
            <p:blipFill>
              <a:blip r:embed="rId12" cstate="print">
                <a:clrChange>
                  <a:clrFrom>
                    <a:srgbClr val="FFFFFF"/>
                  </a:clrFrom>
                  <a:clrTo>
                    <a:srgbClr val="FFFFFF">
                      <a:alpha val="0"/>
                    </a:srgbClr>
                  </a:clrTo>
                </a:clrChange>
                <a:lum bright="-19000"/>
              </a:blip>
              <a:srcRect/>
              <a:stretch>
                <a:fillRect/>
              </a:stretch>
            </p:blipFill>
            <p:spPr bwMode="auto">
              <a:xfrm rot="21166040">
                <a:off x="23597152" y="6365911"/>
                <a:ext cx="3429024" cy="3170853"/>
              </a:xfrm>
              <a:prstGeom prst="rect">
                <a:avLst/>
              </a:prstGeom>
              <a:noFill/>
              <a:ln w="9525">
                <a:noFill/>
                <a:miter lim="800000"/>
                <a:headEnd/>
                <a:tailEnd/>
              </a:ln>
              <a:effectLst/>
            </p:spPr>
          </p:pic>
          <p:sp>
            <p:nvSpPr>
              <p:cNvPr id="77" name="Oval 76"/>
              <p:cNvSpPr/>
              <p:nvPr/>
            </p:nvSpPr>
            <p:spPr>
              <a:xfrm>
                <a:off x="25888952" y="8343845"/>
                <a:ext cx="357190" cy="357190"/>
              </a:xfrm>
              <a:prstGeom prst="ellipse">
                <a:avLst/>
              </a:prstGeom>
              <a:solidFill>
                <a:schemeClr val="tx1"/>
              </a:solidFill>
              <a:ln>
                <a:noFill/>
              </a:ln>
              <a:scene3d>
                <a:camera prst="orthographicFront">
                  <a:rot lat="1800000" lon="0" rev="2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8" name="Group 77"/>
            <p:cNvGrpSpPr/>
            <p:nvPr/>
          </p:nvGrpSpPr>
          <p:grpSpPr>
            <a:xfrm>
              <a:off x="13668774" y="15246937"/>
              <a:ext cx="979307" cy="1065675"/>
              <a:chOff x="7523602" y="6508787"/>
              <a:chExt cx="3429024" cy="3170853"/>
            </a:xfrm>
          </p:grpSpPr>
          <p:pic>
            <p:nvPicPr>
              <p:cNvPr id="79" name="Picture 2"/>
              <p:cNvPicPr>
                <a:picLocks noChangeAspect="1" noChangeArrowheads="1"/>
              </p:cNvPicPr>
              <p:nvPr/>
            </p:nvPicPr>
            <p:blipFill>
              <a:blip r:embed="rId12" cstate="print">
                <a:clrChange>
                  <a:clrFrom>
                    <a:srgbClr val="FFFFFF"/>
                  </a:clrFrom>
                  <a:clrTo>
                    <a:srgbClr val="FFFFFF">
                      <a:alpha val="0"/>
                    </a:srgbClr>
                  </a:clrTo>
                </a:clrChange>
                <a:lum bright="-19000"/>
              </a:blip>
              <a:srcRect/>
              <a:stretch>
                <a:fillRect/>
              </a:stretch>
            </p:blipFill>
            <p:spPr bwMode="auto">
              <a:xfrm rot="21166040">
                <a:off x="7523602" y="6508787"/>
                <a:ext cx="3429024" cy="3170853"/>
              </a:xfrm>
              <a:prstGeom prst="rect">
                <a:avLst/>
              </a:prstGeom>
              <a:noFill/>
              <a:ln w="9525">
                <a:noFill/>
                <a:miter lim="800000"/>
                <a:headEnd/>
                <a:tailEnd/>
              </a:ln>
              <a:effectLst/>
            </p:spPr>
          </p:pic>
          <p:sp>
            <p:nvSpPr>
              <p:cNvPr id="80" name="Oval 79"/>
              <p:cNvSpPr/>
              <p:nvPr/>
            </p:nvSpPr>
            <p:spPr>
              <a:xfrm>
                <a:off x="9458212" y="7700903"/>
                <a:ext cx="357190" cy="357190"/>
              </a:xfrm>
              <a:prstGeom prst="ellipse">
                <a:avLst/>
              </a:prstGeom>
              <a:solidFill>
                <a:schemeClr val="tx1"/>
              </a:solidFill>
              <a:ln>
                <a:noFill/>
              </a:ln>
              <a:scene3d>
                <a:camera prst="orthographicFront">
                  <a:rot lat="1800000" lon="0" rev="2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1" name="Group 80"/>
            <p:cNvGrpSpPr/>
            <p:nvPr/>
          </p:nvGrpSpPr>
          <p:grpSpPr>
            <a:xfrm>
              <a:off x="10645934" y="18497569"/>
              <a:ext cx="979307" cy="1065675"/>
              <a:chOff x="45434611" y="5975317"/>
              <a:chExt cx="3429024" cy="3170853"/>
            </a:xfrm>
          </p:grpSpPr>
          <p:pic>
            <p:nvPicPr>
              <p:cNvPr id="82" name="Picture 2"/>
              <p:cNvPicPr>
                <a:picLocks noChangeAspect="1" noChangeArrowheads="1"/>
              </p:cNvPicPr>
              <p:nvPr/>
            </p:nvPicPr>
            <p:blipFill>
              <a:blip r:embed="rId12" cstate="print">
                <a:clrChange>
                  <a:clrFrom>
                    <a:srgbClr val="FFFFFF"/>
                  </a:clrFrom>
                  <a:clrTo>
                    <a:srgbClr val="FFFFFF">
                      <a:alpha val="0"/>
                    </a:srgbClr>
                  </a:clrTo>
                </a:clrChange>
                <a:lum bright="-19000"/>
              </a:blip>
              <a:srcRect/>
              <a:stretch>
                <a:fillRect/>
              </a:stretch>
            </p:blipFill>
            <p:spPr bwMode="auto">
              <a:xfrm rot="21166040">
                <a:off x="45434611" y="5975317"/>
                <a:ext cx="3429024" cy="3170853"/>
              </a:xfrm>
              <a:prstGeom prst="rect">
                <a:avLst/>
              </a:prstGeom>
              <a:noFill/>
              <a:ln w="9525">
                <a:noFill/>
                <a:miter lim="800000"/>
                <a:headEnd/>
                <a:tailEnd/>
              </a:ln>
              <a:effectLst/>
            </p:spPr>
          </p:pic>
          <p:sp>
            <p:nvSpPr>
              <p:cNvPr id="83" name="Oval 82"/>
              <p:cNvSpPr/>
              <p:nvPr/>
            </p:nvSpPr>
            <p:spPr>
              <a:xfrm>
                <a:off x="46320220" y="8129531"/>
                <a:ext cx="357190" cy="357190"/>
              </a:xfrm>
              <a:prstGeom prst="ellipse">
                <a:avLst/>
              </a:prstGeom>
              <a:solidFill>
                <a:schemeClr val="tx1"/>
              </a:solidFill>
              <a:ln>
                <a:noFill/>
              </a:ln>
              <a:scene3d>
                <a:camera prst="orthographicFront">
                  <a:rot lat="1800000" lon="0" rev="2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4" name="Group 83"/>
            <p:cNvGrpSpPr/>
            <p:nvPr/>
          </p:nvGrpSpPr>
          <p:grpSpPr>
            <a:xfrm>
              <a:off x="14390021" y="16549491"/>
              <a:ext cx="979307" cy="1065675"/>
              <a:chOff x="38527694" y="6151597"/>
              <a:chExt cx="3429024" cy="3170853"/>
            </a:xfrm>
          </p:grpSpPr>
          <p:pic>
            <p:nvPicPr>
              <p:cNvPr id="85" name="Picture 2"/>
              <p:cNvPicPr>
                <a:picLocks noChangeAspect="1" noChangeArrowheads="1"/>
              </p:cNvPicPr>
              <p:nvPr/>
            </p:nvPicPr>
            <p:blipFill>
              <a:blip r:embed="rId12" cstate="print">
                <a:clrChange>
                  <a:clrFrom>
                    <a:srgbClr val="FFFFFF"/>
                  </a:clrFrom>
                  <a:clrTo>
                    <a:srgbClr val="FFFFFF">
                      <a:alpha val="0"/>
                    </a:srgbClr>
                  </a:clrTo>
                </a:clrChange>
                <a:lum bright="-19000"/>
              </a:blip>
              <a:srcRect/>
              <a:stretch>
                <a:fillRect/>
              </a:stretch>
            </p:blipFill>
            <p:spPr bwMode="auto">
              <a:xfrm rot="21166040">
                <a:off x="38527694" y="6151597"/>
                <a:ext cx="3429024" cy="3170853"/>
              </a:xfrm>
              <a:prstGeom prst="rect">
                <a:avLst/>
              </a:prstGeom>
              <a:noFill/>
              <a:ln w="9525">
                <a:noFill/>
                <a:miter lim="800000"/>
                <a:headEnd/>
                <a:tailEnd/>
              </a:ln>
              <a:effectLst/>
            </p:spPr>
          </p:pic>
          <p:sp>
            <p:nvSpPr>
              <p:cNvPr id="86" name="Oval 85"/>
              <p:cNvSpPr/>
              <p:nvPr/>
            </p:nvSpPr>
            <p:spPr>
              <a:xfrm>
                <a:off x="41248122" y="7558027"/>
                <a:ext cx="357190" cy="357190"/>
              </a:xfrm>
              <a:prstGeom prst="ellipse">
                <a:avLst/>
              </a:prstGeom>
              <a:solidFill>
                <a:schemeClr val="tx1"/>
              </a:solidFill>
              <a:ln>
                <a:noFill/>
              </a:ln>
              <a:scene3d>
                <a:camera prst="orthographicFront">
                  <a:rot lat="1800000" lon="0" rev="2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7" name="Straight Arrow Connector 86"/>
            <p:cNvCxnSpPr/>
            <p:nvPr/>
          </p:nvCxnSpPr>
          <p:spPr>
            <a:xfrm flipV="1">
              <a:off x="10543368" y="17366780"/>
              <a:ext cx="1418453" cy="204322"/>
            </a:xfrm>
            <a:prstGeom prst="straightConnector1">
              <a:avLst/>
            </a:prstGeom>
            <a:ln w="41275">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11577156" y="18286230"/>
              <a:ext cx="576998" cy="459725"/>
            </a:xfrm>
            <a:prstGeom prst="straightConnector1">
              <a:avLst/>
            </a:prstGeom>
            <a:ln w="412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rot="5400000" flipH="1" flipV="1">
              <a:off x="12674991" y="18357441"/>
              <a:ext cx="689588" cy="240683"/>
            </a:xfrm>
            <a:prstGeom prst="straightConnector1">
              <a:avLst/>
            </a:prstGeom>
            <a:ln w="41275">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rot="10800000">
              <a:off x="13548566" y="17979747"/>
              <a:ext cx="528915" cy="127701"/>
            </a:xfrm>
            <a:prstGeom prst="straightConnector1">
              <a:avLst/>
            </a:prstGeom>
            <a:ln w="412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13813023" y="17162458"/>
              <a:ext cx="601040" cy="280943"/>
            </a:xfrm>
            <a:prstGeom prst="straightConnector1">
              <a:avLst/>
            </a:prstGeom>
            <a:ln w="412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V="1">
              <a:off x="12875402" y="16191927"/>
              <a:ext cx="1009746" cy="695334"/>
            </a:xfrm>
            <a:prstGeom prst="straightConnector1">
              <a:avLst/>
            </a:prstGeom>
            <a:ln w="412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94" name="AutoShape 3"/>
          <p:cNvSpPr>
            <a:spLocks noChangeArrowheads="1"/>
          </p:cNvSpPr>
          <p:nvPr/>
        </p:nvSpPr>
        <p:spPr bwMode="auto">
          <a:xfrm>
            <a:off x="242888" y="188914"/>
            <a:ext cx="32675566" cy="2268465"/>
          </a:xfrm>
          <a:prstGeom prst="roundRect">
            <a:avLst>
              <a:gd name="adj" fmla="val 17689"/>
            </a:avLst>
          </a:prstGeom>
          <a:solidFill>
            <a:srgbClr val="412DFF"/>
          </a:solidFill>
          <a:ln w="63500">
            <a:solidFill>
              <a:srgbClr val="412DFF"/>
            </a:solidFill>
            <a:round/>
            <a:headEnd/>
            <a:tailEnd/>
          </a:ln>
        </p:spPr>
        <p:txBody>
          <a:bodyPr lIns="115324" tIns="57662" rIns="115324" bIns="57662" anchor="ctr"/>
          <a:lstStyle/>
          <a:p>
            <a:pPr algn="ctr" defTabSz="1152525" eaLnBrk="0" hangingPunct="0">
              <a:defRPr/>
            </a:pPr>
            <a:r>
              <a:rPr lang="en-GB" sz="7200" baseline="30000" dirty="0" smtClean="0">
                <a:solidFill>
                  <a:schemeClr val="bg1"/>
                </a:solidFill>
                <a:latin typeface="Arial" pitchFamily="34" charset="0"/>
                <a:cs typeface="Arial" pitchFamily="34" charset="0"/>
              </a:rPr>
              <a:t>36.311     </a:t>
            </a:r>
            <a:r>
              <a:rPr lang="en-GB" sz="7200" dirty="0" smtClean="0">
                <a:solidFill>
                  <a:schemeClr val="bg1"/>
                </a:solidFill>
                <a:latin typeface="Arial" pitchFamily="34" charset="0"/>
                <a:cs typeface="Arial" pitchFamily="34" charset="0"/>
              </a:rPr>
              <a:t> The</a:t>
            </a:r>
            <a:r>
              <a:rPr lang="en-GB" sz="7200" dirty="0" smtClean="0">
                <a:solidFill>
                  <a:schemeClr val="bg1">
                    <a:lumMod val="95000"/>
                  </a:schemeClr>
                </a:solidFill>
                <a:latin typeface="Arial" pitchFamily="34" charset="0"/>
                <a:cs typeface="Arial" pitchFamily="34" charset="0"/>
              </a:rPr>
              <a:t> </a:t>
            </a:r>
            <a:r>
              <a:rPr lang="en-GB" sz="7200" dirty="0">
                <a:solidFill>
                  <a:schemeClr val="bg1">
                    <a:lumMod val="95000"/>
                  </a:schemeClr>
                </a:solidFill>
                <a:latin typeface="Arial" pitchFamily="34" charset="0"/>
                <a:cs typeface="Arial" pitchFamily="34" charset="0"/>
              </a:rPr>
              <a:t>role of cortical and subcortical suppression in </a:t>
            </a:r>
            <a:r>
              <a:rPr lang="en-GB" sz="7200" dirty="0" smtClean="0">
                <a:solidFill>
                  <a:schemeClr val="bg1">
                    <a:lumMod val="95000"/>
                  </a:schemeClr>
                </a:solidFill>
                <a:latin typeface="Arial" pitchFamily="34" charset="0"/>
                <a:cs typeface="Arial" pitchFamily="34" charset="0"/>
              </a:rPr>
              <a:t>spatial attention.</a:t>
            </a:r>
          </a:p>
          <a:p>
            <a:pPr algn="ctr" defTabSz="1152525" eaLnBrk="0" fontAlgn="auto" hangingPunct="0">
              <a:spcBef>
                <a:spcPts val="0"/>
              </a:spcBef>
              <a:spcAft>
                <a:spcPts val="0"/>
              </a:spcAft>
              <a:defRPr/>
            </a:pPr>
            <a:r>
              <a:rPr lang="en-GB" sz="4000" b="1" dirty="0" smtClean="0">
                <a:solidFill>
                  <a:schemeClr val="bg1">
                    <a:lumMod val="95000"/>
                  </a:schemeClr>
                </a:solidFill>
                <a:latin typeface="Arial" pitchFamily="34" charset="0"/>
                <a:cs typeface="Arial" pitchFamily="34" charset="0"/>
              </a:rPr>
              <a:t>                    André </a:t>
            </a:r>
            <a:r>
              <a:rPr lang="en-GB" sz="4000" b="1" dirty="0">
                <a:solidFill>
                  <a:schemeClr val="bg1">
                    <a:lumMod val="95000"/>
                  </a:schemeClr>
                </a:solidFill>
                <a:latin typeface="Arial" pitchFamily="34" charset="0"/>
                <a:cs typeface="Arial" pitchFamily="34" charset="0"/>
              </a:rPr>
              <a:t>D </a:t>
            </a:r>
            <a:r>
              <a:rPr lang="en-GB" sz="4000" b="1" dirty="0" err="1" smtClean="0">
                <a:solidFill>
                  <a:schemeClr val="bg1">
                    <a:lumMod val="95000"/>
                  </a:schemeClr>
                </a:solidFill>
                <a:latin typeface="Arial" pitchFamily="34" charset="0"/>
                <a:cs typeface="Arial" pitchFamily="34" charset="0"/>
              </a:rPr>
              <a:t>Gouws</a:t>
            </a:r>
            <a:r>
              <a:rPr lang="en-GB" sz="4000" b="1" dirty="0" smtClean="0">
                <a:solidFill>
                  <a:schemeClr val="bg1">
                    <a:lumMod val="95000"/>
                  </a:schemeClr>
                </a:solidFill>
                <a:latin typeface="Arial" pitchFamily="34" charset="0"/>
                <a:cs typeface="Arial" pitchFamily="34" charset="0"/>
              </a:rPr>
              <a:t> </a:t>
            </a:r>
            <a:r>
              <a:rPr lang="en-GB" sz="4000" dirty="0" smtClean="0">
                <a:solidFill>
                  <a:schemeClr val="bg1">
                    <a:lumMod val="95000"/>
                  </a:schemeClr>
                </a:solidFill>
                <a:latin typeface="Arial" pitchFamily="34" charset="0"/>
                <a:cs typeface="Arial" pitchFamily="34" charset="0"/>
              </a:rPr>
              <a:t>(andre@ynic.york.ac.uk</a:t>
            </a:r>
            <a:r>
              <a:rPr lang="en-GB" sz="4000" dirty="0">
                <a:solidFill>
                  <a:schemeClr val="bg1">
                    <a:lumMod val="95000"/>
                  </a:schemeClr>
                </a:solidFill>
                <a:latin typeface="Arial" pitchFamily="34" charset="0"/>
                <a:cs typeface="Arial" pitchFamily="34" charset="0"/>
              </a:rPr>
              <a:t>), Ivan  </a:t>
            </a:r>
            <a:r>
              <a:rPr lang="en-GB" sz="4000" dirty="0" smtClean="0">
                <a:solidFill>
                  <a:schemeClr val="bg1">
                    <a:lumMod val="95000"/>
                  </a:schemeClr>
                </a:solidFill>
                <a:latin typeface="Arial" pitchFamily="34" charset="0"/>
                <a:cs typeface="Arial" pitchFamily="34" charset="0"/>
              </a:rPr>
              <a:t>Alvarez, </a:t>
            </a:r>
            <a:r>
              <a:rPr lang="en-GB" sz="4000" dirty="0">
                <a:solidFill>
                  <a:schemeClr val="bg1">
                    <a:lumMod val="95000"/>
                  </a:schemeClr>
                </a:solidFill>
                <a:latin typeface="Arial" pitchFamily="34" charset="0"/>
                <a:cs typeface="Arial" pitchFamily="34" charset="0"/>
              </a:rPr>
              <a:t>David </a:t>
            </a:r>
            <a:r>
              <a:rPr lang="en-GB" sz="4000" dirty="0" smtClean="0">
                <a:solidFill>
                  <a:schemeClr val="bg1">
                    <a:lumMod val="95000"/>
                  </a:schemeClr>
                </a:solidFill>
                <a:latin typeface="Arial" pitchFamily="34" charset="0"/>
                <a:cs typeface="Arial" pitchFamily="34" charset="0"/>
              </a:rPr>
              <a:t>Watson, </a:t>
            </a:r>
            <a:r>
              <a:rPr lang="en-GB" sz="4000" dirty="0">
                <a:solidFill>
                  <a:schemeClr val="bg1">
                    <a:lumMod val="95000"/>
                  </a:schemeClr>
                </a:solidFill>
                <a:latin typeface="Arial" pitchFamily="34" charset="0"/>
                <a:cs typeface="Arial" pitchFamily="34" charset="0"/>
              </a:rPr>
              <a:t>Maiko </a:t>
            </a:r>
            <a:r>
              <a:rPr lang="en-GB" sz="4000" dirty="0" err="1" smtClean="0">
                <a:solidFill>
                  <a:schemeClr val="bg1">
                    <a:lumMod val="95000"/>
                  </a:schemeClr>
                </a:solidFill>
                <a:latin typeface="Arial" pitchFamily="34" charset="0"/>
                <a:cs typeface="Arial" pitchFamily="34" charset="0"/>
              </a:rPr>
              <a:t>Uesaki</a:t>
            </a:r>
            <a:r>
              <a:rPr lang="en-GB" sz="4000" dirty="0" smtClean="0">
                <a:solidFill>
                  <a:schemeClr val="bg1">
                    <a:lumMod val="95000"/>
                  </a:schemeClr>
                </a:solidFill>
                <a:latin typeface="Arial" pitchFamily="34" charset="0"/>
                <a:cs typeface="Arial" pitchFamily="34" charset="0"/>
              </a:rPr>
              <a:t>, </a:t>
            </a:r>
            <a:r>
              <a:rPr lang="en-GB" sz="4000">
                <a:solidFill>
                  <a:schemeClr val="bg1">
                    <a:lumMod val="95000"/>
                  </a:schemeClr>
                </a:solidFill>
                <a:latin typeface="Arial" pitchFamily="34" charset="0"/>
                <a:cs typeface="Arial" pitchFamily="34" charset="0"/>
              </a:rPr>
              <a:t>Jess </a:t>
            </a:r>
            <a:r>
              <a:rPr lang="en-GB" sz="4000" smtClean="0">
                <a:solidFill>
                  <a:schemeClr val="bg1">
                    <a:lumMod val="95000"/>
                  </a:schemeClr>
                </a:solidFill>
                <a:latin typeface="Arial" pitchFamily="34" charset="0"/>
                <a:cs typeface="Arial" pitchFamily="34" charset="0"/>
              </a:rPr>
              <a:t>Rodgers, </a:t>
            </a:r>
            <a:r>
              <a:rPr lang="en-GB" sz="4000" dirty="0">
                <a:solidFill>
                  <a:schemeClr val="bg1">
                    <a:lumMod val="95000"/>
                  </a:schemeClr>
                </a:solidFill>
                <a:latin typeface="Arial" pitchFamily="34" charset="0"/>
                <a:cs typeface="Arial" pitchFamily="34" charset="0"/>
              </a:rPr>
              <a:t>Antony B </a:t>
            </a:r>
            <a:r>
              <a:rPr lang="en-GB" sz="4000" dirty="0" err="1">
                <a:solidFill>
                  <a:schemeClr val="bg1">
                    <a:lumMod val="95000"/>
                  </a:schemeClr>
                </a:solidFill>
                <a:latin typeface="Arial" pitchFamily="34" charset="0"/>
                <a:cs typeface="Arial" pitchFamily="34" charset="0"/>
              </a:rPr>
              <a:t>Morland</a:t>
            </a:r>
            <a:r>
              <a:rPr lang="en-GB" sz="4000" dirty="0">
                <a:solidFill>
                  <a:schemeClr val="bg1">
                    <a:lumMod val="95000"/>
                  </a:schemeClr>
                </a:solidFill>
                <a:latin typeface="Arial" pitchFamily="34" charset="0"/>
                <a:cs typeface="Arial" pitchFamily="34" charset="0"/>
              </a:rPr>
              <a:t> </a:t>
            </a:r>
          </a:p>
        </p:txBody>
      </p:sp>
      <p:grpSp>
        <p:nvGrpSpPr>
          <p:cNvPr id="97" name="Group 2388"/>
          <p:cNvGrpSpPr>
            <a:grpSpLocks/>
          </p:cNvGrpSpPr>
          <p:nvPr/>
        </p:nvGrpSpPr>
        <p:grpSpPr bwMode="auto">
          <a:xfrm>
            <a:off x="35418784" y="671429"/>
            <a:ext cx="13501688" cy="1607345"/>
            <a:chOff x="431" y="2478"/>
            <a:chExt cx="4739" cy="576"/>
          </a:xfrm>
        </p:grpSpPr>
        <p:sp>
          <p:nvSpPr>
            <p:cNvPr id="98" name="Freeform 2389"/>
            <p:cNvSpPr>
              <a:spLocks noChangeArrowheads="1"/>
            </p:cNvSpPr>
            <p:nvPr/>
          </p:nvSpPr>
          <p:spPr bwMode="auto">
            <a:xfrm>
              <a:off x="3486" y="2645"/>
              <a:ext cx="203" cy="210"/>
            </a:xfrm>
            <a:custGeom>
              <a:avLst/>
              <a:gdLst>
                <a:gd name="T0" fmla="*/ 182 w 448"/>
                <a:gd name="T1" fmla="*/ 23 h 464"/>
                <a:gd name="T2" fmla="*/ 187 w 448"/>
                <a:gd name="T3" fmla="*/ 18 h 464"/>
                <a:gd name="T4" fmla="*/ 192 w 448"/>
                <a:gd name="T5" fmla="*/ 15 h 464"/>
                <a:gd name="T6" fmla="*/ 198 w 448"/>
                <a:gd name="T7" fmla="*/ 14 h 464"/>
                <a:gd name="T8" fmla="*/ 203 w 448"/>
                <a:gd name="T9" fmla="*/ 1 h 464"/>
                <a:gd name="T10" fmla="*/ 183 w 448"/>
                <a:gd name="T11" fmla="*/ 2 h 464"/>
                <a:gd name="T12" fmla="*/ 168 w 448"/>
                <a:gd name="T13" fmla="*/ 2 h 464"/>
                <a:gd name="T14" fmla="*/ 160 w 448"/>
                <a:gd name="T15" fmla="*/ 2 h 464"/>
                <a:gd name="T16" fmla="*/ 146 w 448"/>
                <a:gd name="T17" fmla="*/ 1 h 464"/>
                <a:gd name="T18" fmla="*/ 154 w 448"/>
                <a:gd name="T19" fmla="*/ 14 h 464"/>
                <a:gd name="T20" fmla="*/ 160 w 448"/>
                <a:gd name="T21" fmla="*/ 17 h 464"/>
                <a:gd name="T22" fmla="*/ 161 w 448"/>
                <a:gd name="T23" fmla="*/ 19 h 464"/>
                <a:gd name="T24" fmla="*/ 117 w 448"/>
                <a:gd name="T25" fmla="*/ 99 h 464"/>
                <a:gd name="T26" fmla="*/ 76 w 448"/>
                <a:gd name="T27" fmla="*/ 18 h 464"/>
                <a:gd name="T28" fmla="*/ 79 w 448"/>
                <a:gd name="T29" fmla="*/ 13 h 464"/>
                <a:gd name="T30" fmla="*/ 86 w 448"/>
                <a:gd name="T31" fmla="*/ 13 h 464"/>
                <a:gd name="T32" fmla="*/ 92 w 448"/>
                <a:gd name="T33" fmla="*/ 0 h 464"/>
                <a:gd name="T34" fmla="*/ 66 w 448"/>
                <a:gd name="T35" fmla="*/ 1 h 464"/>
                <a:gd name="T36" fmla="*/ 45 w 448"/>
                <a:gd name="T37" fmla="*/ 1 h 464"/>
                <a:gd name="T38" fmla="*/ 26 w 448"/>
                <a:gd name="T39" fmla="*/ 1 h 464"/>
                <a:gd name="T40" fmla="*/ 0 w 448"/>
                <a:gd name="T41" fmla="*/ 0 h 464"/>
                <a:gd name="T42" fmla="*/ 7 w 448"/>
                <a:gd name="T43" fmla="*/ 13 h 464"/>
                <a:gd name="T44" fmla="*/ 16 w 448"/>
                <a:gd name="T45" fmla="*/ 14 h 464"/>
                <a:gd name="T46" fmla="*/ 24 w 448"/>
                <a:gd name="T47" fmla="*/ 19 h 464"/>
                <a:gd name="T48" fmla="*/ 29 w 448"/>
                <a:gd name="T49" fmla="*/ 25 h 464"/>
                <a:gd name="T50" fmla="*/ 46 w 448"/>
                <a:gd name="T51" fmla="*/ 56 h 464"/>
                <a:gd name="T52" fmla="*/ 80 w 448"/>
                <a:gd name="T53" fmla="*/ 115 h 464"/>
                <a:gd name="T54" fmla="*/ 86 w 448"/>
                <a:gd name="T55" fmla="*/ 173 h 464"/>
                <a:gd name="T56" fmla="*/ 85 w 448"/>
                <a:gd name="T57" fmla="*/ 186 h 464"/>
                <a:gd name="T58" fmla="*/ 82 w 448"/>
                <a:gd name="T59" fmla="*/ 193 h 464"/>
                <a:gd name="T60" fmla="*/ 74 w 448"/>
                <a:gd name="T61" fmla="*/ 197 h 464"/>
                <a:gd name="T62" fmla="*/ 60 w 448"/>
                <a:gd name="T63" fmla="*/ 198 h 464"/>
                <a:gd name="T64" fmla="*/ 74 w 448"/>
                <a:gd name="T65" fmla="*/ 209 h 464"/>
                <a:gd name="T66" fmla="*/ 98 w 448"/>
                <a:gd name="T67" fmla="*/ 209 h 464"/>
                <a:gd name="T68" fmla="*/ 117 w 448"/>
                <a:gd name="T69" fmla="*/ 209 h 464"/>
                <a:gd name="T70" fmla="*/ 140 w 448"/>
                <a:gd name="T71" fmla="*/ 209 h 464"/>
                <a:gd name="T72" fmla="*/ 155 w 448"/>
                <a:gd name="T73" fmla="*/ 197 h 464"/>
                <a:gd name="T74" fmla="*/ 140 w 448"/>
                <a:gd name="T75" fmla="*/ 197 h 464"/>
                <a:gd name="T76" fmla="*/ 133 w 448"/>
                <a:gd name="T77" fmla="*/ 193 h 464"/>
                <a:gd name="T78" fmla="*/ 130 w 448"/>
                <a:gd name="T79" fmla="*/ 186 h 464"/>
                <a:gd name="T80" fmla="*/ 129 w 448"/>
                <a:gd name="T81" fmla="*/ 173 h 464"/>
                <a:gd name="T82" fmla="*/ 129 w 448"/>
                <a:gd name="T83" fmla="*/ 146 h 464"/>
                <a:gd name="T84" fmla="*/ 129 w 448"/>
                <a:gd name="T85" fmla="*/ 116 h 464"/>
                <a:gd name="T86" fmla="*/ 180 w 448"/>
                <a:gd name="T87" fmla="*/ 29 h 4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8"/>
                <a:gd name="T133" fmla="*/ 0 h 464"/>
                <a:gd name="T134" fmla="*/ 448 w 448"/>
                <a:gd name="T135" fmla="*/ 464 h 4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8" h="464">
                  <a:moveTo>
                    <a:pt x="397" y="63"/>
                  </a:moveTo>
                  <a:lnTo>
                    <a:pt x="402" y="51"/>
                  </a:lnTo>
                  <a:lnTo>
                    <a:pt x="406" y="44"/>
                  </a:lnTo>
                  <a:lnTo>
                    <a:pt x="412" y="39"/>
                  </a:lnTo>
                  <a:lnTo>
                    <a:pt x="415" y="35"/>
                  </a:lnTo>
                  <a:lnTo>
                    <a:pt x="423" y="33"/>
                  </a:lnTo>
                  <a:lnTo>
                    <a:pt x="428" y="31"/>
                  </a:lnTo>
                  <a:lnTo>
                    <a:pt x="437" y="31"/>
                  </a:lnTo>
                  <a:lnTo>
                    <a:pt x="448" y="31"/>
                  </a:lnTo>
                  <a:lnTo>
                    <a:pt x="448" y="2"/>
                  </a:lnTo>
                  <a:lnTo>
                    <a:pt x="426" y="2"/>
                  </a:lnTo>
                  <a:lnTo>
                    <a:pt x="404" y="4"/>
                  </a:lnTo>
                  <a:lnTo>
                    <a:pt x="388" y="4"/>
                  </a:lnTo>
                  <a:lnTo>
                    <a:pt x="371" y="5"/>
                  </a:lnTo>
                  <a:lnTo>
                    <a:pt x="360" y="4"/>
                  </a:lnTo>
                  <a:lnTo>
                    <a:pt x="353" y="4"/>
                  </a:lnTo>
                  <a:lnTo>
                    <a:pt x="341" y="2"/>
                  </a:lnTo>
                  <a:lnTo>
                    <a:pt x="323" y="2"/>
                  </a:lnTo>
                  <a:lnTo>
                    <a:pt x="323" y="31"/>
                  </a:lnTo>
                  <a:lnTo>
                    <a:pt x="340" y="31"/>
                  </a:lnTo>
                  <a:lnTo>
                    <a:pt x="351" y="35"/>
                  </a:lnTo>
                  <a:lnTo>
                    <a:pt x="354" y="37"/>
                  </a:lnTo>
                  <a:lnTo>
                    <a:pt x="356" y="39"/>
                  </a:lnTo>
                  <a:lnTo>
                    <a:pt x="356" y="42"/>
                  </a:lnTo>
                  <a:lnTo>
                    <a:pt x="356" y="48"/>
                  </a:lnTo>
                  <a:lnTo>
                    <a:pt x="258" y="219"/>
                  </a:lnTo>
                  <a:lnTo>
                    <a:pt x="168" y="53"/>
                  </a:lnTo>
                  <a:lnTo>
                    <a:pt x="168" y="39"/>
                  </a:lnTo>
                  <a:lnTo>
                    <a:pt x="172" y="31"/>
                  </a:lnTo>
                  <a:lnTo>
                    <a:pt x="175" y="29"/>
                  </a:lnTo>
                  <a:lnTo>
                    <a:pt x="181" y="28"/>
                  </a:lnTo>
                  <a:lnTo>
                    <a:pt x="190" y="28"/>
                  </a:lnTo>
                  <a:lnTo>
                    <a:pt x="203" y="28"/>
                  </a:lnTo>
                  <a:lnTo>
                    <a:pt x="203" y="0"/>
                  </a:lnTo>
                  <a:lnTo>
                    <a:pt x="172" y="0"/>
                  </a:lnTo>
                  <a:lnTo>
                    <a:pt x="146" y="2"/>
                  </a:lnTo>
                  <a:lnTo>
                    <a:pt x="120" y="2"/>
                  </a:lnTo>
                  <a:lnTo>
                    <a:pt x="100" y="2"/>
                  </a:lnTo>
                  <a:lnTo>
                    <a:pt x="79" y="2"/>
                  </a:lnTo>
                  <a:lnTo>
                    <a:pt x="57" y="2"/>
                  </a:lnTo>
                  <a:lnTo>
                    <a:pt x="31" y="0"/>
                  </a:lnTo>
                  <a:lnTo>
                    <a:pt x="0" y="0"/>
                  </a:lnTo>
                  <a:lnTo>
                    <a:pt x="0" y="28"/>
                  </a:lnTo>
                  <a:lnTo>
                    <a:pt x="15" y="28"/>
                  </a:lnTo>
                  <a:lnTo>
                    <a:pt x="26" y="29"/>
                  </a:lnTo>
                  <a:lnTo>
                    <a:pt x="35" y="31"/>
                  </a:lnTo>
                  <a:lnTo>
                    <a:pt x="43" y="33"/>
                  </a:lnTo>
                  <a:lnTo>
                    <a:pt x="54" y="42"/>
                  </a:lnTo>
                  <a:lnTo>
                    <a:pt x="61" y="53"/>
                  </a:lnTo>
                  <a:lnTo>
                    <a:pt x="63" y="55"/>
                  </a:lnTo>
                  <a:lnTo>
                    <a:pt x="65" y="59"/>
                  </a:lnTo>
                  <a:lnTo>
                    <a:pt x="102" y="123"/>
                  </a:lnTo>
                  <a:lnTo>
                    <a:pt x="144" y="195"/>
                  </a:lnTo>
                  <a:lnTo>
                    <a:pt x="177" y="254"/>
                  </a:lnTo>
                  <a:lnTo>
                    <a:pt x="190" y="278"/>
                  </a:lnTo>
                  <a:lnTo>
                    <a:pt x="190" y="383"/>
                  </a:lnTo>
                  <a:lnTo>
                    <a:pt x="188" y="400"/>
                  </a:lnTo>
                  <a:lnTo>
                    <a:pt x="188" y="411"/>
                  </a:lnTo>
                  <a:lnTo>
                    <a:pt x="186" y="422"/>
                  </a:lnTo>
                  <a:lnTo>
                    <a:pt x="181" y="427"/>
                  </a:lnTo>
                  <a:lnTo>
                    <a:pt x="174" y="433"/>
                  </a:lnTo>
                  <a:lnTo>
                    <a:pt x="164" y="435"/>
                  </a:lnTo>
                  <a:lnTo>
                    <a:pt x="151" y="437"/>
                  </a:lnTo>
                  <a:lnTo>
                    <a:pt x="133" y="437"/>
                  </a:lnTo>
                  <a:lnTo>
                    <a:pt x="133" y="464"/>
                  </a:lnTo>
                  <a:lnTo>
                    <a:pt x="164" y="462"/>
                  </a:lnTo>
                  <a:lnTo>
                    <a:pt x="192" y="461"/>
                  </a:lnTo>
                  <a:lnTo>
                    <a:pt x="216" y="461"/>
                  </a:lnTo>
                  <a:lnTo>
                    <a:pt x="238" y="461"/>
                  </a:lnTo>
                  <a:lnTo>
                    <a:pt x="258" y="461"/>
                  </a:lnTo>
                  <a:lnTo>
                    <a:pt x="282" y="461"/>
                  </a:lnTo>
                  <a:lnTo>
                    <a:pt x="310" y="462"/>
                  </a:lnTo>
                  <a:lnTo>
                    <a:pt x="341" y="464"/>
                  </a:lnTo>
                  <a:lnTo>
                    <a:pt x="341" y="435"/>
                  </a:lnTo>
                  <a:lnTo>
                    <a:pt x="325" y="435"/>
                  </a:lnTo>
                  <a:lnTo>
                    <a:pt x="310" y="435"/>
                  </a:lnTo>
                  <a:lnTo>
                    <a:pt x="301" y="431"/>
                  </a:lnTo>
                  <a:lnTo>
                    <a:pt x="293" y="427"/>
                  </a:lnTo>
                  <a:lnTo>
                    <a:pt x="288" y="422"/>
                  </a:lnTo>
                  <a:lnTo>
                    <a:pt x="286" y="411"/>
                  </a:lnTo>
                  <a:lnTo>
                    <a:pt x="284" y="400"/>
                  </a:lnTo>
                  <a:lnTo>
                    <a:pt x="284" y="383"/>
                  </a:lnTo>
                  <a:lnTo>
                    <a:pt x="284" y="365"/>
                  </a:lnTo>
                  <a:lnTo>
                    <a:pt x="284" y="322"/>
                  </a:lnTo>
                  <a:lnTo>
                    <a:pt x="284" y="278"/>
                  </a:lnTo>
                  <a:lnTo>
                    <a:pt x="284" y="256"/>
                  </a:lnTo>
                  <a:lnTo>
                    <a:pt x="397" y="6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99" name="Freeform 2390"/>
            <p:cNvSpPr>
              <a:spLocks noChangeArrowheads="1"/>
            </p:cNvSpPr>
            <p:nvPr/>
          </p:nvSpPr>
          <p:spPr bwMode="auto">
            <a:xfrm>
              <a:off x="1341" y="2594"/>
              <a:ext cx="277" cy="264"/>
            </a:xfrm>
            <a:custGeom>
              <a:avLst/>
              <a:gdLst>
                <a:gd name="T0" fmla="*/ 85 w 612"/>
                <a:gd name="T1" fmla="*/ 36 h 585"/>
                <a:gd name="T2" fmla="*/ 87 w 612"/>
                <a:gd name="T3" fmla="*/ 23 h 585"/>
                <a:gd name="T4" fmla="*/ 93 w 612"/>
                <a:gd name="T5" fmla="*/ 18 h 585"/>
                <a:gd name="T6" fmla="*/ 107 w 612"/>
                <a:gd name="T7" fmla="*/ 16 h 585"/>
                <a:gd name="T8" fmla="*/ 118 w 612"/>
                <a:gd name="T9" fmla="*/ 0 h 585"/>
                <a:gd name="T10" fmla="*/ 84 w 612"/>
                <a:gd name="T11" fmla="*/ 1 h 585"/>
                <a:gd name="T12" fmla="*/ 58 w 612"/>
                <a:gd name="T13" fmla="*/ 2 h 585"/>
                <a:gd name="T14" fmla="*/ 33 w 612"/>
                <a:gd name="T15" fmla="*/ 1 h 585"/>
                <a:gd name="T16" fmla="*/ 0 w 612"/>
                <a:gd name="T17" fmla="*/ 0 h 585"/>
                <a:gd name="T18" fmla="*/ 10 w 612"/>
                <a:gd name="T19" fmla="*/ 16 h 585"/>
                <a:gd name="T20" fmla="*/ 23 w 612"/>
                <a:gd name="T21" fmla="*/ 18 h 585"/>
                <a:gd name="T22" fmla="*/ 30 w 612"/>
                <a:gd name="T23" fmla="*/ 23 h 585"/>
                <a:gd name="T24" fmla="*/ 32 w 612"/>
                <a:gd name="T25" fmla="*/ 36 h 585"/>
                <a:gd name="T26" fmla="*/ 32 w 612"/>
                <a:gd name="T27" fmla="*/ 190 h 585"/>
                <a:gd name="T28" fmla="*/ 34 w 612"/>
                <a:gd name="T29" fmla="*/ 206 h 585"/>
                <a:gd name="T30" fmla="*/ 39 w 612"/>
                <a:gd name="T31" fmla="*/ 220 h 585"/>
                <a:gd name="T32" fmla="*/ 48 w 612"/>
                <a:gd name="T33" fmla="*/ 232 h 585"/>
                <a:gd name="T34" fmla="*/ 59 w 612"/>
                <a:gd name="T35" fmla="*/ 243 h 585"/>
                <a:gd name="T36" fmla="*/ 74 w 612"/>
                <a:gd name="T37" fmla="*/ 251 h 585"/>
                <a:gd name="T38" fmla="*/ 93 w 612"/>
                <a:gd name="T39" fmla="*/ 258 h 585"/>
                <a:gd name="T40" fmla="*/ 115 w 612"/>
                <a:gd name="T41" fmla="*/ 262 h 585"/>
                <a:gd name="T42" fmla="*/ 140 w 612"/>
                <a:gd name="T43" fmla="*/ 264 h 585"/>
                <a:gd name="T44" fmla="*/ 161 w 612"/>
                <a:gd name="T45" fmla="*/ 263 h 585"/>
                <a:gd name="T46" fmla="*/ 181 w 612"/>
                <a:gd name="T47" fmla="*/ 259 h 585"/>
                <a:gd name="T48" fmla="*/ 200 w 612"/>
                <a:gd name="T49" fmla="*/ 251 h 585"/>
                <a:gd name="T50" fmla="*/ 217 w 612"/>
                <a:gd name="T51" fmla="*/ 240 h 585"/>
                <a:gd name="T52" fmla="*/ 231 w 612"/>
                <a:gd name="T53" fmla="*/ 223 h 585"/>
                <a:gd name="T54" fmla="*/ 240 w 612"/>
                <a:gd name="T55" fmla="*/ 205 h 585"/>
                <a:gd name="T56" fmla="*/ 244 w 612"/>
                <a:gd name="T57" fmla="*/ 184 h 585"/>
                <a:gd name="T58" fmla="*/ 245 w 612"/>
                <a:gd name="T59" fmla="*/ 163 h 585"/>
                <a:gd name="T60" fmla="*/ 245 w 612"/>
                <a:gd name="T61" fmla="*/ 36 h 585"/>
                <a:gd name="T62" fmla="*/ 248 w 612"/>
                <a:gd name="T63" fmla="*/ 23 h 585"/>
                <a:gd name="T64" fmla="*/ 254 w 612"/>
                <a:gd name="T65" fmla="*/ 18 h 585"/>
                <a:gd name="T66" fmla="*/ 267 w 612"/>
                <a:gd name="T67" fmla="*/ 16 h 585"/>
                <a:gd name="T68" fmla="*/ 277 w 612"/>
                <a:gd name="T69" fmla="*/ 0 h 585"/>
                <a:gd name="T70" fmla="*/ 250 w 612"/>
                <a:gd name="T71" fmla="*/ 1 h 585"/>
                <a:gd name="T72" fmla="*/ 231 w 612"/>
                <a:gd name="T73" fmla="*/ 2 h 585"/>
                <a:gd name="T74" fmla="*/ 213 w 612"/>
                <a:gd name="T75" fmla="*/ 1 h 585"/>
                <a:gd name="T76" fmla="*/ 190 w 612"/>
                <a:gd name="T77" fmla="*/ 0 h 585"/>
                <a:gd name="T78" fmla="*/ 201 w 612"/>
                <a:gd name="T79" fmla="*/ 16 h 585"/>
                <a:gd name="T80" fmla="*/ 215 w 612"/>
                <a:gd name="T81" fmla="*/ 18 h 585"/>
                <a:gd name="T82" fmla="*/ 220 w 612"/>
                <a:gd name="T83" fmla="*/ 23 h 585"/>
                <a:gd name="T84" fmla="*/ 223 w 612"/>
                <a:gd name="T85" fmla="*/ 36 h 585"/>
                <a:gd name="T86" fmla="*/ 223 w 612"/>
                <a:gd name="T87" fmla="*/ 143 h 585"/>
                <a:gd name="T88" fmla="*/ 222 w 612"/>
                <a:gd name="T89" fmla="*/ 176 h 585"/>
                <a:gd name="T90" fmla="*/ 219 w 612"/>
                <a:gd name="T91" fmla="*/ 191 h 585"/>
                <a:gd name="T92" fmla="*/ 214 w 612"/>
                <a:gd name="T93" fmla="*/ 206 h 585"/>
                <a:gd name="T94" fmla="*/ 209 w 612"/>
                <a:gd name="T95" fmla="*/ 213 h 585"/>
                <a:gd name="T96" fmla="*/ 202 w 612"/>
                <a:gd name="T97" fmla="*/ 219 h 585"/>
                <a:gd name="T98" fmla="*/ 187 w 612"/>
                <a:gd name="T99" fmla="*/ 227 h 585"/>
                <a:gd name="T100" fmla="*/ 170 w 612"/>
                <a:gd name="T101" fmla="*/ 232 h 585"/>
                <a:gd name="T102" fmla="*/ 153 w 612"/>
                <a:gd name="T103" fmla="*/ 232 h 585"/>
                <a:gd name="T104" fmla="*/ 137 w 612"/>
                <a:gd name="T105" fmla="*/ 232 h 585"/>
                <a:gd name="T106" fmla="*/ 121 w 612"/>
                <a:gd name="T107" fmla="*/ 228 h 585"/>
                <a:gd name="T108" fmla="*/ 107 w 612"/>
                <a:gd name="T109" fmla="*/ 222 h 585"/>
                <a:gd name="T110" fmla="*/ 95 w 612"/>
                <a:gd name="T111" fmla="*/ 211 h 585"/>
                <a:gd name="T112" fmla="*/ 88 w 612"/>
                <a:gd name="T113" fmla="*/ 196 h 585"/>
                <a:gd name="T114" fmla="*/ 86 w 612"/>
                <a:gd name="T115" fmla="*/ 179 h 585"/>
                <a:gd name="T116" fmla="*/ 85 w 612"/>
                <a:gd name="T117" fmla="*/ 146 h 58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2"/>
                <a:gd name="T178" fmla="*/ 0 h 585"/>
                <a:gd name="T179" fmla="*/ 612 w 612"/>
                <a:gd name="T180" fmla="*/ 585 h 58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2" h="585">
                  <a:moveTo>
                    <a:pt x="188" y="100"/>
                  </a:moveTo>
                  <a:lnTo>
                    <a:pt x="188" y="80"/>
                  </a:lnTo>
                  <a:lnTo>
                    <a:pt x="190" y="63"/>
                  </a:lnTo>
                  <a:lnTo>
                    <a:pt x="193" y="52"/>
                  </a:lnTo>
                  <a:lnTo>
                    <a:pt x="199" y="45"/>
                  </a:lnTo>
                  <a:lnTo>
                    <a:pt x="206" y="39"/>
                  </a:lnTo>
                  <a:lnTo>
                    <a:pt x="219" y="35"/>
                  </a:lnTo>
                  <a:lnTo>
                    <a:pt x="236" y="35"/>
                  </a:lnTo>
                  <a:lnTo>
                    <a:pt x="260" y="35"/>
                  </a:lnTo>
                  <a:lnTo>
                    <a:pt x="260" y="0"/>
                  </a:lnTo>
                  <a:lnTo>
                    <a:pt x="221" y="0"/>
                  </a:lnTo>
                  <a:lnTo>
                    <a:pt x="186" y="2"/>
                  </a:lnTo>
                  <a:lnTo>
                    <a:pt x="157" y="4"/>
                  </a:lnTo>
                  <a:lnTo>
                    <a:pt x="129" y="4"/>
                  </a:lnTo>
                  <a:lnTo>
                    <a:pt x="103" y="4"/>
                  </a:lnTo>
                  <a:lnTo>
                    <a:pt x="74" y="2"/>
                  </a:lnTo>
                  <a:lnTo>
                    <a:pt x="39" y="0"/>
                  </a:lnTo>
                  <a:lnTo>
                    <a:pt x="0" y="0"/>
                  </a:lnTo>
                  <a:lnTo>
                    <a:pt x="0" y="35"/>
                  </a:lnTo>
                  <a:lnTo>
                    <a:pt x="22" y="35"/>
                  </a:lnTo>
                  <a:lnTo>
                    <a:pt x="39" y="35"/>
                  </a:lnTo>
                  <a:lnTo>
                    <a:pt x="51" y="39"/>
                  </a:lnTo>
                  <a:lnTo>
                    <a:pt x="61" y="45"/>
                  </a:lnTo>
                  <a:lnTo>
                    <a:pt x="66" y="52"/>
                  </a:lnTo>
                  <a:lnTo>
                    <a:pt x="68" y="63"/>
                  </a:lnTo>
                  <a:lnTo>
                    <a:pt x="70" y="80"/>
                  </a:lnTo>
                  <a:lnTo>
                    <a:pt x="70" y="100"/>
                  </a:lnTo>
                  <a:lnTo>
                    <a:pt x="70" y="422"/>
                  </a:lnTo>
                  <a:lnTo>
                    <a:pt x="72" y="439"/>
                  </a:lnTo>
                  <a:lnTo>
                    <a:pt x="75" y="456"/>
                  </a:lnTo>
                  <a:lnTo>
                    <a:pt x="79" y="472"/>
                  </a:lnTo>
                  <a:lnTo>
                    <a:pt x="86" y="487"/>
                  </a:lnTo>
                  <a:lnTo>
                    <a:pt x="94" y="502"/>
                  </a:lnTo>
                  <a:lnTo>
                    <a:pt x="105" y="515"/>
                  </a:lnTo>
                  <a:lnTo>
                    <a:pt x="116" y="528"/>
                  </a:lnTo>
                  <a:lnTo>
                    <a:pt x="131" y="539"/>
                  </a:lnTo>
                  <a:lnTo>
                    <a:pt x="147" y="550"/>
                  </a:lnTo>
                  <a:lnTo>
                    <a:pt x="164" y="557"/>
                  </a:lnTo>
                  <a:lnTo>
                    <a:pt x="184" y="566"/>
                  </a:lnTo>
                  <a:lnTo>
                    <a:pt x="206" y="572"/>
                  </a:lnTo>
                  <a:lnTo>
                    <a:pt x="229" y="577"/>
                  </a:lnTo>
                  <a:lnTo>
                    <a:pt x="254" y="581"/>
                  </a:lnTo>
                  <a:lnTo>
                    <a:pt x="280" y="583"/>
                  </a:lnTo>
                  <a:lnTo>
                    <a:pt x="310" y="585"/>
                  </a:lnTo>
                  <a:lnTo>
                    <a:pt x="334" y="585"/>
                  </a:lnTo>
                  <a:lnTo>
                    <a:pt x="356" y="583"/>
                  </a:lnTo>
                  <a:lnTo>
                    <a:pt x="378" y="579"/>
                  </a:lnTo>
                  <a:lnTo>
                    <a:pt x="400" y="574"/>
                  </a:lnTo>
                  <a:lnTo>
                    <a:pt x="420" y="566"/>
                  </a:lnTo>
                  <a:lnTo>
                    <a:pt x="441" y="557"/>
                  </a:lnTo>
                  <a:lnTo>
                    <a:pt x="461" y="546"/>
                  </a:lnTo>
                  <a:lnTo>
                    <a:pt x="479" y="531"/>
                  </a:lnTo>
                  <a:lnTo>
                    <a:pt x="498" y="513"/>
                  </a:lnTo>
                  <a:lnTo>
                    <a:pt x="511" y="494"/>
                  </a:lnTo>
                  <a:lnTo>
                    <a:pt x="522" y="474"/>
                  </a:lnTo>
                  <a:lnTo>
                    <a:pt x="531" y="454"/>
                  </a:lnTo>
                  <a:lnTo>
                    <a:pt x="535" y="432"/>
                  </a:lnTo>
                  <a:lnTo>
                    <a:pt x="539" y="408"/>
                  </a:lnTo>
                  <a:lnTo>
                    <a:pt x="540" y="386"/>
                  </a:lnTo>
                  <a:lnTo>
                    <a:pt x="542" y="362"/>
                  </a:lnTo>
                  <a:lnTo>
                    <a:pt x="542" y="100"/>
                  </a:lnTo>
                  <a:lnTo>
                    <a:pt x="542" y="80"/>
                  </a:lnTo>
                  <a:lnTo>
                    <a:pt x="544" y="63"/>
                  </a:lnTo>
                  <a:lnTo>
                    <a:pt x="548" y="52"/>
                  </a:lnTo>
                  <a:lnTo>
                    <a:pt x="553" y="45"/>
                  </a:lnTo>
                  <a:lnTo>
                    <a:pt x="561" y="39"/>
                  </a:lnTo>
                  <a:lnTo>
                    <a:pt x="574" y="35"/>
                  </a:lnTo>
                  <a:lnTo>
                    <a:pt x="590" y="35"/>
                  </a:lnTo>
                  <a:lnTo>
                    <a:pt x="612" y="35"/>
                  </a:lnTo>
                  <a:lnTo>
                    <a:pt x="612" y="0"/>
                  </a:lnTo>
                  <a:lnTo>
                    <a:pt x="581" y="0"/>
                  </a:lnTo>
                  <a:lnTo>
                    <a:pt x="553" y="2"/>
                  </a:lnTo>
                  <a:lnTo>
                    <a:pt x="531" y="4"/>
                  </a:lnTo>
                  <a:lnTo>
                    <a:pt x="511" y="4"/>
                  </a:lnTo>
                  <a:lnTo>
                    <a:pt x="492" y="4"/>
                  </a:lnTo>
                  <a:lnTo>
                    <a:pt x="470" y="2"/>
                  </a:lnTo>
                  <a:lnTo>
                    <a:pt x="446" y="0"/>
                  </a:lnTo>
                  <a:lnTo>
                    <a:pt x="420" y="0"/>
                  </a:lnTo>
                  <a:lnTo>
                    <a:pt x="420" y="35"/>
                  </a:lnTo>
                  <a:lnTo>
                    <a:pt x="443" y="35"/>
                  </a:lnTo>
                  <a:lnTo>
                    <a:pt x="461" y="35"/>
                  </a:lnTo>
                  <a:lnTo>
                    <a:pt x="474" y="39"/>
                  </a:lnTo>
                  <a:lnTo>
                    <a:pt x="481" y="45"/>
                  </a:lnTo>
                  <a:lnTo>
                    <a:pt x="487" y="52"/>
                  </a:lnTo>
                  <a:lnTo>
                    <a:pt x="491" y="63"/>
                  </a:lnTo>
                  <a:lnTo>
                    <a:pt x="492" y="80"/>
                  </a:lnTo>
                  <a:lnTo>
                    <a:pt x="492" y="100"/>
                  </a:lnTo>
                  <a:lnTo>
                    <a:pt x="492" y="317"/>
                  </a:lnTo>
                  <a:lnTo>
                    <a:pt x="492" y="352"/>
                  </a:lnTo>
                  <a:lnTo>
                    <a:pt x="491" y="389"/>
                  </a:lnTo>
                  <a:lnTo>
                    <a:pt x="487" y="408"/>
                  </a:lnTo>
                  <a:lnTo>
                    <a:pt x="483" y="424"/>
                  </a:lnTo>
                  <a:lnTo>
                    <a:pt x="479" y="441"/>
                  </a:lnTo>
                  <a:lnTo>
                    <a:pt x="472" y="457"/>
                  </a:lnTo>
                  <a:lnTo>
                    <a:pt x="467" y="465"/>
                  </a:lnTo>
                  <a:lnTo>
                    <a:pt x="461" y="472"/>
                  </a:lnTo>
                  <a:lnTo>
                    <a:pt x="454" y="480"/>
                  </a:lnTo>
                  <a:lnTo>
                    <a:pt x="446" y="485"/>
                  </a:lnTo>
                  <a:lnTo>
                    <a:pt x="432" y="496"/>
                  </a:lnTo>
                  <a:lnTo>
                    <a:pt x="413" y="504"/>
                  </a:lnTo>
                  <a:lnTo>
                    <a:pt x="395" y="509"/>
                  </a:lnTo>
                  <a:lnTo>
                    <a:pt x="376" y="513"/>
                  </a:lnTo>
                  <a:lnTo>
                    <a:pt x="356" y="515"/>
                  </a:lnTo>
                  <a:lnTo>
                    <a:pt x="337" y="515"/>
                  </a:lnTo>
                  <a:lnTo>
                    <a:pt x="321" y="515"/>
                  </a:lnTo>
                  <a:lnTo>
                    <a:pt x="302" y="513"/>
                  </a:lnTo>
                  <a:lnTo>
                    <a:pt x="286" y="511"/>
                  </a:lnTo>
                  <a:lnTo>
                    <a:pt x="267" y="505"/>
                  </a:lnTo>
                  <a:lnTo>
                    <a:pt x="251" y="498"/>
                  </a:lnTo>
                  <a:lnTo>
                    <a:pt x="236" y="491"/>
                  </a:lnTo>
                  <a:lnTo>
                    <a:pt x="223" y="480"/>
                  </a:lnTo>
                  <a:lnTo>
                    <a:pt x="210" y="467"/>
                  </a:lnTo>
                  <a:lnTo>
                    <a:pt x="201" y="452"/>
                  </a:lnTo>
                  <a:lnTo>
                    <a:pt x="195" y="435"/>
                  </a:lnTo>
                  <a:lnTo>
                    <a:pt x="192" y="417"/>
                  </a:lnTo>
                  <a:lnTo>
                    <a:pt x="190" y="397"/>
                  </a:lnTo>
                  <a:lnTo>
                    <a:pt x="188" y="360"/>
                  </a:lnTo>
                  <a:lnTo>
                    <a:pt x="188" y="323"/>
                  </a:lnTo>
                  <a:lnTo>
                    <a:pt x="188" y="100"/>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00" name="Freeform 2391"/>
            <p:cNvSpPr>
              <a:spLocks noChangeArrowheads="1"/>
            </p:cNvSpPr>
            <p:nvPr/>
          </p:nvSpPr>
          <p:spPr bwMode="auto">
            <a:xfrm>
              <a:off x="4467" y="2534"/>
              <a:ext cx="704" cy="349"/>
            </a:xfrm>
            <a:custGeom>
              <a:avLst/>
              <a:gdLst>
                <a:gd name="T0" fmla="*/ 2 w 1559"/>
                <a:gd name="T1" fmla="*/ 274 h 772"/>
                <a:gd name="T2" fmla="*/ 7 w 1559"/>
                <a:gd name="T3" fmla="*/ 324 h 772"/>
                <a:gd name="T4" fmla="*/ 40 w 1559"/>
                <a:gd name="T5" fmla="*/ 338 h 772"/>
                <a:gd name="T6" fmla="*/ 121 w 1559"/>
                <a:gd name="T7" fmla="*/ 304 h 772"/>
                <a:gd name="T8" fmla="*/ 177 w 1559"/>
                <a:gd name="T9" fmla="*/ 245 h 772"/>
                <a:gd name="T10" fmla="*/ 200 w 1559"/>
                <a:gd name="T11" fmla="*/ 194 h 772"/>
                <a:gd name="T12" fmla="*/ 231 w 1559"/>
                <a:gd name="T13" fmla="*/ 168 h 772"/>
                <a:gd name="T14" fmla="*/ 290 w 1559"/>
                <a:gd name="T15" fmla="*/ 148 h 772"/>
                <a:gd name="T16" fmla="*/ 271 w 1559"/>
                <a:gd name="T17" fmla="*/ 208 h 772"/>
                <a:gd name="T18" fmla="*/ 212 w 1559"/>
                <a:gd name="T19" fmla="*/ 339 h 772"/>
                <a:gd name="T20" fmla="*/ 259 w 1559"/>
                <a:gd name="T21" fmla="*/ 305 h 772"/>
                <a:gd name="T22" fmla="*/ 323 w 1559"/>
                <a:gd name="T23" fmla="*/ 211 h 772"/>
                <a:gd name="T24" fmla="*/ 378 w 1559"/>
                <a:gd name="T25" fmla="*/ 169 h 772"/>
                <a:gd name="T26" fmla="*/ 415 w 1559"/>
                <a:gd name="T27" fmla="*/ 166 h 772"/>
                <a:gd name="T28" fmla="*/ 445 w 1559"/>
                <a:gd name="T29" fmla="*/ 153 h 772"/>
                <a:gd name="T30" fmla="*/ 421 w 1559"/>
                <a:gd name="T31" fmla="*/ 211 h 772"/>
                <a:gd name="T32" fmla="*/ 356 w 1559"/>
                <a:gd name="T33" fmla="*/ 344 h 772"/>
                <a:gd name="T34" fmla="*/ 386 w 1559"/>
                <a:gd name="T35" fmla="*/ 332 h 772"/>
                <a:gd name="T36" fmla="*/ 427 w 1559"/>
                <a:gd name="T37" fmla="*/ 283 h 772"/>
                <a:gd name="T38" fmla="*/ 466 w 1559"/>
                <a:gd name="T39" fmla="*/ 262 h 772"/>
                <a:gd name="T40" fmla="*/ 532 w 1559"/>
                <a:gd name="T41" fmla="*/ 313 h 772"/>
                <a:gd name="T42" fmla="*/ 602 w 1559"/>
                <a:gd name="T43" fmla="*/ 347 h 772"/>
                <a:gd name="T44" fmla="*/ 652 w 1559"/>
                <a:gd name="T45" fmla="*/ 346 h 772"/>
                <a:gd name="T46" fmla="*/ 695 w 1559"/>
                <a:gd name="T47" fmla="*/ 323 h 772"/>
                <a:gd name="T48" fmla="*/ 675 w 1559"/>
                <a:gd name="T49" fmla="*/ 324 h 772"/>
                <a:gd name="T50" fmla="*/ 629 w 1559"/>
                <a:gd name="T51" fmla="*/ 325 h 772"/>
                <a:gd name="T52" fmla="*/ 574 w 1559"/>
                <a:gd name="T53" fmla="*/ 294 h 772"/>
                <a:gd name="T54" fmla="*/ 516 w 1559"/>
                <a:gd name="T55" fmla="*/ 239 h 772"/>
                <a:gd name="T56" fmla="*/ 577 w 1559"/>
                <a:gd name="T57" fmla="*/ 211 h 772"/>
                <a:gd name="T58" fmla="*/ 629 w 1559"/>
                <a:gd name="T59" fmla="*/ 172 h 772"/>
                <a:gd name="T60" fmla="*/ 640 w 1559"/>
                <a:gd name="T61" fmla="*/ 143 h 772"/>
                <a:gd name="T62" fmla="*/ 628 w 1559"/>
                <a:gd name="T63" fmla="*/ 123 h 772"/>
                <a:gd name="T64" fmla="*/ 608 w 1559"/>
                <a:gd name="T65" fmla="*/ 151 h 772"/>
                <a:gd name="T66" fmla="*/ 555 w 1559"/>
                <a:gd name="T67" fmla="*/ 201 h 772"/>
                <a:gd name="T68" fmla="*/ 476 w 1559"/>
                <a:gd name="T69" fmla="*/ 230 h 772"/>
                <a:gd name="T70" fmla="*/ 457 w 1559"/>
                <a:gd name="T71" fmla="*/ 222 h 772"/>
                <a:gd name="T72" fmla="*/ 543 w 1559"/>
                <a:gd name="T73" fmla="*/ 19 h 772"/>
                <a:gd name="T74" fmla="*/ 501 w 1559"/>
                <a:gd name="T75" fmla="*/ 24 h 772"/>
                <a:gd name="T76" fmla="*/ 463 w 1559"/>
                <a:gd name="T77" fmla="*/ 118 h 772"/>
                <a:gd name="T78" fmla="*/ 404 w 1559"/>
                <a:gd name="T79" fmla="*/ 144 h 772"/>
                <a:gd name="T80" fmla="*/ 322 w 1559"/>
                <a:gd name="T81" fmla="*/ 180 h 772"/>
                <a:gd name="T82" fmla="*/ 329 w 1559"/>
                <a:gd name="T83" fmla="*/ 150 h 772"/>
                <a:gd name="T84" fmla="*/ 325 w 1559"/>
                <a:gd name="T85" fmla="*/ 126 h 772"/>
                <a:gd name="T86" fmla="*/ 268 w 1559"/>
                <a:gd name="T87" fmla="*/ 133 h 772"/>
                <a:gd name="T88" fmla="*/ 207 w 1559"/>
                <a:gd name="T89" fmla="*/ 163 h 772"/>
                <a:gd name="T90" fmla="*/ 202 w 1559"/>
                <a:gd name="T91" fmla="*/ 141 h 772"/>
                <a:gd name="T92" fmla="*/ 183 w 1559"/>
                <a:gd name="T93" fmla="*/ 121 h 772"/>
                <a:gd name="T94" fmla="*/ 147 w 1559"/>
                <a:gd name="T95" fmla="*/ 118 h 772"/>
                <a:gd name="T96" fmla="*/ 84 w 1559"/>
                <a:gd name="T97" fmla="*/ 151 h 772"/>
                <a:gd name="T98" fmla="*/ 30 w 1559"/>
                <a:gd name="T99" fmla="*/ 212 h 772"/>
                <a:gd name="T100" fmla="*/ 101 w 1559"/>
                <a:gd name="T101" fmla="*/ 164 h 772"/>
                <a:gd name="T102" fmla="*/ 131 w 1559"/>
                <a:gd name="T103" fmla="*/ 141 h 772"/>
                <a:gd name="T104" fmla="*/ 158 w 1559"/>
                <a:gd name="T105" fmla="*/ 148 h 772"/>
                <a:gd name="T106" fmla="*/ 159 w 1559"/>
                <a:gd name="T107" fmla="*/ 193 h 772"/>
                <a:gd name="T108" fmla="*/ 127 w 1559"/>
                <a:gd name="T109" fmla="*/ 268 h 772"/>
                <a:gd name="T110" fmla="*/ 78 w 1559"/>
                <a:gd name="T111" fmla="*/ 308 h 772"/>
                <a:gd name="T112" fmla="*/ 56 w 1559"/>
                <a:gd name="T113" fmla="*/ 305 h 772"/>
                <a:gd name="T114" fmla="*/ 45 w 1559"/>
                <a:gd name="T115" fmla="*/ 283 h 772"/>
                <a:gd name="T116" fmla="*/ 53 w 1559"/>
                <a:gd name="T117" fmla="*/ 240 h 77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59"/>
                <a:gd name="T178" fmla="*/ 0 h 772"/>
                <a:gd name="T179" fmla="*/ 1559 w 1559"/>
                <a:gd name="T180" fmla="*/ 772 h 77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59" h="772">
                  <a:moveTo>
                    <a:pt x="51" y="490"/>
                  </a:moveTo>
                  <a:lnTo>
                    <a:pt x="40" y="512"/>
                  </a:lnTo>
                  <a:lnTo>
                    <a:pt x="29" y="531"/>
                  </a:lnTo>
                  <a:lnTo>
                    <a:pt x="22" y="549"/>
                  </a:lnTo>
                  <a:lnTo>
                    <a:pt x="13" y="575"/>
                  </a:lnTo>
                  <a:lnTo>
                    <a:pt x="5" y="606"/>
                  </a:lnTo>
                  <a:lnTo>
                    <a:pt x="0" y="639"/>
                  </a:lnTo>
                  <a:lnTo>
                    <a:pt x="0" y="656"/>
                  </a:lnTo>
                  <a:lnTo>
                    <a:pt x="0" y="673"/>
                  </a:lnTo>
                  <a:lnTo>
                    <a:pt x="4" y="689"/>
                  </a:lnTo>
                  <a:lnTo>
                    <a:pt x="7" y="704"/>
                  </a:lnTo>
                  <a:lnTo>
                    <a:pt x="15" y="717"/>
                  </a:lnTo>
                  <a:lnTo>
                    <a:pt x="24" y="728"/>
                  </a:lnTo>
                  <a:lnTo>
                    <a:pt x="35" y="737"/>
                  </a:lnTo>
                  <a:lnTo>
                    <a:pt x="51" y="744"/>
                  </a:lnTo>
                  <a:lnTo>
                    <a:pt x="63" y="746"/>
                  </a:lnTo>
                  <a:lnTo>
                    <a:pt x="75" y="748"/>
                  </a:lnTo>
                  <a:lnTo>
                    <a:pt x="88" y="748"/>
                  </a:lnTo>
                  <a:lnTo>
                    <a:pt x="103" y="746"/>
                  </a:lnTo>
                  <a:lnTo>
                    <a:pt x="136" y="737"/>
                  </a:lnTo>
                  <a:lnTo>
                    <a:pt x="171" y="726"/>
                  </a:lnTo>
                  <a:lnTo>
                    <a:pt x="205" y="709"/>
                  </a:lnTo>
                  <a:lnTo>
                    <a:pt x="238" y="691"/>
                  </a:lnTo>
                  <a:lnTo>
                    <a:pt x="267" y="673"/>
                  </a:lnTo>
                  <a:lnTo>
                    <a:pt x="293" y="652"/>
                  </a:lnTo>
                  <a:lnTo>
                    <a:pt x="319" y="626"/>
                  </a:lnTo>
                  <a:lnTo>
                    <a:pt x="341" y="603"/>
                  </a:lnTo>
                  <a:lnTo>
                    <a:pt x="361" y="580"/>
                  </a:lnTo>
                  <a:lnTo>
                    <a:pt x="378" y="560"/>
                  </a:lnTo>
                  <a:lnTo>
                    <a:pt x="393" y="542"/>
                  </a:lnTo>
                  <a:lnTo>
                    <a:pt x="404" y="523"/>
                  </a:lnTo>
                  <a:lnTo>
                    <a:pt x="413" y="509"/>
                  </a:lnTo>
                  <a:lnTo>
                    <a:pt x="422" y="492"/>
                  </a:lnTo>
                  <a:lnTo>
                    <a:pt x="433" y="466"/>
                  </a:lnTo>
                  <a:lnTo>
                    <a:pt x="441" y="446"/>
                  </a:lnTo>
                  <a:lnTo>
                    <a:pt x="444" y="429"/>
                  </a:lnTo>
                  <a:lnTo>
                    <a:pt x="448" y="416"/>
                  </a:lnTo>
                  <a:lnTo>
                    <a:pt x="452" y="411"/>
                  </a:lnTo>
                  <a:lnTo>
                    <a:pt x="457" y="404"/>
                  </a:lnTo>
                  <a:lnTo>
                    <a:pt x="468" y="396"/>
                  </a:lnTo>
                  <a:lnTo>
                    <a:pt x="481" y="389"/>
                  </a:lnTo>
                  <a:lnTo>
                    <a:pt x="511" y="372"/>
                  </a:lnTo>
                  <a:lnTo>
                    <a:pt x="546" y="356"/>
                  </a:lnTo>
                  <a:lnTo>
                    <a:pt x="581" y="341"/>
                  </a:lnTo>
                  <a:lnTo>
                    <a:pt x="611" y="330"/>
                  </a:lnTo>
                  <a:lnTo>
                    <a:pt x="623" y="328"/>
                  </a:lnTo>
                  <a:lnTo>
                    <a:pt x="635" y="326"/>
                  </a:lnTo>
                  <a:lnTo>
                    <a:pt x="642" y="328"/>
                  </a:lnTo>
                  <a:lnTo>
                    <a:pt x="646" y="330"/>
                  </a:lnTo>
                  <a:lnTo>
                    <a:pt x="647" y="339"/>
                  </a:lnTo>
                  <a:lnTo>
                    <a:pt x="644" y="354"/>
                  </a:lnTo>
                  <a:lnTo>
                    <a:pt x="636" y="374"/>
                  </a:lnTo>
                  <a:lnTo>
                    <a:pt x="627" y="398"/>
                  </a:lnTo>
                  <a:lnTo>
                    <a:pt x="601" y="459"/>
                  </a:lnTo>
                  <a:lnTo>
                    <a:pt x="568" y="527"/>
                  </a:lnTo>
                  <a:lnTo>
                    <a:pt x="535" y="599"/>
                  </a:lnTo>
                  <a:lnTo>
                    <a:pt x="502" y="665"/>
                  </a:lnTo>
                  <a:lnTo>
                    <a:pt x="474" y="719"/>
                  </a:lnTo>
                  <a:lnTo>
                    <a:pt x="456" y="754"/>
                  </a:lnTo>
                  <a:lnTo>
                    <a:pt x="470" y="750"/>
                  </a:lnTo>
                  <a:lnTo>
                    <a:pt x="502" y="741"/>
                  </a:lnTo>
                  <a:lnTo>
                    <a:pt x="518" y="735"/>
                  </a:lnTo>
                  <a:lnTo>
                    <a:pt x="533" y="730"/>
                  </a:lnTo>
                  <a:lnTo>
                    <a:pt x="546" y="724"/>
                  </a:lnTo>
                  <a:lnTo>
                    <a:pt x="551" y="719"/>
                  </a:lnTo>
                  <a:lnTo>
                    <a:pt x="574" y="674"/>
                  </a:lnTo>
                  <a:lnTo>
                    <a:pt x="605" y="619"/>
                  </a:lnTo>
                  <a:lnTo>
                    <a:pt x="623" y="588"/>
                  </a:lnTo>
                  <a:lnTo>
                    <a:pt x="644" y="556"/>
                  </a:lnTo>
                  <a:lnTo>
                    <a:pt x="666" y="525"/>
                  </a:lnTo>
                  <a:lnTo>
                    <a:pt x="690" y="496"/>
                  </a:lnTo>
                  <a:lnTo>
                    <a:pt x="716" y="466"/>
                  </a:lnTo>
                  <a:lnTo>
                    <a:pt x="742" y="440"/>
                  </a:lnTo>
                  <a:lnTo>
                    <a:pt x="767" y="416"/>
                  </a:lnTo>
                  <a:lnTo>
                    <a:pt x="795" y="396"/>
                  </a:lnTo>
                  <a:lnTo>
                    <a:pt x="810" y="387"/>
                  </a:lnTo>
                  <a:lnTo>
                    <a:pt x="825" y="381"/>
                  </a:lnTo>
                  <a:lnTo>
                    <a:pt x="837" y="374"/>
                  </a:lnTo>
                  <a:lnTo>
                    <a:pt x="852" y="370"/>
                  </a:lnTo>
                  <a:lnTo>
                    <a:pt x="867" y="367"/>
                  </a:lnTo>
                  <a:lnTo>
                    <a:pt x="882" y="365"/>
                  </a:lnTo>
                  <a:lnTo>
                    <a:pt x="895" y="365"/>
                  </a:lnTo>
                  <a:lnTo>
                    <a:pt x="909" y="367"/>
                  </a:lnTo>
                  <a:lnTo>
                    <a:pt x="919" y="367"/>
                  </a:lnTo>
                  <a:lnTo>
                    <a:pt x="932" y="363"/>
                  </a:lnTo>
                  <a:lnTo>
                    <a:pt x="944" y="357"/>
                  </a:lnTo>
                  <a:lnTo>
                    <a:pt x="959" y="350"/>
                  </a:lnTo>
                  <a:lnTo>
                    <a:pt x="972" y="345"/>
                  </a:lnTo>
                  <a:lnTo>
                    <a:pt x="981" y="341"/>
                  </a:lnTo>
                  <a:lnTo>
                    <a:pt x="985" y="339"/>
                  </a:lnTo>
                  <a:lnTo>
                    <a:pt x="989" y="339"/>
                  </a:lnTo>
                  <a:lnTo>
                    <a:pt x="989" y="341"/>
                  </a:lnTo>
                  <a:lnTo>
                    <a:pt x="989" y="343"/>
                  </a:lnTo>
                  <a:lnTo>
                    <a:pt x="980" y="367"/>
                  </a:lnTo>
                  <a:lnTo>
                    <a:pt x="959" y="409"/>
                  </a:lnTo>
                  <a:lnTo>
                    <a:pt x="933" y="466"/>
                  </a:lnTo>
                  <a:lnTo>
                    <a:pt x="902" y="533"/>
                  </a:lnTo>
                  <a:lnTo>
                    <a:pt x="871" y="601"/>
                  </a:lnTo>
                  <a:lnTo>
                    <a:pt x="839" y="663"/>
                  </a:lnTo>
                  <a:lnTo>
                    <a:pt x="812" y="719"/>
                  </a:lnTo>
                  <a:lnTo>
                    <a:pt x="789" y="759"/>
                  </a:lnTo>
                  <a:lnTo>
                    <a:pt x="789" y="761"/>
                  </a:lnTo>
                  <a:lnTo>
                    <a:pt x="791" y="763"/>
                  </a:lnTo>
                  <a:lnTo>
                    <a:pt x="795" y="763"/>
                  </a:lnTo>
                  <a:lnTo>
                    <a:pt x="801" y="761"/>
                  </a:lnTo>
                  <a:lnTo>
                    <a:pt x="815" y="755"/>
                  </a:lnTo>
                  <a:lnTo>
                    <a:pt x="834" y="746"/>
                  </a:lnTo>
                  <a:lnTo>
                    <a:pt x="854" y="735"/>
                  </a:lnTo>
                  <a:lnTo>
                    <a:pt x="873" y="724"/>
                  </a:lnTo>
                  <a:lnTo>
                    <a:pt x="887" y="713"/>
                  </a:lnTo>
                  <a:lnTo>
                    <a:pt x="895" y="704"/>
                  </a:lnTo>
                  <a:lnTo>
                    <a:pt x="911" y="673"/>
                  </a:lnTo>
                  <a:lnTo>
                    <a:pt x="930" y="647"/>
                  </a:lnTo>
                  <a:lnTo>
                    <a:pt x="946" y="625"/>
                  </a:lnTo>
                  <a:lnTo>
                    <a:pt x="965" y="606"/>
                  </a:lnTo>
                  <a:lnTo>
                    <a:pt x="981" y="593"/>
                  </a:lnTo>
                  <a:lnTo>
                    <a:pt x="996" y="584"/>
                  </a:lnTo>
                  <a:lnTo>
                    <a:pt x="1011" y="579"/>
                  </a:lnTo>
                  <a:lnTo>
                    <a:pt x="1024" y="579"/>
                  </a:lnTo>
                  <a:lnTo>
                    <a:pt x="1033" y="580"/>
                  </a:lnTo>
                  <a:lnTo>
                    <a:pt x="1044" y="586"/>
                  </a:lnTo>
                  <a:lnTo>
                    <a:pt x="1057" y="595"/>
                  </a:lnTo>
                  <a:lnTo>
                    <a:pt x="1074" y="608"/>
                  </a:lnTo>
                  <a:lnTo>
                    <a:pt x="1111" y="639"/>
                  </a:lnTo>
                  <a:lnTo>
                    <a:pt x="1155" y="674"/>
                  </a:lnTo>
                  <a:lnTo>
                    <a:pt x="1179" y="693"/>
                  </a:lnTo>
                  <a:lnTo>
                    <a:pt x="1205" y="711"/>
                  </a:lnTo>
                  <a:lnTo>
                    <a:pt x="1232" y="726"/>
                  </a:lnTo>
                  <a:lnTo>
                    <a:pt x="1260" y="741"/>
                  </a:lnTo>
                  <a:lnTo>
                    <a:pt x="1289" y="754"/>
                  </a:lnTo>
                  <a:lnTo>
                    <a:pt x="1319" y="763"/>
                  </a:lnTo>
                  <a:lnTo>
                    <a:pt x="1334" y="767"/>
                  </a:lnTo>
                  <a:lnTo>
                    <a:pt x="1349" y="770"/>
                  </a:lnTo>
                  <a:lnTo>
                    <a:pt x="1365" y="772"/>
                  </a:lnTo>
                  <a:lnTo>
                    <a:pt x="1380" y="772"/>
                  </a:lnTo>
                  <a:lnTo>
                    <a:pt x="1402" y="770"/>
                  </a:lnTo>
                  <a:lnTo>
                    <a:pt x="1424" y="768"/>
                  </a:lnTo>
                  <a:lnTo>
                    <a:pt x="1443" y="765"/>
                  </a:lnTo>
                  <a:lnTo>
                    <a:pt x="1461" y="759"/>
                  </a:lnTo>
                  <a:lnTo>
                    <a:pt x="1478" y="752"/>
                  </a:lnTo>
                  <a:lnTo>
                    <a:pt x="1492" y="746"/>
                  </a:lnTo>
                  <a:lnTo>
                    <a:pt x="1505" y="737"/>
                  </a:lnTo>
                  <a:lnTo>
                    <a:pt x="1518" y="730"/>
                  </a:lnTo>
                  <a:lnTo>
                    <a:pt x="1539" y="715"/>
                  </a:lnTo>
                  <a:lnTo>
                    <a:pt x="1551" y="700"/>
                  </a:lnTo>
                  <a:lnTo>
                    <a:pt x="1557" y="691"/>
                  </a:lnTo>
                  <a:lnTo>
                    <a:pt x="1559" y="685"/>
                  </a:lnTo>
                  <a:lnTo>
                    <a:pt x="1548" y="693"/>
                  </a:lnTo>
                  <a:lnTo>
                    <a:pt x="1516" y="709"/>
                  </a:lnTo>
                  <a:lnTo>
                    <a:pt x="1494" y="717"/>
                  </a:lnTo>
                  <a:lnTo>
                    <a:pt x="1470" y="722"/>
                  </a:lnTo>
                  <a:lnTo>
                    <a:pt x="1456" y="724"/>
                  </a:lnTo>
                  <a:lnTo>
                    <a:pt x="1443" y="724"/>
                  </a:lnTo>
                  <a:lnTo>
                    <a:pt x="1426" y="724"/>
                  </a:lnTo>
                  <a:lnTo>
                    <a:pt x="1411" y="722"/>
                  </a:lnTo>
                  <a:lnTo>
                    <a:pt x="1393" y="719"/>
                  </a:lnTo>
                  <a:lnTo>
                    <a:pt x="1373" y="711"/>
                  </a:lnTo>
                  <a:lnTo>
                    <a:pt x="1352" y="702"/>
                  </a:lnTo>
                  <a:lnTo>
                    <a:pt x="1332" y="691"/>
                  </a:lnTo>
                  <a:lnTo>
                    <a:pt x="1312" y="678"/>
                  </a:lnTo>
                  <a:lnTo>
                    <a:pt x="1289" y="665"/>
                  </a:lnTo>
                  <a:lnTo>
                    <a:pt x="1271" y="650"/>
                  </a:lnTo>
                  <a:lnTo>
                    <a:pt x="1251" y="634"/>
                  </a:lnTo>
                  <a:lnTo>
                    <a:pt x="1214" y="603"/>
                  </a:lnTo>
                  <a:lnTo>
                    <a:pt x="1182" y="573"/>
                  </a:lnTo>
                  <a:lnTo>
                    <a:pt x="1158" y="549"/>
                  </a:lnTo>
                  <a:lnTo>
                    <a:pt x="1142" y="533"/>
                  </a:lnTo>
                  <a:lnTo>
                    <a:pt x="1142" y="529"/>
                  </a:lnTo>
                  <a:lnTo>
                    <a:pt x="1147" y="525"/>
                  </a:lnTo>
                  <a:lnTo>
                    <a:pt x="1157" y="520"/>
                  </a:lnTo>
                  <a:lnTo>
                    <a:pt x="1171" y="514"/>
                  </a:lnTo>
                  <a:lnTo>
                    <a:pt x="1208" y="499"/>
                  </a:lnTo>
                  <a:lnTo>
                    <a:pt x="1253" y="479"/>
                  </a:lnTo>
                  <a:lnTo>
                    <a:pt x="1277" y="466"/>
                  </a:lnTo>
                  <a:lnTo>
                    <a:pt x="1301" y="453"/>
                  </a:lnTo>
                  <a:lnTo>
                    <a:pt x="1325" y="440"/>
                  </a:lnTo>
                  <a:lnTo>
                    <a:pt x="1347" y="424"/>
                  </a:lnTo>
                  <a:lnTo>
                    <a:pt x="1367" y="407"/>
                  </a:lnTo>
                  <a:lnTo>
                    <a:pt x="1384" y="391"/>
                  </a:lnTo>
                  <a:lnTo>
                    <a:pt x="1393" y="381"/>
                  </a:lnTo>
                  <a:lnTo>
                    <a:pt x="1398" y="370"/>
                  </a:lnTo>
                  <a:lnTo>
                    <a:pt x="1406" y="361"/>
                  </a:lnTo>
                  <a:lnTo>
                    <a:pt x="1409" y="350"/>
                  </a:lnTo>
                  <a:lnTo>
                    <a:pt x="1415" y="337"/>
                  </a:lnTo>
                  <a:lnTo>
                    <a:pt x="1417" y="326"/>
                  </a:lnTo>
                  <a:lnTo>
                    <a:pt x="1417" y="317"/>
                  </a:lnTo>
                  <a:lnTo>
                    <a:pt x="1417" y="308"/>
                  </a:lnTo>
                  <a:lnTo>
                    <a:pt x="1415" y="300"/>
                  </a:lnTo>
                  <a:lnTo>
                    <a:pt x="1411" y="293"/>
                  </a:lnTo>
                  <a:lnTo>
                    <a:pt x="1408" y="287"/>
                  </a:lnTo>
                  <a:lnTo>
                    <a:pt x="1402" y="282"/>
                  </a:lnTo>
                  <a:lnTo>
                    <a:pt x="1391" y="273"/>
                  </a:lnTo>
                  <a:lnTo>
                    <a:pt x="1382" y="267"/>
                  </a:lnTo>
                  <a:lnTo>
                    <a:pt x="1374" y="265"/>
                  </a:lnTo>
                  <a:lnTo>
                    <a:pt x="1373" y="263"/>
                  </a:lnTo>
                  <a:lnTo>
                    <a:pt x="1365" y="289"/>
                  </a:lnTo>
                  <a:lnTo>
                    <a:pt x="1358" y="311"/>
                  </a:lnTo>
                  <a:lnTo>
                    <a:pt x="1347" y="333"/>
                  </a:lnTo>
                  <a:lnTo>
                    <a:pt x="1334" y="354"/>
                  </a:lnTo>
                  <a:lnTo>
                    <a:pt x="1319" y="370"/>
                  </a:lnTo>
                  <a:lnTo>
                    <a:pt x="1302" y="387"/>
                  </a:lnTo>
                  <a:lnTo>
                    <a:pt x="1286" y="404"/>
                  </a:lnTo>
                  <a:lnTo>
                    <a:pt x="1267" y="418"/>
                  </a:lnTo>
                  <a:lnTo>
                    <a:pt x="1229" y="444"/>
                  </a:lnTo>
                  <a:lnTo>
                    <a:pt x="1186" y="468"/>
                  </a:lnTo>
                  <a:lnTo>
                    <a:pt x="1142" y="490"/>
                  </a:lnTo>
                  <a:lnTo>
                    <a:pt x="1099" y="510"/>
                  </a:lnTo>
                  <a:lnTo>
                    <a:pt x="1092" y="509"/>
                  </a:lnTo>
                  <a:lnTo>
                    <a:pt x="1070" y="507"/>
                  </a:lnTo>
                  <a:lnTo>
                    <a:pt x="1055" y="509"/>
                  </a:lnTo>
                  <a:lnTo>
                    <a:pt x="1039" y="512"/>
                  </a:lnTo>
                  <a:lnTo>
                    <a:pt x="1020" y="518"/>
                  </a:lnTo>
                  <a:lnTo>
                    <a:pt x="1002" y="529"/>
                  </a:lnTo>
                  <a:lnTo>
                    <a:pt x="1000" y="527"/>
                  </a:lnTo>
                  <a:lnTo>
                    <a:pt x="1004" y="512"/>
                  </a:lnTo>
                  <a:lnTo>
                    <a:pt x="1011" y="490"/>
                  </a:lnTo>
                  <a:lnTo>
                    <a:pt x="1022" y="461"/>
                  </a:lnTo>
                  <a:lnTo>
                    <a:pt x="1053" y="385"/>
                  </a:lnTo>
                  <a:lnTo>
                    <a:pt x="1092" y="295"/>
                  </a:lnTo>
                  <a:lnTo>
                    <a:pt x="1133" y="199"/>
                  </a:lnTo>
                  <a:lnTo>
                    <a:pt x="1171" y="112"/>
                  </a:lnTo>
                  <a:lnTo>
                    <a:pt x="1203" y="42"/>
                  </a:lnTo>
                  <a:lnTo>
                    <a:pt x="1221" y="0"/>
                  </a:lnTo>
                  <a:lnTo>
                    <a:pt x="1206" y="4"/>
                  </a:lnTo>
                  <a:lnTo>
                    <a:pt x="1168" y="18"/>
                  </a:lnTo>
                  <a:lnTo>
                    <a:pt x="1129" y="33"/>
                  </a:lnTo>
                  <a:lnTo>
                    <a:pt x="1111" y="42"/>
                  </a:lnTo>
                  <a:lnTo>
                    <a:pt x="1109" y="52"/>
                  </a:lnTo>
                  <a:lnTo>
                    <a:pt x="1111" y="63"/>
                  </a:lnTo>
                  <a:lnTo>
                    <a:pt x="1103" y="85"/>
                  </a:lnTo>
                  <a:lnTo>
                    <a:pt x="1090" y="116"/>
                  </a:lnTo>
                  <a:lnTo>
                    <a:pt x="1075" y="153"/>
                  </a:lnTo>
                  <a:lnTo>
                    <a:pt x="1057" y="192"/>
                  </a:lnTo>
                  <a:lnTo>
                    <a:pt x="1026" y="260"/>
                  </a:lnTo>
                  <a:lnTo>
                    <a:pt x="1011" y="289"/>
                  </a:lnTo>
                  <a:lnTo>
                    <a:pt x="998" y="291"/>
                  </a:lnTo>
                  <a:lnTo>
                    <a:pt x="981" y="293"/>
                  </a:lnTo>
                  <a:lnTo>
                    <a:pt x="961" y="297"/>
                  </a:lnTo>
                  <a:lnTo>
                    <a:pt x="941" y="304"/>
                  </a:lnTo>
                  <a:lnTo>
                    <a:pt x="895" y="319"/>
                  </a:lnTo>
                  <a:lnTo>
                    <a:pt x="849" y="335"/>
                  </a:lnTo>
                  <a:lnTo>
                    <a:pt x="802" y="356"/>
                  </a:lnTo>
                  <a:lnTo>
                    <a:pt x="764" y="372"/>
                  </a:lnTo>
                  <a:lnTo>
                    <a:pt x="732" y="387"/>
                  </a:lnTo>
                  <a:lnTo>
                    <a:pt x="716" y="396"/>
                  </a:lnTo>
                  <a:lnTo>
                    <a:pt x="712" y="398"/>
                  </a:lnTo>
                  <a:lnTo>
                    <a:pt x="710" y="396"/>
                  </a:lnTo>
                  <a:lnTo>
                    <a:pt x="708" y="392"/>
                  </a:lnTo>
                  <a:lnTo>
                    <a:pt x="710" y="387"/>
                  </a:lnTo>
                  <a:lnTo>
                    <a:pt x="716" y="372"/>
                  </a:lnTo>
                  <a:lnTo>
                    <a:pt x="723" y="352"/>
                  </a:lnTo>
                  <a:lnTo>
                    <a:pt x="729" y="332"/>
                  </a:lnTo>
                  <a:lnTo>
                    <a:pt x="734" y="311"/>
                  </a:lnTo>
                  <a:lnTo>
                    <a:pt x="736" y="302"/>
                  </a:lnTo>
                  <a:lnTo>
                    <a:pt x="734" y="295"/>
                  </a:lnTo>
                  <a:lnTo>
                    <a:pt x="732" y="289"/>
                  </a:lnTo>
                  <a:lnTo>
                    <a:pt x="729" y="284"/>
                  </a:lnTo>
                  <a:lnTo>
                    <a:pt x="719" y="278"/>
                  </a:lnTo>
                  <a:lnTo>
                    <a:pt x="708" y="276"/>
                  </a:lnTo>
                  <a:lnTo>
                    <a:pt x="697" y="275"/>
                  </a:lnTo>
                  <a:lnTo>
                    <a:pt x="686" y="275"/>
                  </a:lnTo>
                  <a:lnTo>
                    <a:pt x="655" y="278"/>
                  </a:lnTo>
                  <a:lnTo>
                    <a:pt x="616" y="289"/>
                  </a:lnTo>
                  <a:lnTo>
                    <a:pt x="594" y="295"/>
                  </a:lnTo>
                  <a:lnTo>
                    <a:pt x="570" y="304"/>
                  </a:lnTo>
                  <a:lnTo>
                    <a:pt x="546" y="315"/>
                  </a:lnTo>
                  <a:lnTo>
                    <a:pt x="524" y="326"/>
                  </a:lnTo>
                  <a:lnTo>
                    <a:pt x="487" y="348"/>
                  </a:lnTo>
                  <a:lnTo>
                    <a:pt x="461" y="361"/>
                  </a:lnTo>
                  <a:lnTo>
                    <a:pt x="459" y="361"/>
                  </a:lnTo>
                  <a:lnTo>
                    <a:pt x="457" y="359"/>
                  </a:lnTo>
                  <a:lnTo>
                    <a:pt x="456" y="356"/>
                  </a:lnTo>
                  <a:lnTo>
                    <a:pt x="456" y="352"/>
                  </a:lnTo>
                  <a:lnTo>
                    <a:pt x="454" y="339"/>
                  </a:lnTo>
                  <a:lnTo>
                    <a:pt x="450" y="322"/>
                  </a:lnTo>
                  <a:lnTo>
                    <a:pt x="448" y="313"/>
                  </a:lnTo>
                  <a:lnTo>
                    <a:pt x="444" y="306"/>
                  </a:lnTo>
                  <a:lnTo>
                    <a:pt x="439" y="297"/>
                  </a:lnTo>
                  <a:lnTo>
                    <a:pt x="433" y="287"/>
                  </a:lnTo>
                  <a:lnTo>
                    <a:pt x="426" y="280"/>
                  </a:lnTo>
                  <a:lnTo>
                    <a:pt x="417" y="273"/>
                  </a:lnTo>
                  <a:lnTo>
                    <a:pt x="406" y="267"/>
                  </a:lnTo>
                  <a:lnTo>
                    <a:pt x="393" y="262"/>
                  </a:lnTo>
                  <a:lnTo>
                    <a:pt x="382" y="260"/>
                  </a:lnTo>
                  <a:lnTo>
                    <a:pt x="371" y="258"/>
                  </a:lnTo>
                  <a:lnTo>
                    <a:pt x="360" y="256"/>
                  </a:lnTo>
                  <a:lnTo>
                    <a:pt x="349" y="256"/>
                  </a:lnTo>
                  <a:lnTo>
                    <a:pt x="326" y="260"/>
                  </a:lnTo>
                  <a:lnTo>
                    <a:pt x="302" y="265"/>
                  </a:lnTo>
                  <a:lnTo>
                    <a:pt x="278" y="275"/>
                  </a:lnTo>
                  <a:lnTo>
                    <a:pt x="254" y="286"/>
                  </a:lnTo>
                  <a:lnTo>
                    <a:pt x="232" y="300"/>
                  </a:lnTo>
                  <a:lnTo>
                    <a:pt x="208" y="317"/>
                  </a:lnTo>
                  <a:lnTo>
                    <a:pt x="186" y="335"/>
                  </a:lnTo>
                  <a:lnTo>
                    <a:pt x="162" y="354"/>
                  </a:lnTo>
                  <a:lnTo>
                    <a:pt x="142" y="376"/>
                  </a:lnTo>
                  <a:lnTo>
                    <a:pt x="122" y="398"/>
                  </a:lnTo>
                  <a:lnTo>
                    <a:pt x="101" y="420"/>
                  </a:lnTo>
                  <a:lnTo>
                    <a:pt x="83" y="444"/>
                  </a:lnTo>
                  <a:lnTo>
                    <a:pt x="66" y="468"/>
                  </a:lnTo>
                  <a:lnTo>
                    <a:pt x="51" y="490"/>
                  </a:lnTo>
                  <a:lnTo>
                    <a:pt x="138" y="490"/>
                  </a:lnTo>
                  <a:lnTo>
                    <a:pt x="160" y="455"/>
                  </a:lnTo>
                  <a:lnTo>
                    <a:pt x="181" y="420"/>
                  </a:lnTo>
                  <a:lnTo>
                    <a:pt x="201" y="391"/>
                  </a:lnTo>
                  <a:lnTo>
                    <a:pt x="223" y="363"/>
                  </a:lnTo>
                  <a:lnTo>
                    <a:pt x="232" y="352"/>
                  </a:lnTo>
                  <a:lnTo>
                    <a:pt x="243" y="341"/>
                  </a:lnTo>
                  <a:lnTo>
                    <a:pt x="254" y="332"/>
                  </a:lnTo>
                  <a:lnTo>
                    <a:pt x="266" y="322"/>
                  </a:lnTo>
                  <a:lnTo>
                    <a:pt x="278" y="317"/>
                  </a:lnTo>
                  <a:lnTo>
                    <a:pt x="289" y="313"/>
                  </a:lnTo>
                  <a:lnTo>
                    <a:pt x="302" y="310"/>
                  </a:lnTo>
                  <a:lnTo>
                    <a:pt x="315" y="310"/>
                  </a:lnTo>
                  <a:lnTo>
                    <a:pt x="325" y="310"/>
                  </a:lnTo>
                  <a:lnTo>
                    <a:pt x="334" y="313"/>
                  </a:lnTo>
                  <a:lnTo>
                    <a:pt x="343" y="321"/>
                  </a:lnTo>
                  <a:lnTo>
                    <a:pt x="349" y="328"/>
                  </a:lnTo>
                  <a:lnTo>
                    <a:pt x="354" y="339"/>
                  </a:lnTo>
                  <a:lnTo>
                    <a:pt x="358" y="354"/>
                  </a:lnTo>
                  <a:lnTo>
                    <a:pt x="358" y="368"/>
                  </a:lnTo>
                  <a:lnTo>
                    <a:pt x="358" y="385"/>
                  </a:lnTo>
                  <a:lnTo>
                    <a:pt x="356" y="405"/>
                  </a:lnTo>
                  <a:lnTo>
                    <a:pt x="352" y="427"/>
                  </a:lnTo>
                  <a:lnTo>
                    <a:pt x="347" y="450"/>
                  </a:lnTo>
                  <a:lnTo>
                    <a:pt x="339" y="475"/>
                  </a:lnTo>
                  <a:lnTo>
                    <a:pt x="328" y="503"/>
                  </a:lnTo>
                  <a:lnTo>
                    <a:pt x="315" y="531"/>
                  </a:lnTo>
                  <a:lnTo>
                    <a:pt x="301" y="562"/>
                  </a:lnTo>
                  <a:lnTo>
                    <a:pt x="282" y="593"/>
                  </a:lnTo>
                  <a:lnTo>
                    <a:pt x="269" y="612"/>
                  </a:lnTo>
                  <a:lnTo>
                    <a:pt x="253" y="630"/>
                  </a:lnTo>
                  <a:lnTo>
                    <a:pt x="234" y="647"/>
                  </a:lnTo>
                  <a:lnTo>
                    <a:pt x="212" y="662"/>
                  </a:lnTo>
                  <a:lnTo>
                    <a:pt x="192" y="674"/>
                  </a:lnTo>
                  <a:lnTo>
                    <a:pt x="173" y="682"/>
                  </a:lnTo>
                  <a:lnTo>
                    <a:pt x="164" y="684"/>
                  </a:lnTo>
                  <a:lnTo>
                    <a:pt x="155" y="685"/>
                  </a:lnTo>
                  <a:lnTo>
                    <a:pt x="147" y="685"/>
                  </a:lnTo>
                  <a:lnTo>
                    <a:pt x="140" y="684"/>
                  </a:lnTo>
                  <a:lnTo>
                    <a:pt x="133" y="680"/>
                  </a:lnTo>
                  <a:lnTo>
                    <a:pt x="125" y="674"/>
                  </a:lnTo>
                  <a:lnTo>
                    <a:pt x="120" y="669"/>
                  </a:lnTo>
                  <a:lnTo>
                    <a:pt x="114" y="663"/>
                  </a:lnTo>
                  <a:lnTo>
                    <a:pt x="109" y="656"/>
                  </a:lnTo>
                  <a:lnTo>
                    <a:pt x="105" y="647"/>
                  </a:lnTo>
                  <a:lnTo>
                    <a:pt x="101" y="636"/>
                  </a:lnTo>
                  <a:lnTo>
                    <a:pt x="99" y="625"/>
                  </a:lnTo>
                  <a:lnTo>
                    <a:pt x="99" y="612"/>
                  </a:lnTo>
                  <a:lnTo>
                    <a:pt x="99" y="599"/>
                  </a:lnTo>
                  <a:lnTo>
                    <a:pt x="101" y="582"/>
                  </a:lnTo>
                  <a:lnTo>
                    <a:pt x="105" y="568"/>
                  </a:lnTo>
                  <a:lnTo>
                    <a:pt x="111" y="549"/>
                  </a:lnTo>
                  <a:lnTo>
                    <a:pt x="118" y="531"/>
                  </a:lnTo>
                  <a:lnTo>
                    <a:pt x="127" y="512"/>
                  </a:lnTo>
                  <a:lnTo>
                    <a:pt x="138" y="490"/>
                  </a:lnTo>
                  <a:lnTo>
                    <a:pt x="51" y="490"/>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01" name="Freeform 2392"/>
            <p:cNvSpPr>
              <a:spLocks noChangeArrowheads="1"/>
            </p:cNvSpPr>
            <p:nvPr/>
          </p:nvSpPr>
          <p:spPr bwMode="auto">
            <a:xfrm>
              <a:off x="3815" y="2478"/>
              <a:ext cx="930" cy="577"/>
            </a:xfrm>
            <a:custGeom>
              <a:avLst/>
              <a:gdLst>
                <a:gd name="T0" fmla="*/ 512 w 2059"/>
                <a:gd name="T1" fmla="*/ 18 h 1278"/>
                <a:gd name="T2" fmla="*/ 527 w 2059"/>
                <a:gd name="T3" fmla="*/ 21 h 1278"/>
                <a:gd name="T4" fmla="*/ 533 w 2059"/>
                <a:gd name="T5" fmla="*/ 35 h 1278"/>
                <a:gd name="T6" fmla="*/ 530 w 2059"/>
                <a:gd name="T7" fmla="*/ 64 h 1278"/>
                <a:gd name="T8" fmla="*/ 503 w 2059"/>
                <a:gd name="T9" fmla="*/ 140 h 1278"/>
                <a:gd name="T10" fmla="*/ 455 w 2059"/>
                <a:gd name="T11" fmla="*/ 238 h 1278"/>
                <a:gd name="T12" fmla="*/ 422 w 2059"/>
                <a:gd name="T13" fmla="*/ 307 h 1278"/>
                <a:gd name="T14" fmla="*/ 418 w 2059"/>
                <a:gd name="T15" fmla="*/ 330 h 1278"/>
                <a:gd name="T16" fmla="*/ 427 w 2059"/>
                <a:gd name="T17" fmla="*/ 330 h 1278"/>
                <a:gd name="T18" fmla="*/ 460 w 2059"/>
                <a:gd name="T19" fmla="*/ 311 h 1278"/>
                <a:gd name="T20" fmla="*/ 573 w 2059"/>
                <a:gd name="T21" fmla="*/ 221 h 1278"/>
                <a:gd name="T22" fmla="*/ 632 w 2059"/>
                <a:gd name="T23" fmla="*/ 176 h 1278"/>
                <a:gd name="T24" fmla="*/ 605 w 2059"/>
                <a:gd name="T25" fmla="*/ 211 h 1278"/>
                <a:gd name="T26" fmla="*/ 500 w 2059"/>
                <a:gd name="T27" fmla="*/ 332 h 1278"/>
                <a:gd name="T28" fmla="*/ 387 w 2059"/>
                <a:gd name="T29" fmla="*/ 453 h 1278"/>
                <a:gd name="T30" fmla="*/ 317 w 2059"/>
                <a:gd name="T31" fmla="*/ 511 h 1278"/>
                <a:gd name="T32" fmla="*/ 251 w 2059"/>
                <a:gd name="T33" fmla="*/ 545 h 1278"/>
                <a:gd name="T34" fmla="*/ 211 w 2059"/>
                <a:gd name="T35" fmla="*/ 557 h 1278"/>
                <a:gd name="T36" fmla="*/ 168 w 2059"/>
                <a:gd name="T37" fmla="*/ 559 h 1278"/>
                <a:gd name="T38" fmla="*/ 125 w 2059"/>
                <a:gd name="T39" fmla="*/ 554 h 1278"/>
                <a:gd name="T40" fmla="*/ 89 w 2059"/>
                <a:gd name="T41" fmla="*/ 540 h 1278"/>
                <a:gd name="T42" fmla="*/ 52 w 2059"/>
                <a:gd name="T43" fmla="*/ 516 h 1278"/>
                <a:gd name="T44" fmla="*/ 16 w 2059"/>
                <a:gd name="T45" fmla="*/ 476 h 1278"/>
                <a:gd name="T46" fmla="*/ 1 w 2059"/>
                <a:gd name="T47" fmla="*/ 455 h 1278"/>
                <a:gd name="T48" fmla="*/ 23 w 2059"/>
                <a:gd name="T49" fmla="*/ 501 h 1278"/>
                <a:gd name="T50" fmla="*/ 50 w 2059"/>
                <a:gd name="T51" fmla="*/ 530 h 1278"/>
                <a:gd name="T52" fmla="*/ 84 w 2059"/>
                <a:gd name="T53" fmla="*/ 552 h 1278"/>
                <a:gd name="T54" fmla="*/ 129 w 2059"/>
                <a:gd name="T55" fmla="*/ 568 h 1278"/>
                <a:gd name="T56" fmla="*/ 189 w 2059"/>
                <a:gd name="T57" fmla="*/ 577 h 1278"/>
                <a:gd name="T58" fmla="*/ 253 w 2059"/>
                <a:gd name="T59" fmla="*/ 570 h 1278"/>
                <a:gd name="T60" fmla="*/ 318 w 2059"/>
                <a:gd name="T61" fmla="*/ 544 h 1278"/>
                <a:gd name="T62" fmla="*/ 382 w 2059"/>
                <a:gd name="T63" fmla="*/ 502 h 1278"/>
                <a:gd name="T64" fmla="*/ 443 w 2059"/>
                <a:gd name="T65" fmla="*/ 450 h 1278"/>
                <a:gd name="T66" fmla="*/ 536 w 2059"/>
                <a:gd name="T67" fmla="*/ 354 h 1278"/>
                <a:gd name="T68" fmla="*/ 651 w 2059"/>
                <a:gd name="T69" fmla="*/ 216 h 1278"/>
                <a:gd name="T70" fmla="*/ 759 w 2059"/>
                <a:gd name="T71" fmla="*/ 91 h 1278"/>
                <a:gd name="T72" fmla="*/ 815 w 2059"/>
                <a:gd name="T73" fmla="*/ 40 h 1278"/>
                <a:gd name="T74" fmla="*/ 852 w 2059"/>
                <a:gd name="T75" fmla="*/ 21 h 1278"/>
                <a:gd name="T76" fmla="*/ 888 w 2059"/>
                <a:gd name="T77" fmla="*/ 16 h 1278"/>
                <a:gd name="T78" fmla="*/ 928 w 2059"/>
                <a:gd name="T79" fmla="*/ 21 h 1278"/>
                <a:gd name="T80" fmla="*/ 907 w 2059"/>
                <a:gd name="T81" fmla="*/ 11 h 1278"/>
                <a:gd name="T82" fmla="*/ 876 w 2059"/>
                <a:gd name="T83" fmla="*/ 5 h 1278"/>
                <a:gd name="T84" fmla="*/ 844 w 2059"/>
                <a:gd name="T85" fmla="*/ 9 h 1278"/>
                <a:gd name="T86" fmla="*/ 786 w 2059"/>
                <a:gd name="T87" fmla="*/ 33 h 1278"/>
                <a:gd name="T88" fmla="*/ 721 w 2059"/>
                <a:gd name="T89" fmla="*/ 78 h 1278"/>
                <a:gd name="T90" fmla="*/ 649 w 2059"/>
                <a:gd name="T91" fmla="*/ 142 h 1278"/>
                <a:gd name="T92" fmla="*/ 535 w 2059"/>
                <a:gd name="T93" fmla="*/ 232 h 1278"/>
                <a:gd name="T94" fmla="*/ 490 w 2059"/>
                <a:gd name="T95" fmla="*/ 263 h 1278"/>
                <a:gd name="T96" fmla="*/ 523 w 2059"/>
                <a:gd name="T97" fmla="*/ 194 h 1278"/>
                <a:gd name="T98" fmla="*/ 568 w 2059"/>
                <a:gd name="T99" fmla="*/ 80 h 1278"/>
                <a:gd name="T100" fmla="*/ 579 w 2059"/>
                <a:gd name="T101" fmla="*/ 32 h 1278"/>
                <a:gd name="T102" fmla="*/ 576 w 2059"/>
                <a:gd name="T103" fmla="*/ 7 h 1278"/>
                <a:gd name="T104" fmla="*/ 566 w 2059"/>
                <a:gd name="T105" fmla="*/ 0 h 1278"/>
                <a:gd name="T106" fmla="*/ 535 w 2059"/>
                <a:gd name="T107" fmla="*/ 4 h 1278"/>
                <a:gd name="T108" fmla="*/ 492 w 2059"/>
                <a:gd name="T109" fmla="*/ 19 h 1278"/>
                <a:gd name="T110" fmla="*/ 487 w 2059"/>
                <a:gd name="T111" fmla="*/ 25 h 12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59"/>
                <a:gd name="T169" fmla="*/ 0 h 1278"/>
                <a:gd name="T170" fmla="*/ 2059 w 2059"/>
                <a:gd name="T171" fmla="*/ 1278 h 127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59" h="1278">
                  <a:moveTo>
                    <a:pt x="1079" y="56"/>
                  </a:moveTo>
                  <a:lnTo>
                    <a:pt x="1090" y="52"/>
                  </a:lnTo>
                  <a:lnTo>
                    <a:pt x="1116" y="43"/>
                  </a:lnTo>
                  <a:lnTo>
                    <a:pt x="1133" y="39"/>
                  </a:lnTo>
                  <a:lnTo>
                    <a:pt x="1148" y="39"/>
                  </a:lnTo>
                  <a:lnTo>
                    <a:pt x="1155" y="41"/>
                  </a:lnTo>
                  <a:lnTo>
                    <a:pt x="1161" y="43"/>
                  </a:lnTo>
                  <a:lnTo>
                    <a:pt x="1166" y="47"/>
                  </a:lnTo>
                  <a:lnTo>
                    <a:pt x="1172" y="50"/>
                  </a:lnTo>
                  <a:lnTo>
                    <a:pt x="1177" y="58"/>
                  </a:lnTo>
                  <a:lnTo>
                    <a:pt x="1179" y="67"/>
                  </a:lnTo>
                  <a:lnTo>
                    <a:pt x="1181" y="78"/>
                  </a:lnTo>
                  <a:lnTo>
                    <a:pt x="1181" y="91"/>
                  </a:lnTo>
                  <a:lnTo>
                    <a:pt x="1181" y="106"/>
                  </a:lnTo>
                  <a:lnTo>
                    <a:pt x="1177" y="122"/>
                  </a:lnTo>
                  <a:lnTo>
                    <a:pt x="1173" y="141"/>
                  </a:lnTo>
                  <a:lnTo>
                    <a:pt x="1168" y="161"/>
                  </a:lnTo>
                  <a:lnTo>
                    <a:pt x="1155" y="205"/>
                  </a:lnTo>
                  <a:lnTo>
                    <a:pt x="1137" y="255"/>
                  </a:lnTo>
                  <a:lnTo>
                    <a:pt x="1113" y="310"/>
                  </a:lnTo>
                  <a:lnTo>
                    <a:pt x="1087" y="367"/>
                  </a:lnTo>
                  <a:lnTo>
                    <a:pt x="1059" y="424"/>
                  </a:lnTo>
                  <a:lnTo>
                    <a:pt x="1031" y="478"/>
                  </a:lnTo>
                  <a:lnTo>
                    <a:pt x="1007" y="528"/>
                  </a:lnTo>
                  <a:lnTo>
                    <a:pt x="985" y="574"/>
                  </a:lnTo>
                  <a:lnTo>
                    <a:pt x="965" y="614"/>
                  </a:lnTo>
                  <a:lnTo>
                    <a:pt x="948" y="649"/>
                  </a:lnTo>
                  <a:lnTo>
                    <a:pt x="935" y="679"/>
                  </a:lnTo>
                  <a:lnTo>
                    <a:pt x="926" y="701"/>
                  </a:lnTo>
                  <a:lnTo>
                    <a:pt x="924" y="715"/>
                  </a:lnTo>
                  <a:lnTo>
                    <a:pt x="924" y="727"/>
                  </a:lnTo>
                  <a:lnTo>
                    <a:pt x="926" y="730"/>
                  </a:lnTo>
                  <a:lnTo>
                    <a:pt x="928" y="732"/>
                  </a:lnTo>
                  <a:lnTo>
                    <a:pt x="932" y="732"/>
                  </a:lnTo>
                  <a:lnTo>
                    <a:pt x="935" y="732"/>
                  </a:lnTo>
                  <a:lnTo>
                    <a:pt x="945" y="730"/>
                  </a:lnTo>
                  <a:lnTo>
                    <a:pt x="956" y="727"/>
                  </a:lnTo>
                  <a:lnTo>
                    <a:pt x="969" y="719"/>
                  </a:lnTo>
                  <a:lnTo>
                    <a:pt x="982" y="714"/>
                  </a:lnTo>
                  <a:lnTo>
                    <a:pt x="1018" y="688"/>
                  </a:lnTo>
                  <a:lnTo>
                    <a:pt x="1072" y="649"/>
                  </a:lnTo>
                  <a:lnTo>
                    <a:pt x="1135" y="598"/>
                  </a:lnTo>
                  <a:lnTo>
                    <a:pt x="1203" y="544"/>
                  </a:lnTo>
                  <a:lnTo>
                    <a:pt x="1268" y="489"/>
                  </a:lnTo>
                  <a:lnTo>
                    <a:pt x="1327" y="443"/>
                  </a:lnTo>
                  <a:lnTo>
                    <a:pt x="1371" y="406"/>
                  </a:lnTo>
                  <a:lnTo>
                    <a:pt x="1397" y="387"/>
                  </a:lnTo>
                  <a:lnTo>
                    <a:pt x="1399" y="389"/>
                  </a:lnTo>
                  <a:lnTo>
                    <a:pt x="1395" y="395"/>
                  </a:lnTo>
                  <a:lnTo>
                    <a:pt x="1387" y="406"/>
                  </a:lnTo>
                  <a:lnTo>
                    <a:pt x="1375" y="422"/>
                  </a:lnTo>
                  <a:lnTo>
                    <a:pt x="1340" y="467"/>
                  </a:lnTo>
                  <a:lnTo>
                    <a:pt x="1292" y="524"/>
                  </a:lnTo>
                  <a:lnTo>
                    <a:pt x="1236" y="590"/>
                  </a:lnTo>
                  <a:lnTo>
                    <a:pt x="1173" y="662"/>
                  </a:lnTo>
                  <a:lnTo>
                    <a:pt x="1107" y="736"/>
                  </a:lnTo>
                  <a:lnTo>
                    <a:pt x="1041" y="809"/>
                  </a:lnTo>
                  <a:lnTo>
                    <a:pt x="967" y="889"/>
                  </a:lnTo>
                  <a:lnTo>
                    <a:pt x="893" y="966"/>
                  </a:lnTo>
                  <a:lnTo>
                    <a:pt x="856" y="1003"/>
                  </a:lnTo>
                  <a:lnTo>
                    <a:pt x="817" y="1038"/>
                  </a:lnTo>
                  <a:lnTo>
                    <a:pt x="779" y="1071"/>
                  </a:lnTo>
                  <a:lnTo>
                    <a:pt x="740" y="1102"/>
                  </a:lnTo>
                  <a:lnTo>
                    <a:pt x="701" y="1132"/>
                  </a:lnTo>
                  <a:lnTo>
                    <a:pt x="661" y="1158"/>
                  </a:lnTo>
                  <a:lnTo>
                    <a:pt x="618" y="1180"/>
                  </a:lnTo>
                  <a:lnTo>
                    <a:pt x="578" y="1200"/>
                  </a:lnTo>
                  <a:lnTo>
                    <a:pt x="555" y="1207"/>
                  </a:lnTo>
                  <a:lnTo>
                    <a:pt x="533" y="1217"/>
                  </a:lnTo>
                  <a:lnTo>
                    <a:pt x="513" y="1222"/>
                  </a:lnTo>
                  <a:lnTo>
                    <a:pt x="491" y="1228"/>
                  </a:lnTo>
                  <a:lnTo>
                    <a:pt x="467" y="1233"/>
                  </a:lnTo>
                  <a:lnTo>
                    <a:pt x="445" y="1237"/>
                  </a:lnTo>
                  <a:lnTo>
                    <a:pt x="423" y="1239"/>
                  </a:lnTo>
                  <a:lnTo>
                    <a:pt x="399" y="1241"/>
                  </a:lnTo>
                  <a:lnTo>
                    <a:pt x="373" y="1239"/>
                  </a:lnTo>
                  <a:lnTo>
                    <a:pt x="347" y="1239"/>
                  </a:lnTo>
                  <a:lnTo>
                    <a:pt x="323" y="1235"/>
                  </a:lnTo>
                  <a:lnTo>
                    <a:pt x="299" y="1231"/>
                  </a:lnTo>
                  <a:lnTo>
                    <a:pt x="277" y="1226"/>
                  </a:lnTo>
                  <a:lnTo>
                    <a:pt x="255" y="1220"/>
                  </a:lnTo>
                  <a:lnTo>
                    <a:pt x="234" y="1213"/>
                  </a:lnTo>
                  <a:lnTo>
                    <a:pt x="214" y="1204"/>
                  </a:lnTo>
                  <a:lnTo>
                    <a:pt x="196" y="1196"/>
                  </a:lnTo>
                  <a:lnTo>
                    <a:pt x="179" y="1185"/>
                  </a:lnTo>
                  <a:lnTo>
                    <a:pt x="162" y="1176"/>
                  </a:lnTo>
                  <a:lnTo>
                    <a:pt x="146" y="1165"/>
                  </a:lnTo>
                  <a:lnTo>
                    <a:pt x="116" y="1143"/>
                  </a:lnTo>
                  <a:lnTo>
                    <a:pt x="90" y="1121"/>
                  </a:lnTo>
                  <a:lnTo>
                    <a:pt x="68" y="1097"/>
                  </a:lnTo>
                  <a:lnTo>
                    <a:pt x="50" y="1075"/>
                  </a:lnTo>
                  <a:lnTo>
                    <a:pt x="35" y="1055"/>
                  </a:lnTo>
                  <a:lnTo>
                    <a:pt x="22" y="1034"/>
                  </a:lnTo>
                  <a:lnTo>
                    <a:pt x="6" y="1007"/>
                  </a:lnTo>
                  <a:lnTo>
                    <a:pt x="0" y="996"/>
                  </a:lnTo>
                  <a:lnTo>
                    <a:pt x="2" y="1007"/>
                  </a:lnTo>
                  <a:lnTo>
                    <a:pt x="13" y="1038"/>
                  </a:lnTo>
                  <a:lnTo>
                    <a:pt x="20" y="1060"/>
                  </a:lnTo>
                  <a:lnTo>
                    <a:pt x="33" y="1084"/>
                  </a:lnTo>
                  <a:lnTo>
                    <a:pt x="50" y="1110"/>
                  </a:lnTo>
                  <a:lnTo>
                    <a:pt x="70" y="1136"/>
                  </a:lnTo>
                  <a:lnTo>
                    <a:pt x="83" y="1149"/>
                  </a:lnTo>
                  <a:lnTo>
                    <a:pt x="96" y="1161"/>
                  </a:lnTo>
                  <a:lnTo>
                    <a:pt x="111" y="1174"/>
                  </a:lnTo>
                  <a:lnTo>
                    <a:pt x="127" y="1187"/>
                  </a:lnTo>
                  <a:lnTo>
                    <a:pt x="146" y="1200"/>
                  </a:lnTo>
                  <a:lnTo>
                    <a:pt x="164" y="1211"/>
                  </a:lnTo>
                  <a:lnTo>
                    <a:pt x="185" y="1222"/>
                  </a:lnTo>
                  <a:lnTo>
                    <a:pt x="209" y="1233"/>
                  </a:lnTo>
                  <a:lnTo>
                    <a:pt x="233" y="1243"/>
                  </a:lnTo>
                  <a:lnTo>
                    <a:pt x="258" y="1252"/>
                  </a:lnTo>
                  <a:lnTo>
                    <a:pt x="286" y="1259"/>
                  </a:lnTo>
                  <a:lnTo>
                    <a:pt x="316" y="1266"/>
                  </a:lnTo>
                  <a:lnTo>
                    <a:pt x="349" y="1270"/>
                  </a:lnTo>
                  <a:lnTo>
                    <a:pt x="382" y="1276"/>
                  </a:lnTo>
                  <a:lnTo>
                    <a:pt x="419" y="1278"/>
                  </a:lnTo>
                  <a:lnTo>
                    <a:pt x="456" y="1278"/>
                  </a:lnTo>
                  <a:lnTo>
                    <a:pt x="491" y="1276"/>
                  </a:lnTo>
                  <a:lnTo>
                    <a:pt x="526" y="1272"/>
                  </a:lnTo>
                  <a:lnTo>
                    <a:pt x="561" y="1263"/>
                  </a:lnTo>
                  <a:lnTo>
                    <a:pt x="596" y="1252"/>
                  </a:lnTo>
                  <a:lnTo>
                    <a:pt x="631" y="1239"/>
                  </a:lnTo>
                  <a:lnTo>
                    <a:pt x="668" y="1222"/>
                  </a:lnTo>
                  <a:lnTo>
                    <a:pt x="703" y="1204"/>
                  </a:lnTo>
                  <a:lnTo>
                    <a:pt x="738" y="1184"/>
                  </a:lnTo>
                  <a:lnTo>
                    <a:pt x="775" y="1161"/>
                  </a:lnTo>
                  <a:lnTo>
                    <a:pt x="810" y="1137"/>
                  </a:lnTo>
                  <a:lnTo>
                    <a:pt x="845" y="1112"/>
                  </a:lnTo>
                  <a:lnTo>
                    <a:pt x="878" y="1084"/>
                  </a:lnTo>
                  <a:lnTo>
                    <a:pt x="913" y="1056"/>
                  </a:lnTo>
                  <a:lnTo>
                    <a:pt x="947" y="1027"/>
                  </a:lnTo>
                  <a:lnTo>
                    <a:pt x="980" y="997"/>
                  </a:lnTo>
                  <a:lnTo>
                    <a:pt x="1013" y="968"/>
                  </a:lnTo>
                  <a:lnTo>
                    <a:pt x="1074" y="905"/>
                  </a:lnTo>
                  <a:lnTo>
                    <a:pt x="1133" y="844"/>
                  </a:lnTo>
                  <a:lnTo>
                    <a:pt x="1186" y="784"/>
                  </a:lnTo>
                  <a:lnTo>
                    <a:pt x="1236" y="727"/>
                  </a:lnTo>
                  <a:lnTo>
                    <a:pt x="1319" y="629"/>
                  </a:lnTo>
                  <a:lnTo>
                    <a:pt x="1373" y="561"/>
                  </a:lnTo>
                  <a:lnTo>
                    <a:pt x="1441" y="478"/>
                  </a:lnTo>
                  <a:lnTo>
                    <a:pt x="1506" y="400"/>
                  </a:lnTo>
                  <a:lnTo>
                    <a:pt x="1566" y="328"/>
                  </a:lnTo>
                  <a:lnTo>
                    <a:pt x="1625" y="260"/>
                  </a:lnTo>
                  <a:lnTo>
                    <a:pt x="1681" y="201"/>
                  </a:lnTo>
                  <a:lnTo>
                    <a:pt x="1732" y="148"/>
                  </a:lnTo>
                  <a:lnTo>
                    <a:pt x="1758" y="126"/>
                  </a:lnTo>
                  <a:lnTo>
                    <a:pt x="1780" y="107"/>
                  </a:lnTo>
                  <a:lnTo>
                    <a:pt x="1804" y="89"/>
                  </a:lnTo>
                  <a:lnTo>
                    <a:pt x="1825" y="74"/>
                  </a:lnTo>
                  <a:lnTo>
                    <a:pt x="1847" y="63"/>
                  </a:lnTo>
                  <a:lnTo>
                    <a:pt x="1867" y="54"/>
                  </a:lnTo>
                  <a:lnTo>
                    <a:pt x="1887" y="47"/>
                  </a:lnTo>
                  <a:lnTo>
                    <a:pt x="1910" y="41"/>
                  </a:lnTo>
                  <a:lnTo>
                    <a:pt x="1930" y="37"/>
                  </a:lnTo>
                  <a:lnTo>
                    <a:pt x="1948" y="35"/>
                  </a:lnTo>
                  <a:lnTo>
                    <a:pt x="1967" y="35"/>
                  </a:lnTo>
                  <a:lnTo>
                    <a:pt x="1983" y="35"/>
                  </a:lnTo>
                  <a:lnTo>
                    <a:pt x="2015" y="39"/>
                  </a:lnTo>
                  <a:lnTo>
                    <a:pt x="2039" y="43"/>
                  </a:lnTo>
                  <a:lnTo>
                    <a:pt x="2054" y="47"/>
                  </a:lnTo>
                  <a:lnTo>
                    <a:pt x="2059" y="48"/>
                  </a:lnTo>
                  <a:lnTo>
                    <a:pt x="2042" y="39"/>
                  </a:lnTo>
                  <a:lnTo>
                    <a:pt x="2026" y="30"/>
                  </a:lnTo>
                  <a:lnTo>
                    <a:pt x="2009" y="24"/>
                  </a:lnTo>
                  <a:lnTo>
                    <a:pt x="1993" y="19"/>
                  </a:lnTo>
                  <a:lnTo>
                    <a:pt x="1974" y="15"/>
                  </a:lnTo>
                  <a:lnTo>
                    <a:pt x="1958" y="13"/>
                  </a:lnTo>
                  <a:lnTo>
                    <a:pt x="1939" y="12"/>
                  </a:lnTo>
                  <a:lnTo>
                    <a:pt x="1923" y="12"/>
                  </a:lnTo>
                  <a:lnTo>
                    <a:pt x="1904" y="13"/>
                  </a:lnTo>
                  <a:lnTo>
                    <a:pt x="1886" y="15"/>
                  </a:lnTo>
                  <a:lnTo>
                    <a:pt x="1869" y="19"/>
                  </a:lnTo>
                  <a:lnTo>
                    <a:pt x="1851" y="24"/>
                  </a:lnTo>
                  <a:lnTo>
                    <a:pt x="1814" y="35"/>
                  </a:lnTo>
                  <a:lnTo>
                    <a:pt x="1777" y="52"/>
                  </a:lnTo>
                  <a:lnTo>
                    <a:pt x="1740" y="72"/>
                  </a:lnTo>
                  <a:lnTo>
                    <a:pt x="1705" y="93"/>
                  </a:lnTo>
                  <a:lnTo>
                    <a:pt x="1668" y="118"/>
                  </a:lnTo>
                  <a:lnTo>
                    <a:pt x="1633" y="144"/>
                  </a:lnTo>
                  <a:lnTo>
                    <a:pt x="1596" y="172"/>
                  </a:lnTo>
                  <a:lnTo>
                    <a:pt x="1563" y="201"/>
                  </a:lnTo>
                  <a:lnTo>
                    <a:pt x="1528" y="231"/>
                  </a:lnTo>
                  <a:lnTo>
                    <a:pt x="1494" y="262"/>
                  </a:lnTo>
                  <a:lnTo>
                    <a:pt x="1437" y="314"/>
                  </a:lnTo>
                  <a:lnTo>
                    <a:pt x="1373" y="367"/>
                  </a:lnTo>
                  <a:lnTo>
                    <a:pt x="1306" y="419"/>
                  </a:lnTo>
                  <a:lnTo>
                    <a:pt x="1242" y="469"/>
                  </a:lnTo>
                  <a:lnTo>
                    <a:pt x="1185" y="513"/>
                  </a:lnTo>
                  <a:lnTo>
                    <a:pt x="1137" y="548"/>
                  </a:lnTo>
                  <a:lnTo>
                    <a:pt x="1102" y="574"/>
                  </a:lnTo>
                  <a:lnTo>
                    <a:pt x="1087" y="586"/>
                  </a:lnTo>
                  <a:lnTo>
                    <a:pt x="1085" y="583"/>
                  </a:lnTo>
                  <a:lnTo>
                    <a:pt x="1090" y="570"/>
                  </a:lnTo>
                  <a:lnTo>
                    <a:pt x="1102" y="546"/>
                  </a:lnTo>
                  <a:lnTo>
                    <a:pt x="1116" y="513"/>
                  </a:lnTo>
                  <a:lnTo>
                    <a:pt x="1157" y="430"/>
                  </a:lnTo>
                  <a:lnTo>
                    <a:pt x="1201" y="330"/>
                  </a:lnTo>
                  <a:lnTo>
                    <a:pt x="1221" y="279"/>
                  </a:lnTo>
                  <a:lnTo>
                    <a:pt x="1242" y="227"/>
                  </a:lnTo>
                  <a:lnTo>
                    <a:pt x="1258" y="177"/>
                  </a:lnTo>
                  <a:lnTo>
                    <a:pt x="1271" y="131"/>
                  </a:lnTo>
                  <a:lnTo>
                    <a:pt x="1277" y="109"/>
                  </a:lnTo>
                  <a:lnTo>
                    <a:pt x="1280" y="89"/>
                  </a:lnTo>
                  <a:lnTo>
                    <a:pt x="1282" y="71"/>
                  </a:lnTo>
                  <a:lnTo>
                    <a:pt x="1284" y="54"/>
                  </a:lnTo>
                  <a:lnTo>
                    <a:pt x="1282" y="39"/>
                  </a:lnTo>
                  <a:lnTo>
                    <a:pt x="1280" y="26"/>
                  </a:lnTo>
                  <a:lnTo>
                    <a:pt x="1275" y="15"/>
                  </a:lnTo>
                  <a:lnTo>
                    <a:pt x="1268" y="6"/>
                  </a:lnTo>
                  <a:lnTo>
                    <a:pt x="1264" y="4"/>
                  </a:lnTo>
                  <a:lnTo>
                    <a:pt x="1258" y="2"/>
                  </a:lnTo>
                  <a:lnTo>
                    <a:pt x="1253" y="0"/>
                  </a:lnTo>
                  <a:lnTo>
                    <a:pt x="1245" y="0"/>
                  </a:lnTo>
                  <a:lnTo>
                    <a:pt x="1234" y="0"/>
                  </a:lnTo>
                  <a:lnTo>
                    <a:pt x="1210" y="2"/>
                  </a:lnTo>
                  <a:lnTo>
                    <a:pt x="1185" y="8"/>
                  </a:lnTo>
                  <a:lnTo>
                    <a:pt x="1157" y="15"/>
                  </a:lnTo>
                  <a:lnTo>
                    <a:pt x="1131" y="24"/>
                  </a:lnTo>
                  <a:lnTo>
                    <a:pt x="1107" y="34"/>
                  </a:lnTo>
                  <a:lnTo>
                    <a:pt x="1090" y="43"/>
                  </a:lnTo>
                  <a:lnTo>
                    <a:pt x="1083" y="47"/>
                  </a:lnTo>
                  <a:lnTo>
                    <a:pt x="1079" y="50"/>
                  </a:lnTo>
                  <a:lnTo>
                    <a:pt x="1078" y="54"/>
                  </a:lnTo>
                  <a:lnTo>
                    <a:pt x="1079" y="56"/>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02" name="Freeform 2393"/>
            <p:cNvSpPr>
              <a:spLocks noChangeArrowheads="1"/>
            </p:cNvSpPr>
            <p:nvPr/>
          </p:nvSpPr>
          <p:spPr bwMode="auto">
            <a:xfrm>
              <a:off x="3772" y="2556"/>
              <a:ext cx="447" cy="361"/>
            </a:xfrm>
            <a:custGeom>
              <a:avLst/>
              <a:gdLst>
                <a:gd name="T0" fmla="*/ 3 w 991"/>
                <a:gd name="T1" fmla="*/ 249 h 799"/>
                <a:gd name="T2" fmla="*/ 2 w 991"/>
                <a:gd name="T3" fmla="*/ 285 h 799"/>
                <a:gd name="T4" fmla="*/ 18 w 991"/>
                <a:gd name="T5" fmla="*/ 305 h 799"/>
                <a:gd name="T6" fmla="*/ 44 w 991"/>
                <a:gd name="T7" fmla="*/ 308 h 799"/>
                <a:gd name="T8" fmla="*/ 102 w 991"/>
                <a:gd name="T9" fmla="*/ 281 h 799"/>
                <a:gd name="T10" fmla="*/ 166 w 991"/>
                <a:gd name="T11" fmla="*/ 216 h 799"/>
                <a:gd name="T12" fmla="*/ 227 w 991"/>
                <a:gd name="T13" fmla="*/ 154 h 799"/>
                <a:gd name="T14" fmla="*/ 272 w 991"/>
                <a:gd name="T15" fmla="*/ 168 h 799"/>
                <a:gd name="T16" fmla="*/ 221 w 991"/>
                <a:gd name="T17" fmla="*/ 290 h 799"/>
                <a:gd name="T18" fmla="*/ 187 w 991"/>
                <a:gd name="T19" fmla="*/ 329 h 799"/>
                <a:gd name="T20" fmla="*/ 136 w 991"/>
                <a:gd name="T21" fmla="*/ 352 h 799"/>
                <a:gd name="T22" fmla="*/ 106 w 991"/>
                <a:gd name="T23" fmla="*/ 351 h 799"/>
                <a:gd name="T24" fmla="*/ 78 w 991"/>
                <a:gd name="T25" fmla="*/ 341 h 799"/>
                <a:gd name="T26" fmla="*/ 78 w 991"/>
                <a:gd name="T27" fmla="*/ 345 h 799"/>
                <a:gd name="T28" fmla="*/ 122 w 991"/>
                <a:gd name="T29" fmla="*/ 361 h 799"/>
                <a:gd name="T30" fmla="*/ 168 w 991"/>
                <a:gd name="T31" fmla="*/ 356 h 799"/>
                <a:gd name="T32" fmla="*/ 221 w 991"/>
                <a:gd name="T33" fmla="*/ 324 h 799"/>
                <a:gd name="T34" fmla="*/ 260 w 991"/>
                <a:gd name="T35" fmla="*/ 274 h 799"/>
                <a:gd name="T36" fmla="*/ 310 w 991"/>
                <a:gd name="T37" fmla="*/ 172 h 799"/>
                <a:gd name="T38" fmla="*/ 337 w 991"/>
                <a:gd name="T39" fmla="*/ 155 h 799"/>
                <a:gd name="T40" fmla="*/ 397 w 991"/>
                <a:gd name="T41" fmla="*/ 145 h 799"/>
                <a:gd name="T42" fmla="*/ 436 w 991"/>
                <a:gd name="T43" fmla="*/ 116 h 799"/>
                <a:gd name="T44" fmla="*/ 446 w 991"/>
                <a:gd name="T45" fmla="*/ 77 h 799"/>
                <a:gd name="T46" fmla="*/ 431 w 991"/>
                <a:gd name="T47" fmla="*/ 101 h 799"/>
                <a:gd name="T48" fmla="*/ 392 w 991"/>
                <a:gd name="T49" fmla="*/ 122 h 799"/>
                <a:gd name="T50" fmla="*/ 336 w 991"/>
                <a:gd name="T51" fmla="*/ 119 h 799"/>
                <a:gd name="T52" fmla="*/ 359 w 991"/>
                <a:gd name="T53" fmla="*/ 52 h 799"/>
                <a:gd name="T54" fmla="*/ 385 w 991"/>
                <a:gd name="T55" fmla="*/ 22 h 799"/>
                <a:gd name="T56" fmla="*/ 407 w 991"/>
                <a:gd name="T57" fmla="*/ 20 h 799"/>
                <a:gd name="T58" fmla="*/ 417 w 991"/>
                <a:gd name="T59" fmla="*/ 33 h 799"/>
                <a:gd name="T60" fmla="*/ 408 w 991"/>
                <a:gd name="T61" fmla="*/ 60 h 799"/>
                <a:gd name="T62" fmla="*/ 409 w 991"/>
                <a:gd name="T63" fmla="*/ 65 h 799"/>
                <a:gd name="T64" fmla="*/ 433 w 991"/>
                <a:gd name="T65" fmla="*/ 38 h 799"/>
                <a:gd name="T66" fmla="*/ 439 w 991"/>
                <a:gd name="T67" fmla="*/ 10 h 799"/>
                <a:gd name="T68" fmla="*/ 417 w 991"/>
                <a:gd name="T69" fmla="*/ 0 h 799"/>
                <a:gd name="T70" fmla="*/ 371 w 991"/>
                <a:gd name="T71" fmla="*/ 14 h 799"/>
                <a:gd name="T72" fmla="*/ 314 w 991"/>
                <a:gd name="T73" fmla="*/ 77 h 799"/>
                <a:gd name="T74" fmla="*/ 235 w 991"/>
                <a:gd name="T75" fmla="*/ 124 h 799"/>
                <a:gd name="T76" fmla="*/ 202 w 991"/>
                <a:gd name="T77" fmla="*/ 130 h 799"/>
                <a:gd name="T78" fmla="*/ 194 w 991"/>
                <a:gd name="T79" fmla="*/ 101 h 799"/>
                <a:gd name="T80" fmla="*/ 168 w 991"/>
                <a:gd name="T81" fmla="*/ 88 h 799"/>
                <a:gd name="T82" fmla="*/ 122 w 991"/>
                <a:gd name="T83" fmla="*/ 96 h 799"/>
                <a:gd name="T84" fmla="*/ 82 w 991"/>
                <a:gd name="T85" fmla="*/ 125 h 799"/>
                <a:gd name="T86" fmla="*/ 28 w 991"/>
                <a:gd name="T87" fmla="*/ 185 h 799"/>
                <a:gd name="T88" fmla="*/ 69 w 991"/>
                <a:gd name="T89" fmla="*/ 171 h 799"/>
                <a:gd name="T90" fmla="*/ 101 w 991"/>
                <a:gd name="T91" fmla="*/ 130 h 799"/>
                <a:gd name="T92" fmla="*/ 126 w 991"/>
                <a:gd name="T93" fmla="*/ 112 h 799"/>
                <a:gd name="T94" fmla="*/ 150 w 991"/>
                <a:gd name="T95" fmla="*/ 112 h 799"/>
                <a:gd name="T96" fmla="*/ 159 w 991"/>
                <a:gd name="T97" fmla="*/ 127 h 799"/>
                <a:gd name="T98" fmla="*/ 154 w 991"/>
                <a:gd name="T99" fmla="*/ 170 h 799"/>
                <a:gd name="T100" fmla="*/ 126 w 991"/>
                <a:gd name="T101" fmla="*/ 234 h 799"/>
                <a:gd name="T102" fmla="*/ 88 w 991"/>
                <a:gd name="T103" fmla="*/ 272 h 799"/>
                <a:gd name="T104" fmla="*/ 67 w 991"/>
                <a:gd name="T105" fmla="*/ 279 h 799"/>
                <a:gd name="T106" fmla="*/ 49 w 991"/>
                <a:gd name="T107" fmla="*/ 270 h 799"/>
                <a:gd name="T108" fmla="*/ 41 w 991"/>
                <a:gd name="T109" fmla="*/ 251 h 799"/>
                <a:gd name="T110" fmla="*/ 53 w 991"/>
                <a:gd name="T111" fmla="*/ 199 h 7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1"/>
                <a:gd name="T169" fmla="*/ 0 h 799"/>
                <a:gd name="T170" fmla="*/ 991 w 991"/>
                <a:gd name="T171" fmla="*/ 799 h 7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1" h="799">
                  <a:moveTo>
                    <a:pt x="46" y="442"/>
                  </a:moveTo>
                  <a:lnTo>
                    <a:pt x="30" y="479"/>
                  </a:lnTo>
                  <a:lnTo>
                    <a:pt x="15" y="516"/>
                  </a:lnTo>
                  <a:lnTo>
                    <a:pt x="9" y="534"/>
                  </a:lnTo>
                  <a:lnTo>
                    <a:pt x="6" y="551"/>
                  </a:lnTo>
                  <a:lnTo>
                    <a:pt x="4" y="569"/>
                  </a:lnTo>
                  <a:lnTo>
                    <a:pt x="2" y="586"/>
                  </a:lnTo>
                  <a:lnTo>
                    <a:pt x="0" y="600"/>
                  </a:lnTo>
                  <a:lnTo>
                    <a:pt x="2" y="615"/>
                  </a:lnTo>
                  <a:lnTo>
                    <a:pt x="4" y="630"/>
                  </a:lnTo>
                  <a:lnTo>
                    <a:pt x="7" y="641"/>
                  </a:lnTo>
                  <a:lnTo>
                    <a:pt x="13" y="652"/>
                  </a:lnTo>
                  <a:lnTo>
                    <a:pt x="20" y="663"/>
                  </a:lnTo>
                  <a:lnTo>
                    <a:pt x="30" y="670"/>
                  </a:lnTo>
                  <a:lnTo>
                    <a:pt x="41" y="676"/>
                  </a:lnTo>
                  <a:lnTo>
                    <a:pt x="48" y="680"/>
                  </a:lnTo>
                  <a:lnTo>
                    <a:pt x="57" y="682"/>
                  </a:lnTo>
                  <a:lnTo>
                    <a:pt x="67" y="683"/>
                  </a:lnTo>
                  <a:lnTo>
                    <a:pt x="78" y="683"/>
                  </a:lnTo>
                  <a:lnTo>
                    <a:pt x="98" y="682"/>
                  </a:lnTo>
                  <a:lnTo>
                    <a:pt x="122" y="678"/>
                  </a:lnTo>
                  <a:lnTo>
                    <a:pt x="146" y="669"/>
                  </a:lnTo>
                  <a:lnTo>
                    <a:pt x="172" y="658"/>
                  </a:lnTo>
                  <a:lnTo>
                    <a:pt x="199" y="641"/>
                  </a:lnTo>
                  <a:lnTo>
                    <a:pt x="227" y="623"/>
                  </a:lnTo>
                  <a:lnTo>
                    <a:pt x="255" y="600"/>
                  </a:lnTo>
                  <a:lnTo>
                    <a:pt x="284" y="575"/>
                  </a:lnTo>
                  <a:lnTo>
                    <a:pt x="312" y="547"/>
                  </a:lnTo>
                  <a:lnTo>
                    <a:pt x="341" y="514"/>
                  </a:lnTo>
                  <a:lnTo>
                    <a:pt x="369" y="477"/>
                  </a:lnTo>
                  <a:lnTo>
                    <a:pt x="397" y="436"/>
                  </a:lnTo>
                  <a:lnTo>
                    <a:pt x="423" y="394"/>
                  </a:lnTo>
                  <a:lnTo>
                    <a:pt x="448" y="346"/>
                  </a:lnTo>
                  <a:lnTo>
                    <a:pt x="465" y="344"/>
                  </a:lnTo>
                  <a:lnTo>
                    <a:pt x="504" y="341"/>
                  </a:lnTo>
                  <a:lnTo>
                    <a:pt x="530" y="341"/>
                  </a:lnTo>
                  <a:lnTo>
                    <a:pt x="557" y="341"/>
                  </a:lnTo>
                  <a:lnTo>
                    <a:pt x="583" y="341"/>
                  </a:lnTo>
                  <a:lnTo>
                    <a:pt x="611" y="344"/>
                  </a:lnTo>
                  <a:lnTo>
                    <a:pt x="602" y="372"/>
                  </a:lnTo>
                  <a:lnTo>
                    <a:pt x="578" y="440"/>
                  </a:lnTo>
                  <a:lnTo>
                    <a:pt x="543" y="527"/>
                  </a:lnTo>
                  <a:lnTo>
                    <a:pt x="507" y="610"/>
                  </a:lnTo>
                  <a:lnTo>
                    <a:pt x="500" y="624"/>
                  </a:lnTo>
                  <a:lnTo>
                    <a:pt x="489" y="641"/>
                  </a:lnTo>
                  <a:lnTo>
                    <a:pt x="478" y="659"/>
                  </a:lnTo>
                  <a:lnTo>
                    <a:pt x="465" y="676"/>
                  </a:lnTo>
                  <a:lnTo>
                    <a:pt x="450" y="694"/>
                  </a:lnTo>
                  <a:lnTo>
                    <a:pt x="434" y="711"/>
                  </a:lnTo>
                  <a:lnTo>
                    <a:pt x="415" y="728"/>
                  </a:lnTo>
                  <a:lnTo>
                    <a:pt x="395" y="742"/>
                  </a:lnTo>
                  <a:lnTo>
                    <a:pt x="375" y="755"/>
                  </a:lnTo>
                  <a:lnTo>
                    <a:pt x="351" y="766"/>
                  </a:lnTo>
                  <a:lnTo>
                    <a:pt x="327" y="774"/>
                  </a:lnTo>
                  <a:lnTo>
                    <a:pt x="301" y="779"/>
                  </a:lnTo>
                  <a:lnTo>
                    <a:pt x="288" y="781"/>
                  </a:lnTo>
                  <a:lnTo>
                    <a:pt x="275" y="781"/>
                  </a:lnTo>
                  <a:lnTo>
                    <a:pt x="262" y="781"/>
                  </a:lnTo>
                  <a:lnTo>
                    <a:pt x="247" y="779"/>
                  </a:lnTo>
                  <a:lnTo>
                    <a:pt x="234" y="776"/>
                  </a:lnTo>
                  <a:lnTo>
                    <a:pt x="220" y="772"/>
                  </a:lnTo>
                  <a:lnTo>
                    <a:pt x="205" y="768"/>
                  </a:lnTo>
                  <a:lnTo>
                    <a:pt x="190" y="761"/>
                  </a:lnTo>
                  <a:lnTo>
                    <a:pt x="179" y="757"/>
                  </a:lnTo>
                  <a:lnTo>
                    <a:pt x="174" y="755"/>
                  </a:lnTo>
                  <a:lnTo>
                    <a:pt x="172" y="757"/>
                  </a:lnTo>
                  <a:lnTo>
                    <a:pt x="170" y="757"/>
                  </a:lnTo>
                  <a:lnTo>
                    <a:pt x="170" y="759"/>
                  </a:lnTo>
                  <a:lnTo>
                    <a:pt x="170" y="761"/>
                  </a:lnTo>
                  <a:lnTo>
                    <a:pt x="174" y="764"/>
                  </a:lnTo>
                  <a:lnTo>
                    <a:pt x="181" y="772"/>
                  </a:lnTo>
                  <a:lnTo>
                    <a:pt x="194" y="777"/>
                  </a:lnTo>
                  <a:lnTo>
                    <a:pt x="210" y="785"/>
                  </a:lnTo>
                  <a:lnTo>
                    <a:pt x="238" y="792"/>
                  </a:lnTo>
                  <a:lnTo>
                    <a:pt x="271" y="798"/>
                  </a:lnTo>
                  <a:lnTo>
                    <a:pt x="290" y="799"/>
                  </a:lnTo>
                  <a:lnTo>
                    <a:pt x="310" y="799"/>
                  </a:lnTo>
                  <a:lnTo>
                    <a:pt x="330" y="798"/>
                  </a:lnTo>
                  <a:lnTo>
                    <a:pt x="351" y="794"/>
                  </a:lnTo>
                  <a:lnTo>
                    <a:pt x="373" y="788"/>
                  </a:lnTo>
                  <a:lnTo>
                    <a:pt x="395" y="781"/>
                  </a:lnTo>
                  <a:lnTo>
                    <a:pt x="417" y="770"/>
                  </a:lnTo>
                  <a:lnTo>
                    <a:pt x="441" y="755"/>
                  </a:lnTo>
                  <a:lnTo>
                    <a:pt x="465" y="739"/>
                  </a:lnTo>
                  <a:lnTo>
                    <a:pt x="489" y="718"/>
                  </a:lnTo>
                  <a:lnTo>
                    <a:pt x="513" y="694"/>
                  </a:lnTo>
                  <a:lnTo>
                    <a:pt x="539" y="665"/>
                  </a:lnTo>
                  <a:lnTo>
                    <a:pt x="550" y="648"/>
                  </a:lnTo>
                  <a:lnTo>
                    <a:pt x="563" y="628"/>
                  </a:lnTo>
                  <a:lnTo>
                    <a:pt x="576" y="606"/>
                  </a:lnTo>
                  <a:lnTo>
                    <a:pt x="591" y="582"/>
                  </a:lnTo>
                  <a:lnTo>
                    <a:pt x="616" y="529"/>
                  </a:lnTo>
                  <a:lnTo>
                    <a:pt x="644" y="473"/>
                  </a:lnTo>
                  <a:lnTo>
                    <a:pt x="668" y="424"/>
                  </a:lnTo>
                  <a:lnTo>
                    <a:pt x="688" y="381"/>
                  </a:lnTo>
                  <a:lnTo>
                    <a:pt x="698" y="366"/>
                  </a:lnTo>
                  <a:lnTo>
                    <a:pt x="705" y="354"/>
                  </a:lnTo>
                  <a:lnTo>
                    <a:pt x="710" y="346"/>
                  </a:lnTo>
                  <a:lnTo>
                    <a:pt x="716" y="344"/>
                  </a:lnTo>
                  <a:lnTo>
                    <a:pt x="747" y="344"/>
                  </a:lnTo>
                  <a:lnTo>
                    <a:pt x="777" y="344"/>
                  </a:lnTo>
                  <a:lnTo>
                    <a:pt x="805" y="341"/>
                  </a:lnTo>
                  <a:lnTo>
                    <a:pt x="832" y="335"/>
                  </a:lnTo>
                  <a:lnTo>
                    <a:pt x="856" y="330"/>
                  </a:lnTo>
                  <a:lnTo>
                    <a:pt x="880" y="320"/>
                  </a:lnTo>
                  <a:lnTo>
                    <a:pt x="902" y="309"/>
                  </a:lnTo>
                  <a:lnTo>
                    <a:pt x="921" y="298"/>
                  </a:lnTo>
                  <a:lnTo>
                    <a:pt x="939" y="283"/>
                  </a:lnTo>
                  <a:lnTo>
                    <a:pt x="954" y="271"/>
                  </a:lnTo>
                  <a:lnTo>
                    <a:pt x="967" y="256"/>
                  </a:lnTo>
                  <a:lnTo>
                    <a:pt x="976" y="239"/>
                  </a:lnTo>
                  <a:lnTo>
                    <a:pt x="983" y="223"/>
                  </a:lnTo>
                  <a:lnTo>
                    <a:pt x="989" y="206"/>
                  </a:lnTo>
                  <a:lnTo>
                    <a:pt x="991" y="190"/>
                  </a:lnTo>
                  <a:lnTo>
                    <a:pt x="989" y="171"/>
                  </a:lnTo>
                  <a:lnTo>
                    <a:pt x="987" y="177"/>
                  </a:lnTo>
                  <a:lnTo>
                    <a:pt x="980" y="191"/>
                  </a:lnTo>
                  <a:lnTo>
                    <a:pt x="974" y="201"/>
                  </a:lnTo>
                  <a:lnTo>
                    <a:pt x="967" y="212"/>
                  </a:lnTo>
                  <a:lnTo>
                    <a:pt x="956" y="223"/>
                  </a:lnTo>
                  <a:lnTo>
                    <a:pt x="945" y="234"/>
                  </a:lnTo>
                  <a:lnTo>
                    <a:pt x="930" y="245"/>
                  </a:lnTo>
                  <a:lnTo>
                    <a:pt x="912" y="254"/>
                  </a:lnTo>
                  <a:lnTo>
                    <a:pt x="893" y="263"/>
                  </a:lnTo>
                  <a:lnTo>
                    <a:pt x="869" y="271"/>
                  </a:lnTo>
                  <a:lnTo>
                    <a:pt x="843" y="274"/>
                  </a:lnTo>
                  <a:lnTo>
                    <a:pt x="814" y="278"/>
                  </a:lnTo>
                  <a:lnTo>
                    <a:pt x="781" y="278"/>
                  </a:lnTo>
                  <a:lnTo>
                    <a:pt x="742" y="274"/>
                  </a:lnTo>
                  <a:lnTo>
                    <a:pt x="744" y="263"/>
                  </a:lnTo>
                  <a:lnTo>
                    <a:pt x="751" y="237"/>
                  </a:lnTo>
                  <a:lnTo>
                    <a:pt x="762" y="201"/>
                  </a:lnTo>
                  <a:lnTo>
                    <a:pt x="777" y="156"/>
                  </a:lnTo>
                  <a:lnTo>
                    <a:pt x="786" y="136"/>
                  </a:lnTo>
                  <a:lnTo>
                    <a:pt x="797" y="114"/>
                  </a:lnTo>
                  <a:lnTo>
                    <a:pt x="808" y="96"/>
                  </a:lnTo>
                  <a:lnTo>
                    <a:pt x="819" y="77"/>
                  </a:lnTo>
                  <a:lnTo>
                    <a:pt x="834" y="62"/>
                  </a:lnTo>
                  <a:lnTo>
                    <a:pt x="847" y="51"/>
                  </a:lnTo>
                  <a:lnTo>
                    <a:pt x="854" y="48"/>
                  </a:lnTo>
                  <a:lnTo>
                    <a:pt x="864" y="44"/>
                  </a:lnTo>
                  <a:lnTo>
                    <a:pt x="871" y="42"/>
                  </a:lnTo>
                  <a:lnTo>
                    <a:pt x="880" y="42"/>
                  </a:lnTo>
                  <a:lnTo>
                    <a:pt x="891" y="42"/>
                  </a:lnTo>
                  <a:lnTo>
                    <a:pt x="902" y="44"/>
                  </a:lnTo>
                  <a:lnTo>
                    <a:pt x="910" y="48"/>
                  </a:lnTo>
                  <a:lnTo>
                    <a:pt x="917" y="53"/>
                  </a:lnTo>
                  <a:lnTo>
                    <a:pt x="921" y="59"/>
                  </a:lnTo>
                  <a:lnTo>
                    <a:pt x="923" y="66"/>
                  </a:lnTo>
                  <a:lnTo>
                    <a:pt x="924" y="73"/>
                  </a:lnTo>
                  <a:lnTo>
                    <a:pt x="924" y="81"/>
                  </a:lnTo>
                  <a:lnTo>
                    <a:pt x="923" y="96"/>
                  </a:lnTo>
                  <a:lnTo>
                    <a:pt x="917" y="112"/>
                  </a:lnTo>
                  <a:lnTo>
                    <a:pt x="910" y="123"/>
                  </a:lnTo>
                  <a:lnTo>
                    <a:pt x="904" y="132"/>
                  </a:lnTo>
                  <a:lnTo>
                    <a:pt x="900" y="138"/>
                  </a:lnTo>
                  <a:lnTo>
                    <a:pt x="899" y="142"/>
                  </a:lnTo>
                  <a:lnTo>
                    <a:pt x="899" y="143"/>
                  </a:lnTo>
                  <a:lnTo>
                    <a:pt x="900" y="145"/>
                  </a:lnTo>
                  <a:lnTo>
                    <a:pt x="906" y="143"/>
                  </a:lnTo>
                  <a:lnTo>
                    <a:pt x="915" y="138"/>
                  </a:lnTo>
                  <a:lnTo>
                    <a:pt x="924" y="131"/>
                  </a:lnTo>
                  <a:lnTo>
                    <a:pt x="936" y="118"/>
                  </a:lnTo>
                  <a:lnTo>
                    <a:pt x="948" y="103"/>
                  </a:lnTo>
                  <a:lnTo>
                    <a:pt x="961" y="84"/>
                  </a:lnTo>
                  <a:lnTo>
                    <a:pt x="971" y="64"/>
                  </a:lnTo>
                  <a:lnTo>
                    <a:pt x="976" y="46"/>
                  </a:lnTo>
                  <a:lnTo>
                    <a:pt x="978" y="37"/>
                  </a:lnTo>
                  <a:lnTo>
                    <a:pt x="978" y="29"/>
                  </a:lnTo>
                  <a:lnTo>
                    <a:pt x="974" y="22"/>
                  </a:lnTo>
                  <a:lnTo>
                    <a:pt x="971" y="16"/>
                  </a:lnTo>
                  <a:lnTo>
                    <a:pt x="963" y="11"/>
                  </a:lnTo>
                  <a:lnTo>
                    <a:pt x="952" y="5"/>
                  </a:lnTo>
                  <a:lnTo>
                    <a:pt x="939" y="2"/>
                  </a:lnTo>
                  <a:lnTo>
                    <a:pt x="924" y="0"/>
                  </a:lnTo>
                  <a:lnTo>
                    <a:pt x="906" y="0"/>
                  </a:lnTo>
                  <a:lnTo>
                    <a:pt x="888" y="2"/>
                  </a:lnTo>
                  <a:lnTo>
                    <a:pt x="867" y="9"/>
                  </a:lnTo>
                  <a:lnTo>
                    <a:pt x="845" y="18"/>
                  </a:lnTo>
                  <a:lnTo>
                    <a:pt x="823" y="31"/>
                  </a:lnTo>
                  <a:lnTo>
                    <a:pt x="799" y="49"/>
                  </a:lnTo>
                  <a:lnTo>
                    <a:pt x="773" y="72"/>
                  </a:lnTo>
                  <a:lnTo>
                    <a:pt x="747" y="99"/>
                  </a:lnTo>
                  <a:lnTo>
                    <a:pt x="721" y="132"/>
                  </a:lnTo>
                  <a:lnTo>
                    <a:pt x="696" y="171"/>
                  </a:lnTo>
                  <a:lnTo>
                    <a:pt x="670" y="217"/>
                  </a:lnTo>
                  <a:lnTo>
                    <a:pt x="644" y="271"/>
                  </a:lnTo>
                  <a:lnTo>
                    <a:pt x="616" y="272"/>
                  </a:lnTo>
                  <a:lnTo>
                    <a:pt x="555" y="272"/>
                  </a:lnTo>
                  <a:lnTo>
                    <a:pt x="522" y="274"/>
                  </a:lnTo>
                  <a:lnTo>
                    <a:pt x="491" y="276"/>
                  </a:lnTo>
                  <a:lnTo>
                    <a:pt x="476" y="278"/>
                  </a:lnTo>
                  <a:lnTo>
                    <a:pt x="463" y="280"/>
                  </a:lnTo>
                  <a:lnTo>
                    <a:pt x="454" y="283"/>
                  </a:lnTo>
                  <a:lnTo>
                    <a:pt x="447" y="287"/>
                  </a:lnTo>
                  <a:lnTo>
                    <a:pt x="445" y="278"/>
                  </a:lnTo>
                  <a:lnTo>
                    <a:pt x="443" y="254"/>
                  </a:lnTo>
                  <a:lnTo>
                    <a:pt x="439" y="241"/>
                  </a:lnTo>
                  <a:lnTo>
                    <a:pt x="434" y="228"/>
                  </a:lnTo>
                  <a:lnTo>
                    <a:pt x="430" y="223"/>
                  </a:lnTo>
                  <a:lnTo>
                    <a:pt x="424" y="217"/>
                  </a:lnTo>
                  <a:lnTo>
                    <a:pt x="419" y="212"/>
                  </a:lnTo>
                  <a:lnTo>
                    <a:pt x="413" y="208"/>
                  </a:lnTo>
                  <a:lnTo>
                    <a:pt x="393" y="199"/>
                  </a:lnTo>
                  <a:lnTo>
                    <a:pt x="373" y="195"/>
                  </a:lnTo>
                  <a:lnTo>
                    <a:pt x="352" y="193"/>
                  </a:lnTo>
                  <a:lnTo>
                    <a:pt x="332" y="195"/>
                  </a:lnTo>
                  <a:lnTo>
                    <a:pt x="312" y="199"/>
                  </a:lnTo>
                  <a:lnTo>
                    <a:pt x="292" y="206"/>
                  </a:lnTo>
                  <a:lnTo>
                    <a:pt x="271" y="213"/>
                  </a:lnTo>
                  <a:lnTo>
                    <a:pt x="251" y="225"/>
                  </a:lnTo>
                  <a:lnTo>
                    <a:pt x="233" y="237"/>
                  </a:lnTo>
                  <a:lnTo>
                    <a:pt x="214" y="250"/>
                  </a:lnTo>
                  <a:lnTo>
                    <a:pt x="198" y="263"/>
                  </a:lnTo>
                  <a:lnTo>
                    <a:pt x="181" y="276"/>
                  </a:lnTo>
                  <a:lnTo>
                    <a:pt x="150" y="304"/>
                  </a:lnTo>
                  <a:lnTo>
                    <a:pt x="124" y="330"/>
                  </a:lnTo>
                  <a:lnTo>
                    <a:pt x="103" y="354"/>
                  </a:lnTo>
                  <a:lnTo>
                    <a:pt x="83" y="379"/>
                  </a:lnTo>
                  <a:lnTo>
                    <a:pt x="63" y="409"/>
                  </a:lnTo>
                  <a:lnTo>
                    <a:pt x="46" y="440"/>
                  </a:lnTo>
                  <a:lnTo>
                    <a:pt x="118" y="440"/>
                  </a:lnTo>
                  <a:lnTo>
                    <a:pt x="129" y="422"/>
                  </a:lnTo>
                  <a:lnTo>
                    <a:pt x="140" y="401"/>
                  </a:lnTo>
                  <a:lnTo>
                    <a:pt x="153" y="379"/>
                  </a:lnTo>
                  <a:lnTo>
                    <a:pt x="168" y="359"/>
                  </a:lnTo>
                  <a:lnTo>
                    <a:pt x="183" y="337"/>
                  </a:lnTo>
                  <a:lnTo>
                    <a:pt x="198" y="318"/>
                  </a:lnTo>
                  <a:lnTo>
                    <a:pt x="212" y="302"/>
                  </a:lnTo>
                  <a:lnTo>
                    <a:pt x="225" y="287"/>
                  </a:lnTo>
                  <a:lnTo>
                    <a:pt x="236" y="276"/>
                  </a:lnTo>
                  <a:lnTo>
                    <a:pt x="249" y="267"/>
                  </a:lnTo>
                  <a:lnTo>
                    <a:pt x="258" y="258"/>
                  </a:lnTo>
                  <a:lnTo>
                    <a:pt x="269" y="252"/>
                  </a:lnTo>
                  <a:lnTo>
                    <a:pt x="279" y="248"/>
                  </a:lnTo>
                  <a:lnTo>
                    <a:pt x="288" y="245"/>
                  </a:lnTo>
                  <a:lnTo>
                    <a:pt x="297" y="243"/>
                  </a:lnTo>
                  <a:lnTo>
                    <a:pt x="305" y="243"/>
                  </a:lnTo>
                  <a:lnTo>
                    <a:pt x="319" y="245"/>
                  </a:lnTo>
                  <a:lnTo>
                    <a:pt x="332" y="248"/>
                  </a:lnTo>
                  <a:lnTo>
                    <a:pt x="338" y="252"/>
                  </a:lnTo>
                  <a:lnTo>
                    <a:pt x="341" y="256"/>
                  </a:lnTo>
                  <a:lnTo>
                    <a:pt x="345" y="260"/>
                  </a:lnTo>
                  <a:lnTo>
                    <a:pt x="349" y="265"/>
                  </a:lnTo>
                  <a:lnTo>
                    <a:pt x="352" y="280"/>
                  </a:lnTo>
                  <a:lnTo>
                    <a:pt x="354" y="295"/>
                  </a:lnTo>
                  <a:lnTo>
                    <a:pt x="354" y="313"/>
                  </a:lnTo>
                  <a:lnTo>
                    <a:pt x="351" y="333"/>
                  </a:lnTo>
                  <a:lnTo>
                    <a:pt x="347" y="355"/>
                  </a:lnTo>
                  <a:lnTo>
                    <a:pt x="341" y="377"/>
                  </a:lnTo>
                  <a:lnTo>
                    <a:pt x="327" y="424"/>
                  </a:lnTo>
                  <a:lnTo>
                    <a:pt x="308" y="466"/>
                  </a:lnTo>
                  <a:lnTo>
                    <a:pt x="299" y="486"/>
                  </a:lnTo>
                  <a:lnTo>
                    <a:pt x="288" y="505"/>
                  </a:lnTo>
                  <a:lnTo>
                    <a:pt x="279" y="519"/>
                  </a:lnTo>
                  <a:lnTo>
                    <a:pt x="269" y="532"/>
                  </a:lnTo>
                  <a:lnTo>
                    <a:pt x="253" y="554"/>
                  </a:lnTo>
                  <a:lnTo>
                    <a:pt x="234" y="573"/>
                  </a:lnTo>
                  <a:lnTo>
                    <a:pt x="214" y="589"/>
                  </a:lnTo>
                  <a:lnTo>
                    <a:pt x="194" y="602"/>
                  </a:lnTo>
                  <a:lnTo>
                    <a:pt x="185" y="608"/>
                  </a:lnTo>
                  <a:lnTo>
                    <a:pt x="175" y="612"/>
                  </a:lnTo>
                  <a:lnTo>
                    <a:pt x="166" y="615"/>
                  </a:lnTo>
                  <a:lnTo>
                    <a:pt x="157" y="615"/>
                  </a:lnTo>
                  <a:lnTo>
                    <a:pt x="148" y="617"/>
                  </a:lnTo>
                  <a:lnTo>
                    <a:pt x="138" y="615"/>
                  </a:lnTo>
                  <a:lnTo>
                    <a:pt x="131" y="613"/>
                  </a:lnTo>
                  <a:lnTo>
                    <a:pt x="124" y="610"/>
                  </a:lnTo>
                  <a:lnTo>
                    <a:pt x="114" y="604"/>
                  </a:lnTo>
                  <a:lnTo>
                    <a:pt x="109" y="597"/>
                  </a:lnTo>
                  <a:lnTo>
                    <a:pt x="103" y="591"/>
                  </a:lnTo>
                  <a:lnTo>
                    <a:pt x="98" y="582"/>
                  </a:lnTo>
                  <a:lnTo>
                    <a:pt x="94" y="575"/>
                  </a:lnTo>
                  <a:lnTo>
                    <a:pt x="92" y="565"/>
                  </a:lnTo>
                  <a:lnTo>
                    <a:pt x="91" y="556"/>
                  </a:lnTo>
                  <a:lnTo>
                    <a:pt x="89" y="545"/>
                  </a:lnTo>
                  <a:lnTo>
                    <a:pt x="91" y="523"/>
                  </a:lnTo>
                  <a:lnTo>
                    <a:pt x="96" y="497"/>
                  </a:lnTo>
                  <a:lnTo>
                    <a:pt x="105" y="470"/>
                  </a:lnTo>
                  <a:lnTo>
                    <a:pt x="118" y="440"/>
                  </a:lnTo>
                  <a:lnTo>
                    <a:pt x="46" y="442"/>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03" name="Freeform 2394"/>
            <p:cNvSpPr>
              <a:spLocks noChangeArrowheads="1"/>
            </p:cNvSpPr>
            <p:nvPr/>
          </p:nvSpPr>
          <p:spPr bwMode="auto">
            <a:xfrm>
              <a:off x="706" y="2645"/>
              <a:ext cx="237" cy="209"/>
            </a:xfrm>
            <a:custGeom>
              <a:avLst/>
              <a:gdLst>
                <a:gd name="T0" fmla="*/ 156 w 524"/>
                <a:gd name="T1" fmla="*/ 209 h 462"/>
                <a:gd name="T2" fmla="*/ 180 w 524"/>
                <a:gd name="T3" fmla="*/ 209 h 462"/>
                <a:gd name="T4" fmla="*/ 199 w 524"/>
                <a:gd name="T5" fmla="*/ 209 h 462"/>
                <a:gd name="T6" fmla="*/ 223 w 524"/>
                <a:gd name="T7" fmla="*/ 209 h 462"/>
                <a:gd name="T8" fmla="*/ 237 w 524"/>
                <a:gd name="T9" fmla="*/ 197 h 462"/>
                <a:gd name="T10" fmla="*/ 222 w 524"/>
                <a:gd name="T11" fmla="*/ 196 h 462"/>
                <a:gd name="T12" fmla="*/ 214 w 524"/>
                <a:gd name="T13" fmla="*/ 193 h 462"/>
                <a:gd name="T14" fmla="*/ 211 w 524"/>
                <a:gd name="T15" fmla="*/ 186 h 462"/>
                <a:gd name="T16" fmla="*/ 211 w 524"/>
                <a:gd name="T17" fmla="*/ 173 h 462"/>
                <a:gd name="T18" fmla="*/ 211 w 524"/>
                <a:gd name="T19" fmla="*/ 29 h 462"/>
                <a:gd name="T20" fmla="*/ 213 w 524"/>
                <a:gd name="T21" fmla="*/ 19 h 462"/>
                <a:gd name="T22" fmla="*/ 218 w 524"/>
                <a:gd name="T23" fmla="*/ 14 h 462"/>
                <a:gd name="T24" fmla="*/ 229 w 524"/>
                <a:gd name="T25" fmla="*/ 13 h 462"/>
                <a:gd name="T26" fmla="*/ 237 w 524"/>
                <a:gd name="T27" fmla="*/ 0 h 462"/>
                <a:gd name="T28" fmla="*/ 210 w 524"/>
                <a:gd name="T29" fmla="*/ 1 h 462"/>
                <a:gd name="T30" fmla="*/ 190 w 524"/>
                <a:gd name="T31" fmla="*/ 1 h 462"/>
                <a:gd name="T32" fmla="*/ 169 w 524"/>
                <a:gd name="T33" fmla="*/ 1 h 462"/>
                <a:gd name="T34" fmla="*/ 142 w 524"/>
                <a:gd name="T35" fmla="*/ 0 h 462"/>
                <a:gd name="T36" fmla="*/ 150 w 524"/>
                <a:gd name="T37" fmla="*/ 13 h 462"/>
                <a:gd name="T38" fmla="*/ 161 w 524"/>
                <a:gd name="T39" fmla="*/ 14 h 462"/>
                <a:gd name="T40" fmla="*/ 166 w 524"/>
                <a:gd name="T41" fmla="*/ 19 h 462"/>
                <a:gd name="T42" fmla="*/ 168 w 524"/>
                <a:gd name="T43" fmla="*/ 29 h 462"/>
                <a:gd name="T44" fmla="*/ 168 w 524"/>
                <a:gd name="T45" fmla="*/ 88 h 462"/>
                <a:gd name="T46" fmla="*/ 140 w 524"/>
                <a:gd name="T47" fmla="*/ 89 h 462"/>
                <a:gd name="T48" fmla="*/ 119 w 524"/>
                <a:gd name="T49" fmla="*/ 89 h 462"/>
                <a:gd name="T50" fmla="*/ 97 w 524"/>
                <a:gd name="T51" fmla="*/ 89 h 462"/>
                <a:gd name="T52" fmla="*/ 69 w 524"/>
                <a:gd name="T53" fmla="*/ 88 h 462"/>
                <a:gd name="T54" fmla="*/ 69 w 524"/>
                <a:gd name="T55" fmla="*/ 29 h 462"/>
                <a:gd name="T56" fmla="*/ 71 w 524"/>
                <a:gd name="T57" fmla="*/ 19 h 462"/>
                <a:gd name="T58" fmla="*/ 76 w 524"/>
                <a:gd name="T59" fmla="*/ 14 h 462"/>
                <a:gd name="T60" fmla="*/ 87 w 524"/>
                <a:gd name="T61" fmla="*/ 13 h 462"/>
                <a:gd name="T62" fmla="*/ 95 w 524"/>
                <a:gd name="T63" fmla="*/ 0 h 462"/>
                <a:gd name="T64" fmla="*/ 68 w 524"/>
                <a:gd name="T65" fmla="*/ 1 h 462"/>
                <a:gd name="T66" fmla="*/ 47 w 524"/>
                <a:gd name="T67" fmla="*/ 1 h 462"/>
                <a:gd name="T68" fmla="*/ 27 w 524"/>
                <a:gd name="T69" fmla="*/ 1 h 462"/>
                <a:gd name="T70" fmla="*/ 0 w 524"/>
                <a:gd name="T71" fmla="*/ 0 h 462"/>
                <a:gd name="T72" fmla="*/ 8 w 524"/>
                <a:gd name="T73" fmla="*/ 13 h 462"/>
                <a:gd name="T74" fmla="*/ 19 w 524"/>
                <a:gd name="T75" fmla="*/ 14 h 462"/>
                <a:gd name="T76" fmla="*/ 24 w 524"/>
                <a:gd name="T77" fmla="*/ 19 h 462"/>
                <a:gd name="T78" fmla="*/ 26 w 524"/>
                <a:gd name="T79" fmla="*/ 29 h 462"/>
                <a:gd name="T80" fmla="*/ 26 w 524"/>
                <a:gd name="T81" fmla="*/ 173 h 462"/>
                <a:gd name="T82" fmla="*/ 25 w 524"/>
                <a:gd name="T83" fmla="*/ 186 h 462"/>
                <a:gd name="T84" fmla="*/ 22 w 524"/>
                <a:gd name="T85" fmla="*/ 193 h 462"/>
                <a:gd name="T86" fmla="*/ 14 w 524"/>
                <a:gd name="T87" fmla="*/ 197 h 462"/>
                <a:gd name="T88" fmla="*/ 0 w 524"/>
                <a:gd name="T89" fmla="*/ 197 h 462"/>
                <a:gd name="T90" fmla="*/ 14 w 524"/>
                <a:gd name="T91" fmla="*/ 209 h 462"/>
                <a:gd name="T92" fmla="*/ 38 w 524"/>
                <a:gd name="T93" fmla="*/ 209 h 462"/>
                <a:gd name="T94" fmla="*/ 57 w 524"/>
                <a:gd name="T95" fmla="*/ 209 h 462"/>
                <a:gd name="T96" fmla="*/ 80 w 524"/>
                <a:gd name="T97" fmla="*/ 209 h 462"/>
                <a:gd name="T98" fmla="*/ 95 w 524"/>
                <a:gd name="T99" fmla="*/ 197 h 462"/>
                <a:gd name="T100" fmla="*/ 80 w 524"/>
                <a:gd name="T101" fmla="*/ 196 h 462"/>
                <a:gd name="T102" fmla="*/ 73 w 524"/>
                <a:gd name="T103" fmla="*/ 193 h 462"/>
                <a:gd name="T104" fmla="*/ 69 w 524"/>
                <a:gd name="T105" fmla="*/ 186 h 462"/>
                <a:gd name="T106" fmla="*/ 69 w 524"/>
                <a:gd name="T107" fmla="*/ 173 h 462"/>
                <a:gd name="T108" fmla="*/ 84 w 524"/>
                <a:gd name="T109" fmla="*/ 108 h 462"/>
                <a:gd name="T110" fmla="*/ 109 w 524"/>
                <a:gd name="T111" fmla="*/ 107 h 462"/>
                <a:gd name="T112" fmla="*/ 128 w 524"/>
                <a:gd name="T113" fmla="*/ 107 h 462"/>
                <a:gd name="T114" fmla="*/ 153 w 524"/>
                <a:gd name="T115" fmla="*/ 108 h 462"/>
                <a:gd name="T116" fmla="*/ 168 w 524"/>
                <a:gd name="T117" fmla="*/ 173 h 462"/>
                <a:gd name="T118" fmla="*/ 167 w 524"/>
                <a:gd name="T119" fmla="*/ 186 h 462"/>
                <a:gd name="T120" fmla="*/ 164 w 524"/>
                <a:gd name="T121" fmla="*/ 193 h 462"/>
                <a:gd name="T122" fmla="*/ 156 w 524"/>
                <a:gd name="T123" fmla="*/ 197 h 462"/>
                <a:gd name="T124" fmla="*/ 142 w 524"/>
                <a:gd name="T125" fmla="*/ 197 h 4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24"/>
                <a:gd name="T190" fmla="*/ 0 h 462"/>
                <a:gd name="T191" fmla="*/ 524 w 524"/>
                <a:gd name="T192" fmla="*/ 462 h 4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24" h="462">
                  <a:moveTo>
                    <a:pt x="314" y="462"/>
                  </a:moveTo>
                  <a:lnTo>
                    <a:pt x="345" y="462"/>
                  </a:lnTo>
                  <a:lnTo>
                    <a:pt x="373" y="461"/>
                  </a:lnTo>
                  <a:lnTo>
                    <a:pt x="399" y="461"/>
                  </a:lnTo>
                  <a:lnTo>
                    <a:pt x="419" y="461"/>
                  </a:lnTo>
                  <a:lnTo>
                    <a:pt x="439" y="461"/>
                  </a:lnTo>
                  <a:lnTo>
                    <a:pt x="465" y="461"/>
                  </a:lnTo>
                  <a:lnTo>
                    <a:pt x="493" y="462"/>
                  </a:lnTo>
                  <a:lnTo>
                    <a:pt x="524" y="462"/>
                  </a:lnTo>
                  <a:lnTo>
                    <a:pt x="524" y="435"/>
                  </a:lnTo>
                  <a:lnTo>
                    <a:pt x="506" y="435"/>
                  </a:lnTo>
                  <a:lnTo>
                    <a:pt x="491" y="433"/>
                  </a:lnTo>
                  <a:lnTo>
                    <a:pt x="482" y="431"/>
                  </a:lnTo>
                  <a:lnTo>
                    <a:pt x="474" y="427"/>
                  </a:lnTo>
                  <a:lnTo>
                    <a:pt x="471" y="420"/>
                  </a:lnTo>
                  <a:lnTo>
                    <a:pt x="467" y="411"/>
                  </a:lnTo>
                  <a:lnTo>
                    <a:pt x="467" y="398"/>
                  </a:lnTo>
                  <a:lnTo>
                    <a:pt x="467" y="383"/>
                  </a:lnTo>
                  <a:lnTo>
                    <a:pt x="467" y="79"/>
                  </a:lnTo>
                  <a:lnTo>
                    <a:pt x="467" y="64"/>
                  </a:lnTo>
                  <a:lnTo>
                    <a:pt x="467" y="51"/>
                  </a:lnTo>
                  <a:lnTo>
                    <a:pt x="471" y="42"/>
                  </a:lnTo>
                  <a:lnTo>
                    <a:pt x="474" y="35"/>
                  </a:lnTo>
                  <a:lnTo>
                    <a:pt x="482" y="31"/>
                  </a:lnTo>
                  <a:lnTo>
                    <a:pt x="491" y="29"/>
                  </a:lnTo>
                  <a:lnTo>
                    <a:pt x="506" y="28"/>
                  </a:lnTo>
                  <a:lnTo>
                    <a:pt x="524" y="28"/>
                  </a:lnTo>
                  <a:lnTo>
                    <a:pt x="524" y="0"/>
                  </a:lnTo>
                  <a:lnTo>
                    <a:pt x="493" y="0"/>
                  </a:lnTo>
                  <a:lnTo>
                    <a:pt x="465" y="2"/>
                  </a:lnTo>
                  <a:lnTo>
                    <a:pt x="439" y="2"/>
                  </a:lnTo>
                  <a:lnTo>
                    <a:pt x="419" y="2"/>
                  </a:lnTo>
                  <a:lnTo>
                    <a:pt x="399" y="2"/>
                  </a:lnTo>
                  <a:lnTo>
                    <a:pt x="373" y="2"/>
                  </a:lnTo>
                  <a:lnTo>
                    <a:pt x="345" y="0"/>
                  </a:lnTo>
                  <a:lnTo>
                    <a:pt x="314" y="0"/>
                  </a:lnTo>
                  <a:lnTo>
                    <a:pt x="314" y="28"/>
                  </a:lnTo>
                  <a:lnTo>
                    <a:pt x="332" y="28"/>
                  </a:lnTo>
                  <a:lnTo>
                    <a:pt x="345" y="28"/>
                  </a:lnTo>
                  <a:lnTo>
                    <a:pt x="356" y="31"/>
                  </a:lnTo>
                  <a:lnTo>
                    <a:pt x="362" y="35"/>
                  </a:lnTo>
                  <a:lnTo>
                    <a:pt x="367" y="42"/>
                  </a:lnTo>
                  <a:lnTo>
                    <a:pt x="369" y="51"/>
                  </a:lnTo>
                  <a:lnTo>
                    <a:pt x="371" y="64"/>
                  </a:lnTo>
                  <a:lnTo>
                    <a:pt x="371" y="79"/>
                  </a:lnTo>
                  <a:lnTo>
                    <a:pt x="371" y="195"/>
                  </a:lnTo>
                  <a:lnTo>
                    <a:pt x="338" y="195"/>
                  </a:lnTo>
                  <a:lnTo>
                    <a:pt x="310" y="197"/>
                  </a:lnTo>
                  <a:lnTo>
                    <a:pt x="284" y="197"/>
                  </a:lnTo>
                  <a:lnTo>
                    <a:pt x="262" y="197"/>
                  </a:lnTo>
                  <a:lnTo>
                    <a:pt x="240" y="197"/>
                  </a:lnTo>
                  <a:lnTo>
                    <a:pt x="214" y="197"/>
                  </a:lnTo>
                  <a:lnTo>
                    <a:pt x="186" y="195"/>
                  </a:lnTo>
                  <a:lnTo>
                    <a:pt x="153" y="195"/>
                  </a:lnTo>
                  <a:lnTo>
                    <a:pt x="153" y="79"/>
                  </a:lnTo>
                  <a:lnTo>
                    <a:pt x="153" y="64"/>
                  </a:lnTo>
                  <a:lnTo>
                    <a:pt x="153" y="51"/>
                  </a:lnTo>
                  <a:lnTo>
                    <a:pt x="157" y="42"/>
                  </a:lnTo>
                  <a:lnTo>
                    <a:pt x="161" y="35"/>
                  </a:lnTo>
                  <a:lnTo>
                    <a:pt x="168" y="31"/>
                  </a:lnTo>
                  <a:lnTo>
                    <a:pt x="177" y="29"/>
                  </a:lnTo>
                  <a:lnTo>
                    <a:pt x="192" y="28"/>
                  </a:lnTo>
                  <a:lnTo>
                    <a:pt x="209" y="28"/>
                  </a:lnTo>
                  <a:lnTo>
                    <a:pt x="209" y="0"/>
                  </a:lnTo>
                  <a:lnTo>
                    <a:pt x="177" y="0"/>
                  </a:lnTo>
                  <a:lnTo>
                    <a:pt x="151" y="2"/>
                  </a:lnTo>
                  <a:lnTo>
                    <a:pt x="125" y="2"/>
                  </a:lnTo>
                  <a:lnTo>
                    <a:pt x="105" y="2"/>
                  </a:lnTo>
                  <a:lnTo>
                    <a:pt x="83" y="2"/>
                  </a:lnTo>
                  <a:lnTo>
                    <a:pt x="59" y="2"/>
                  </a:lnTo>
                  <a:lnTo>
                    <a:pt x="31" y="0"/>
                  </a:lnTo>
                  <a:lnTo>
                    <a:pt x="0" y="0"/>
                  </a:lnTo>
                  <a:lnTo>
                    <a:pt x="0" y="28"/>
                  </a:lnTo>
                  <a:lnTo>
                    <a:pt x="18" y="28"/>
                  </a:lnTo>
                  <a:lnTo>
                    <a:pt x="31" y="28"/>
                  </a:lnTo>
                  <a:lnTo>
                    <a:pt x="41" y="31"/>
                  </a:lnTo>
                  <a:lnTo>
                    <a:pt x="48" y="35"/>
                  </a:lnTo>
                  <a:lnTo>
                    <a:pt x="54" y="42"/>
                  </a:lnTo>
                  <a:lnTo>
                    <a:pt x="55" y="51"/>
                  </a:lnTo>
                  <a:lnTo>
                    <a:pt x="57" y="64"/>
                  </a:lnTo>
                  <a:lnTo>
                    <a:pt x="57" y="79"/>
                  </a:lnTo>
                  <a:lnTo>
                    <a:pt x="57" y="383"/>
                  </a:lnTo>
                  <a:lnTo>
                    <a:pt x="57" y="398"/>
                  </a:lnTo>
                  <a:lnTo>
                    <a:pt x="55" y="411"/>
                  </a:lnTo>
                  <a:lnTo>
                    <a:pt x="54" y="420"/>
                  </a:lnTo>
                  <a:lnTo>
                    <a:pt x="48" y="427"/>
                  </a:lnTo>
                  <a:lnTo>
                    <a:pt x="41" y="431"/>
                  </a:lnTo>
                  <a:lnTo>
                    <a:pt x="31" y="435"/>
                  </a:lnTo>
                  <a:lnTo>
                    <a:pt x="18" y="435"/>
                  </a:lnTo>
                  <a:lnTo>
                    <a:pt x="0" y="435"/>
                  </a:lnTo>
                  <a:lnTo>
                    <a:pt x="0" y="462"/>
                  </a:lnTo>
                  <a:lnTo>
                    <a:pt x="31" y="462"/>
                  </a:lnTo>
                  <a:lnTo>
                    <a:pt x="59" y="461"/>
                  </a:lnTo>
                  <a:lnTo>
                    <a:pt x="83" y="461"/>
                  </a:lnTo>
                  <a:lnTo>
                    <a:pt x="105" y="461"/>
                  </a:lnTo>
                  <a:lnTo>
                    <a:pt x="125" y="461"/>
                  </a:lnTo>
                  <a:lnTo>
                    <a:pt x="151" y="461"/>
                  </a:lnTo>
                  <a:lnTo>
                    <a:pt x="177" y="462"/>
                  </a:lnTo>
                  <a:lnTo>
                    <a:pt x="209" y="462"/>
                  </a:lnTo>
                  <a:lnTo>
                    <a:pt x="209" y="435"/>
                  </a:lnTo>
                  <a:lnTo>
                    <a:pt x="192" y="435"/>
                  </a:lnTo>
                  <a:lnTo>
                    <a:pt x="177" y="433"/>
                  </a:lnTo>
                  <a:lnTo>
                    <a:pt x="168" y="431"/>
                  </a:lnTo>
                  <a:lnTo>
                    <a:pt x="161" y="427"/>
                  </a:lnTo>
                  <a:lnTo>
                    <a:pt x="157" y="420"/>
                  </a:lnTo>
                  <a:lnTo>
                    <a:pt x="153" y="411"/>
                  </a:lnTo>
                  <a:lnTo>
                    <a:pt x="153" y="398"/>
                  </a:lnTo>
                  <a:lnTo>
                    <a:pt x="153" y="383"/>
                  </a:lnTo>
                  <a:lnTo>
                    <a:pt x="153" y="238"/>
                  </a:lnTo>
                  <a:lnTo>
                    <a:pt x="186" y="238"/>
                  </a:lnTo>
                  <a:lnTo>
                    <a:pt x="214" y="236"/>
                  </a:lnTo>
                  <a:lnTo>
                    <a:pt x="240" y="236"/>
                  </a:lnTo>
                  <a:lnTo>
                    <a:pt x="262" y="236"/>
                  </a:lnTo>
                  <a:lnTo>
                    <a:pt x="284" y="236"/>
                  </a:lnTo>
                  <a:lnTo>
                    <a:pt x="310" y="236"/>
                  </a:lnTo>
                  <a:lnTo>
                    <a:pt x="338" y="238"/>
                  </a:lnTo>
                  <a:lnTo>
                    <a:pt x="371" y="238"/>
                  </a:lnTo>
                  <a:lnTo>
                    <a:pt x="371" y="383"/>
                  </a:lnTo>
                  <a:lnTo>
                    <a:pt x="371" y="398"/>
                  </a:lnTo>
                  <a:lnTo>
                    <a:pt x="369" y="411"/>
                  </a:lnTo>
                  <a:lnTo>
                    <a:pt x="367" y="420"/>
                  </a:lnTo>
                  <a:lnTo>
                    <a:pt x="362" y="427"/>
                  </a:lnTo>
                  <a:lnTo>
                    <a:pt x="356" y="431"/>
                  </a:lnTo>
                  <a:lnTo>
                    <a:pt x="345" y="435"/>
                  </a:lnTo>
                  <a:lnTo>
                    <a:pt x="332" y="435"/>
                  </a:lnTo>
                  <a:lnTo>
                    <a:pt x="314" y="435"/>
                  </a:lnTo>
                  <a:lnTo>
                    <a:pt x="314" y="462"/>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04" name="Freeform 2395"/>
            <p:cNvSpPr>
              <a:spLocks noChangeArrowheads="1"/>
            </p:cNvSpPr>
            <p:nvPr/>
          </p:nvSpPr>
          <p:spPr bwMode="auto">
            <a:xfrm>
              <a:off x="996" y="2645"/>
              <a:ext cx="164" cy="209"/>
            </a:xfrm>
            <a:custGeom>
              <a:avLst/>
              <a:gdLst>
                <a:gd name="T0" fmla="*/ 26 w 363"/>
                <a:gd name="T1" fmla="*/ 182 h 462"/>
                <a:gd name="T2" fmla="*/ 24 w 363"/>
                <a:gd name="T3" fmla="*/ 190 h 462"/>
                <a:gd name="T4" fmla="*/ 20 w 363"/>
                <a:gd name="T5" fmla="*/ 196 h 462"/>
                <a:gd name="T6" fmla="*/ 13 w 363"/>
                <a:gd name="T7" fmla="*/ 199 h 462"/>
                <a:gd name="T8" fmla="*/ 9 w 363"/>
                <a:gd name="T9" fmla="*/ 209 h 462"/>
                <a:gd name="T10" fmla="*/ 52 w 363"/>
                <a:gd name="T11" fmla="*/ 209 h 462"/>
                <a:gd name="T12" fmla="*/ 84 w 363"/>
                <a:gd name="T13" fmla="*/ 209 h 462"/>
                <a:gd name="T14" fmla="*/ 117 w 363"/>
                <a:gd name="T15" fmla="*/ 209 h 462"/>
                <a:gd name="T16" fmla="*/ 161 w 363"/>
                <a:gd name="T17" fmla="*/ 209 h 462"/>
                <a:gd name="T18" fmla="*/ 153 w 363"/>
                <a:gd name="T19" fmla="*/ 157 h 462"/>
                <a:gd name="T20" fmla="*/ 149 w 363"/>
                <a:gd name="T21" fmla="*/ 173 h 462"/>
                <a:gd name="T22" fmla="*/ 146 w 363"/>
                <a:gd name="T23" fmla="*/ 187 h 462"/>
                <a:gd name="T24" fmla="*/ 123 w 363"/>
                <a:gd name="T25" fmla="*/ 189 h 462"/>
                <a:gd name="T26" fmla="*/ 69 w 363"/>
                <a:gd name="T27" fmla="*/ 190 h 462"/>
                <a:gd name="T28" fmla="*/ 110 w 363"/>
                <a:gd name="T29" fmla="*/ 108 h 462"/>
                <a:gd name="T30" fmla="*/ 119 w 363"/>
                <a:gd name="T31" fmla="*/ 109 h 462"/>
                <a:gd name="T32" fmla="*/ 123 w 363"/>
                <a:gd name="T33" fmla="*/ 112 h 462"/>
                <a:gd name="T34" fmla="*/ 126 w 363"/>
                <a:gd name="T35" fmla="*/ 116 h 462"/>
                <a:gd name="T36" fmla="*/ 127 w 363"/>
                <a:gd name="T37" fmla="*/ 134 h 462"/>
                <a:gd name="T38" fmla="*/ 141 w 363"/>
                <a:gd name="T39" fmla="*/ 69 h 462"/>
                <a:gd name="T40" fmla="*/ 127 w 363"/>
                <a:gd name="T41" fmla="*/ 79 h 462"/>
                <a:gd name="T42" fmla="*/ 125 w 363"/>
                <a:gd name="T43" fmla="*/ 90 h 462"/>
                <a:gd name="T44" fmla="*/ 120 w 363"/>
                <a:gd name="T45" fmla="*/ 92 h 462"/>
                <a:gd name="T46" fmla="*/ 69 w 363"/>
                <a:gd name="T47" fmla="*/ 92 h 462"/>
                <a:gd name="T48" fmla="*/ 69 w 363"/>
                <a:gd name="T49" fmla="*/ 23 h 462"/>
                <a:gd name="T50" fmla="*/ 83 w 363"/>
                <a:gd name="T51" fmla="*/ 17 h 462"/>
                <a:gd name="T52" fmla="*/ 117 w 363"/>
                <a:gd name="T53" fmla="*/ 17 h 462"/>
                <a:gd name="T54" fmla="*/ 135 w 363"/>
                <a:gd name="T55" fmla="*/ 18 h 462"/>
                <a:gd name="T56" fmla="*/ 141 w 363"/>
                <a:gd name="T57" fmla="*/ 20 h 462"/>
                <a:gd name="T58" fmla="*/ 143 w 363"/>
                <a:gd name="T59" fmla="*/ 23 h 462"/>
                <a:gd name="T60" fmla="*/ 145 w 363"/>
                <a:gd name="T61" fmla="*/ 34 h 462"/>
                <a:gd name="T62" fmla="*/ 157 w 363"/>
                <a:gd name="T63" fmla="*/ 44 h 462"/>
                <a:gd name="T64" fmla="*/ 161 w 363"/>
                <a:gd name="T65" fmla="*/ 0 h 462"/>
                <a:gd name="T66" fmla="*/ 121 w 363"/>
                <a:gd name="T67" fmla="*/ 1 h 462"/>
                <a:gd name="T68" fmla="*/ 80 w 363"/>
                <a:gd name="T69" fmla="*/ 1 h 462"/>
                <a:gd name="T70" fmla="*/ 40 w 363"/>
                <a:gd name="T71" fmla="*/ 1 h 462"/>
                <a:gd name="T72" fmla="*/ 0 w 363"/>
                <a:gd name="T73" fmla="*/ 0 h 462"/>
                <a:gd name="T74" fmla="*/ 8 w 363"/>
                <a:gd name="T75" fmla="*/ 13 h 462"/>
                <a:gd name="T76" fmla="*/ 19 w 363"/>
                <a:gd name="T77" fmla="*/ 15 h 462"/>
                <a:gd name="T78" fmla="*/ 24 w 363"/>
                <a:gd name="T79" fmla="*/ 19 h 462"/>
                <a:gd name="T80" fmla="*/ 26 w 363"/>
                <a:gd name="T81" fmla="*/ 28 h 462"/>
                <a:gd name="T82" fmla="*/ 26 w 363"/>
                <a:gd name="T83" fmla="*/ 178 h 4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3"/>
                <a:gd name="T127" fmla="*/ 0 h 462"/>
                <a:gd name="T128" fmla="*/ 363 w 363"/>
                <a:gd name="T129" fmla="*/ 462 h 46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3" h="462">
                  <a:moveTo>
                    <a:pt x="57" y="394"/>
                  </a:moveTo>
                  <a:lnTo>
                    <a:pt x="57" y="403"/>
                  </a:lnTo>
                  <a:lnTo>
                    <a:pt x="55" y="413"/>
                  </a:lnTo>
                  <a:lnTo>
                    <a:pt x="53" y="420"/>
                  </a:lnTo>
                  <a:lnTo>
                    <a:pt x="50" y="427"/>
                  </a:lnTo>
                  <a:lnTo>
                    <a:pt x="44" y="433"/>
                  </a:lnTo>
                  <a:lnTo>
                    <a:pt x="39" y="437"/>
                  </a:lnTo>
                  <a:lnTo>
                    <a:pt x="29" y="440"/>
                  </a:lnTo>
                  <a:lnTo>
                    <a:pt x="20" y="444"/>
                  </a:lnTo>
                  <a:lnTo>
                    <a:pt x="20" y="462"/>
                  </a:lnTo>
                  <a:lnTo>
                    <a:pt x="70" y="462"/>
                  </a:lnTo>
                  <a:lnTo>
                    <a:pt x="114" y="461"/>
                  </a:lnTo>
                  <a:lnTo>
                    <a:pt x="151" y="461"/>
                  </a:lnTo>
                  <a:lnTo>
                    <a:pt x="186" y="461"/>
                  </a:lnTo>
                  <a:lnTo>
                    <a:pt x="219" y="461"/>
                  </a:lnTo>
                  <a:lnTo>
                    <a:pt x="258" y="461"/>
                  </a:lnTo>
                  <a:lnTo>
                    <a:pt x="304" y="462"/>
                  </a:lnTo>
                  <a:lnTo>
                    <a:pt x="356" y="462"/>
                  </a:lnTo>
                  <a:lnTo>
                    <a:pt x="363" y="346"/>
                  </a:lnTo>
                  <a:lnTo>
                    <a:pt x="338" y="346"/>
                  </a:lnTo>
                  <a:lnTo>
                    <a:pt x="334" y="365"/>
                  </a:lnTo>
                  <a:lnTo>
                    <a:pt x="330" y="383"/>
                  </a:lnTo>
                  <a:lnTo>
                    <a:pt x="327" y="400"/>
                  </a:lnTo>
                  <a:lnTo>
                    <a:pt x="323" y="413"/>
                  </a:lnTo>
                  <a:lnTo>
                    <a:pt x="304" y="416"/>
                  </a:lnTo>
                  <a:lnTo>
                    <a:pt x="273" y="418"/>
                  </a:lnTo>
                  <a:lnTo>
                    <a:pt x="223" y="420"/>
                  </a:lnTo>
                  <a:lnTo>
                    <a:pt x="153" y="420"/>
                  </a:lnTo>
                  <a:lnTo>
                    <a:pt x="153" y="239"/>
                  </a:lnTo>
                  <a:lnTo>
                    <a:pt x="243" y="239"/>
                  </a:lnTo>
                  <a:lnTo>
                    <a:pt x="253" y="239"/>
                  </a:lnTo>
                  <a:lnTo>
                    <a:pt x="264" y="241"/>
                  </a:lnTo>
                  <a:lnTo>
                    <a:pt x="269" y="243"/>
                  </a:lnTo>
                  <a:lnTo>
                    <a:pt x="273" y="247"/>
                  </a:lnTo>
                  <a:lnTo>
                    <a:pt x="277" y="250"/>
                  </a:lnTo>
                  <a:lnTo>
                    <a:pt x="279" y="256"/>
                  </a:lnTo>
                  <a:lnTo>
                    <a:pt x="282" y="276"/>
                  </a:lnTo>
                  <a:lnTo>
                    <a:pt x="282" y="297"/>
                  </a:lnTo>
                  <a:lnTo>
                    <a:pt x="312" y="297"/>
                  </a:lnTo>
                  <a:lnTo>
                    <a:pt x="312" y="153"/>
                  </a:lnTo>
                  <a:lnTo>
                    <a:pt x="284" y="153"/>
                  </a:lnTo>
                  <a:lnTo>
                    <a:pt x="282" y="175"/>
                  </a:lnTo>
                  <a:lnTo>
                    <a:pt x="279" y="193"/>
                  </a:lnTo>
                  <a:lnTo>
                    <a:pt x="277" y="199"/>
                  </a:lnTo>
                  <a:lnTo>
                    <a:pt x="271" y="203"/>
                  </a:lnTo>
                  <a:lnTo>
                    <a:pt x="266" y="204"/>
                  </a:lnTo>
                  <a:lnTo>
                    <a:pt x="258" y="204"/>
                  </a:lnTo>
                  <a:lnTo>
                    <a:pt x="153" y="204"/>
                  </a:lnTo>
                  <a:lnTo>
                    <a:pt x="153" y="63"/>
                  </a:lnTo>
                  <a:lnTo>
                    <a:pt x="153" y="50"/>
                  </a:lnTo>
                  <a:lnTo>
                    <a:pt x="157" y="37"/>
                  </a:lnTo>
                  <a:lnTo>
                    <a:pt x="183" y="37"/>
                  </a:lnTo>
                  <a:lnTo>
                    <a:pt x="221" y="37"/>
                  </a:lnTo>
                  <a:lnTo>
                    <a:pt x="260" y="37"/>
                  </a:lnTo>
                  <a:lnTo>
                    <a:pt x="288" y="39"/>
                  </a:lnTo>
                  <a:lnTo>
                    <a:pt x="299" y="40"/>
                  </a:lnTo>
                  <a:lnTo>
                    <a:pt x="308" y="42"/>
                  </a:lnTo>
                  <a:lnTo>
                    <a:pt x="312" y="44"/>
                  </a:lnTo>
                  <a:lnTo>
                    <a:pt x="315" y="46"/>
                  </a:lnTo>
                  <a:lnTo>
                    <a:pt x="317" y="50"/>
                  </a:lnTo>
                  <a:lnTo>
                    <a:pt x="319" y="53"/>
                  </a:lnTo>
                  <a:lnTo>
                    <a:pt x="321" y="75"/>
                  </a:lnTo>
                  <a:lnTo>
                    <a:pt x="321" y="98"/>
                  </a:lnTo>
                  <a:lnTo>
                    <a:pt x="347" y="98"/>
                  </a:lnTo>
                  <a:lnTo>
                    <a:pt x="354" y="24"/>
                  </a:lnTo>
                  <a:lnTo>
                    <a:pt x="356" y="0"/>
                  </a:lnTo>
                  <a:lnTo>
                    <a:pt x="312" y="0"/>
                  </a:lnTo>
                  <a:lnTo>
                    <a:pt x="267" y="2"/>
                  </a:lnTo>
                  <a:lnTo>
                    <a:pt x="223" y="2"/>
                  </a:lnTo>
                  <a:lnTo>
                    <a:pt x="177" y="2"/>
                  </a:lnTo>
                  <a:lnTo>
                    <a:pt x="133" y="2"/>
                  </a:lnTo>
                  <a:lnTo>
                    <a:pt x="89" y="2"/>
                  </a:lnTo>
                  <a:lnTo>
                    <a:pt x="44" y="0"/>
                  </a:lnTo>
                  <a:lnTo>
                    <a:pt x="0" y="0"/>
                  </a:lnTo>
                  <a:lnTo>
                    <a:pt x="0" y="26"/>
                  </a:lnTo>
                  <a:lnTo>
                    <a:pt x="18" y="28"/>
                  </a:lnTo>
                  <a:lnTo>
                    <a:pt x="31" y="29"/>
                  </a:lnTo>
                  <a:lnTo>
                    <a:pt x="41" y="33"/>
                  </a:lnTo>
                  <a:lnTo>
                    <a:pt x="48" y="37"/>
                  </a:lnTo>
                  <a:lnTo>
                    <a:pt x="53" y="42"/>
                  </a:lnTo>
                  <a:lnTo>
                    <a:pt x="55" y="51"/>
                  </a:lnTo>
                  <a:lnTo>
                    <a:pt x="57" y="63"/>
                  </a:lnTo>
                  <a:lnTo>
                    <a:pt x="57" y="77"/>
                  </a:lnTo>
                  <a:lnTo>
                    <a:pt x="57" y="394"/>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05" name="Freeform 2396"/>
            <p:cNvSpPr>
              <a:spLocks noChangeArrowheads="1"/>
            </p:cNvSpPr>
            <p:nvPr/>
          </p:nvSpPr>
          <p:spPr bwMode="auto">
            <a:xfrm>
              <a:off x="1672" y="2645"/>
              <a:ext cx="232" cy="212"/>
            </a:xfrm>
            <a:custGeom>
              <a:avLst/>
              <a:gdLst>
                <a:gd name="T0" fmla="*/ 26 w 515"/>
                <a:gd name="T1" fmla="*/ 180 h 470"/>
                <a:gd name="T2" fmla="*/ 24 w 515"/>
                <a:gd name="T3" fmla="*/ 189 h 470"/>
                <a:gd name="T4" fmla="*/ 19 w 515"/>
                <a:gd name="T5" fmla="*/ 194 h 470"/>
                <a:gd name="T6" fmla="*/ 8 w 515"/>
                <a:gd name="T7" fmla="*/ 196 h 470"/>
                <a:gd name="T8" fmla="*/ 0 w 515"/>
                <a:gd name="T9" fmla="*/ 208 h 470"/>
                <a:gd name="T10" fmla="*/ 19 w 515"/>
                <a:gd name="T11" fmla="*/ 208 h 470"/>
                <a:gd name="T12" fmla="*/ 34 w 515"/>
                <a:gd name="T13" fmla="*/ 208 h 470"/>
                <a:gd name="T14" fmla="*/ 50 w 515"/>
                <a:gd name="T15" fmla="*/ 208 h 470"/>
                <a:gd name="T16" fmla="*/ 70 w 515"/>
                <a:gd name="T17" fmla="*/ 208 h 470"/>
                <a:gd name="T18" fmla="*/ 62 w 515"/>
                <a:gd name="T19" fmla="*/ 196 h 470"/>
                <a:gd name="T20" fmla="*/ 51 w 515"/>
                <a:gd name="T21" fmla="*/ 194 h 470"/>
                <a:gd name="T22" fmla="*/ 45 w 515"/>
                <a:gd name="T23" fmla="*/ 189 h 470"/>
                <a:gd name="T24" fmla="*/ 43 w 515"/>
                <a:gd name="T25" fmla="*/ 180 h 470"/>
                <a:gd name="T26" fmla="*/ 43 w 515"/>
                <a:gd name="T27" fmla="*/ 47 h 470"/>
                <a:gd name="T28" fmla="*/ 205 w 515"/>
                <a:gd name="T29" fmla="*/ 212 h 470"/>
                <a:gd name="T30" fmla="*/ 206 w 515"/>
                <a:gd name="T31" fmla="*/ 203 h 470"/>
                <a:gd name="T32" fmla="*/ 206 w 515"/>
                <a:gd name="T33" fmla="*/ 36 h 470"/>
                <a:gd name="T34" fmla="*/ 206 w 515"/>
                <a:gd name="T35" fmla="*/ 23 h 470"/>
                <a:gd name="T36" fmla="*/ 209 w 515"/>
                <a:gd name="T37" fmla="*/ 16 h 470"/>
                <a:gd name="T38" fmla="*/ 217 w 515"/>
                <a:gd name="T39" fmla="*/ 13 h 470"/>
                <a:gd name="T40" fmla="*/ 232 w 515"/>
                <a:gd name="T41" fmla="*/ 13 h 470"/>
                <a:gd name="T42" fmla="*/ 221 w 515"/>
                <a:gd name="T43" fmla="*/ 0 h 470"/>
                <a:gd name="T44" fmla="*/ 204 w 515"/>
                <a:gd name="T45" fmla="*/ 1 h 470"/>
                <a:gd name="T46" fmla="*/ 190 w 515"/>
                <a:gd name="T47" fmla="*/ 1 h 470"/>
                <a:gd name="T48" fmla="*/ 172 w 515"/>
                <a:gd name="T49" fmla="*/ 0 h 470"/>
                <a:gd name="T50" fmla="*/ 162 w 515"/>
                <a:gd name="T51" fmla="*/ 13 h 470"/>
                <a:gd name="T52" fmla="*/ 177 w 515"/>
                <a:gd name="T53" fmla="*/ 13 h 470"/>
                <a:gd name="T54" fmla="*/ 185 w 515"/>
                <a:gd name="T55" fmla="*/ 16 h 470"/>
                <a:gd name="T56" fmla="*/ 187 w 515"/>
                <a:gd name="T57" fmla="*/ 23 h 470"/>
                <a:gd name="T58" fmla="*/ 188 w 515"/>
                <a:gd name="T59" fmla="*/ 36 h 470"/>
                <a:gd name="T60" fmla="*/ 181 w 515"/>
                <a:gd name="T61" fmla="*/ 144 h 470"/>
                <a:gd name="T62" fmla="*/ 62 w 515"/>
                <a:gd name="T63" fmla="*/ 0 h 470"/>
                <a:gd name="T64" fmla="*/ 44 w 515"/>
                <a:gd name="T65" fmla="*/ 1 h 470"/>
                <a:gd name="T66" fmla="*/ 30 w 515"/>
                <a:gd name="T67" fmla="*/ 1 h 470"/>
                <a:gd name="T68" fmla="*/ 17 w 515"/>
                <a:gd name="T69" fmla="*/ 1 h 470"/>
                <a:gd name="T70" fmla="*/ 0 w 515"/>
                <a:gd name="T71" fmla="*/ 0 h 470"/>
                <a:gd name="T72" fmla="*/ 8 w 515"/>
                <a:gd name="T73" fmla="*/ 13 h 470"/>
                <a:gd name="T74" fmla="*/ 19 w 515"/>
                <a:gd name="T75" fmla="*/ 14 h 470"/>
                <a:gd name="T76" fmla="*/ 24 w 515"/>
                <a:gd name="T77" fmla="*/ 19 h 470"/>
                <a:gd name="T78" fmla="*/ 26 w 515"/>
                <a:gd name="T79" fmla="*/ 29 h 470"/>
                <a:gd name="T80" fmla="*/ 26 w 515"/>
                <a:gd name="T81" fmla="*/ 173 h 4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15"/>
                <a:gd name="T124" fmla="*/ 0 h 470"/>
                <a:gd name="T125" fmla="*/ 515 w 515"/>
                <a:gd name="T126" fmla="*/ 470 h 4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15" h="470">
                  <a:moveTo>
                    <a:pt x="58" y="383"/>
                  </a:moveTo>
                  <a:lnTo>
                    <a:pt x="58" y="398"/>
                  </a:lnTo>
                  <a:lnTo>
                    <a:pt x="56" y="411"/>
                  </a:lnTo>
                  <a:lnTo>
                    <a:pt x="54" y="420"/>
                  </a:lnTo>
                  <a:lnTo>
                    <a:pt x="48" y="427"/>
                  </a:lnTo>
                  <a:lnTo>
                    <a:pt x="43" y="431"/>
                  </a:lnTo>
                  <a:lnTo>
                    <a:pt x="32" y="433"/>
                  </a:lnTo>
                  <a:lnTo>
                    <a:pt x="17" y="435"/>
                  </a:lnTo>
                  <a:lnTo>
                    <a:pt x="0" y="435"/>
                  </a:lnTo>
                  <a:lnTo>
                    <a:pt x="0" y="462"/>
                  </a:lnTo>
                  <a:lnTo>
                    <a:pt x="23" y="462"/>
                  </a:lnTo>
                  <a:lnTo>
                    <a:pt x="43" y="461"/>
                  </a:lnTo>
                  <a:lnTo>
                    <a:pt x="61" y="461"/>
                  </a:lnTo>
                  <a:lnTo>
                    <a:pt x="76" y="461"/>
                  </a:lnTo>
                  <a:lnTo>
                    <a:pt x="93" y="461"/>
                  </a:lnTo>
                  <a:lnTo>
                    <a:pt x="111" y="461"/>
                  </a:lnTo>
                  <a:lnTo>
                    <a:pt x="131" y="462"/>
                  </a:lnTo>
                  <a:lnTo>
                    <a:pt x="155" y="462"/>
                  </a:lnTo>
                  <a:lnTo>
                    <a:pt x="155" y="435"/>
                  </a:lnTo>
                  <a:lnTo>
                    <a:pt x="137" y="435"/>
                  </a:lnTo>
                  <a:lnTo>
                    <a:pt x="122" y="433"/>
                  </a:lnTo>
                  <a:lnTo>
                    <a:pt x="113" y="431"/>
                  </a:lnTo>
                  <a:lnTo>
                    <a:pt x="106" y="427"/>
                  </a:lnTo>
                  <a:lnTo>
                    <a:pt x="100" y="420"/>
                  </a:lnTo>
                  <a:lnTo>
                    <a:pt x="98" y="411"/>
                  </a:lnTo>
                  <a:lnTo>
                    <a:pt x="96" y="398"/>
                  </a:lnTo>
                  <a:lnTo>
                    <a:pt x="96" y="383"/>
                  </a:lnTo>
                  <a:lnTo>
                    <a:pt x="96" y="105"/>
                  </a:lnTo>
                  <a:lnTo>
                    <a:pt x="399" y="462"/>
                  </a:lnTo>
                  <a:lnTo>
                    <a:pt x="454" y="470"/>
                  </a:lnTo>
                  <a:lnTo>
                    <a:pt x="458" y="468"/>
                  </a:lnTo>
                  <a:lnTo>
                    <a:pt x="458" y="450"/>
                  </a:lnTo>
                  <a:lnTo>
                    <a:pt x="458" y="400"/>
                  </a:lnTo>
                  <a:lnTo>
                    <a:pt x="458" y="79"/>
                  </a:lnTo>
                  <a:lnTo>
                    <a:pt x="458" y="64"/>
                  </a:lnTo>
                  <a:lnTo>
                    <a:pt x="458" y="51"/>
                  </a:lnTo>
                  <a:lnTo>
                    <a:pt x="462" y="42"/>
                  </a:lnTo>
                  <a:lnTo>
                    <a:pt x="465" y="35"/>
                  </a:lnTo>
                  <a:lnTo>
                    <a:pt x="473" y="31"/>
                  </a:lnTo>
                  <a:lnTo>
                    <a:pt x="482" y="29"/>
                  </a:lnTo>
                  <a:lnTo>
                    <a:pt x="497" y="28"/>
                  </a:lnTo>
                  <a:lnTo>
                    <a:pt x="515" y="28"/>
                  </a:lnTo>
                  <a:lnTo>
                    <a:pt x="515" y="0"/>
                  </a:lnTo>
                  <a:lnTo>
                    <a:pt x="491" y="0"/>
                  </a:lnTo>
                  <a:lnTo>
                    <a:pt x="471" y="2"/>
                  </a:lnTo>
                  <a:lnTo>
                    <a:pt x="452" y="2"/>
                  </a:lnTo>
                  <a:lnTo>
                    <a:pt x="436" y="2"/>
                  </a:lnTo>
                  <a:lnTo>
                    <a:pt x="421" y="2"/>
                  </a:lnTo>
                  <a:lnTo>
                    <a:pt x="403" y="2"/>
                  </a:lnTo>
                  <a:lnTo>
                    <a:pt x="382" y="0"/>
                  </a:lnTo>
                  <a:lnTo>
                    <a:pt x="360" y="0"/>
                  </a:lnTo>
                  <a:lnTo>
                    <a:pt x="360" y="28"/>
                  </a:lnTo>
                  <a:lnTo>
                    <a:pt x="379" y="28"/>
                  </a:lnTo>
                  <a:lnTo>
                    <a:pt x="392" y="29"/>
                  </a:lnTo>
                  <a:lnTo>
                    <a:pt x="403" y="31"/>
                  </a:lnTo>
                  <a:lnTo>
                    <a:pt x="410" y="35"/>
                  </a:lnTo>
                  <a:lnTo>
                    <a:pt x="414" y="42"/>
                  </a:lnTo>
                  <a:lnTo>
                    <a:pt x="416" y="51"/>
                  </a:lnTo>
                  <a:lnTo>
                    <a:pt x="417" y="64"/>
                  </a:lnTo>
                  <a:lnTo>
                    <a:pt x="417" y="79"/>
                  </a:lnTo>
                  <a:lnTo>
                    <a:pt x="417" y="335"/>
                  </a:lnTo>
                  <a:lnTo>
                    <a:pt x="401" y="319"/>
                  </a:lnTo>
                  <a:lnTo>
                    <a:pt x="294" y="195"/>
                  </a:lnTo>
                  <a:lnTo>
                    <a:pt x="137" y="0"/>
                  </a:lnTo>
                  <a:lnTo>
                    <a:pt x="117" y="0"/>
                  </a:lnTo>
                  <a:lnTo>
                    <a:pt x="98" y="2"/>
                  </a:lnTo>
                  <a:lnTo>
                    <a:pt x="82" y="2"/>
                  </a:lnTo>
                  <a:lnTo>
                    <a:pt x="67" y="2"/>
                  </a:lnTo>
                  <a:lnTo>
                    <a:pt x="54" y="2"/>
                  </a:lnTo>
                  <a:lnTo>
                    <a:pt x="37" y="2"/>
                  </a:lnTo>
                  <a:lnTo>
                    <a:pt x="19" y="0"/>
                  </a:lnTo>
                  <a:lnTo>
                    <a:pt x="0" y="0"/>
                  </a:lnTo>
                  <a:lnTo>
                    <a:pt x="0" y="28"/>
                  </a:lnTo>
                  <a:lnTo>
                    <a:pt x="17" y="28"/>
                  </a:lnTo>
                  <a:lnTo>
                    <a:pt x="32" y="29"/>
                  </a:lnTo>
                  <a:lnTo>
                    <a:pt x="43" y="31"/>
                  </a:lnTo>
                  <a:lnTo>
                    <a:pt x="48" y="35"/>
                  </a:lnTo>
                  <a:lnTo>
                    <a:pt x="54" y="42"/>
                  </a:lnTo>
                  <a:lnTo>
                    <a:pt x="56" y="51"/>
                  </a:lnTo>
                  <a:lnTo>
                    <a:pt x="58" y="64"/>
                  </a:lnTo>
                  <a:lnTo>
                    <a:pt x="58" y="79"/>
                  </a:lnTo>
                  <a:lnTo>
                    <a:pt x="58" y="38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06" name="Freeform 2397"/>
            <p:cNvSpPr>
              <a:spLocks noChangeArrowheads="1"/>
            </p:cNvSpPr>
            <p:nvPr/>
          </p:nvSpPr>
          <p:spPr bwMode="auto">
            <a:xfrm>
              <a:off x="1964" y="2645"/>
              <a:ext cx="95" cy="209"/>
            </a:xfrm>
            <a:custGeom>
              <a:avLst/>
              <a:gdLst>
                <a:gd name="T0" fmla="*/ 26 w 210"/>
                <a:gd name="T1" fmla="*/ 173 h 462"/>
                <a:gd name="T2" fmla="*/ 26 w 210"/>
                <a:gd name="T3" fmla="*/ 180 h 462"/>
                <a:gd name="T4" fmla="*/ 25 w 210"/>
                <a:gd name="T5" fmla="*/ 186 h 462"/>
                <a:gd name="T6" fmla="*/ 24 w 210"/>
                <a:gd name="T7" fmla="*/ 190 h 462"/>
                <a:gd name="T8" fmla="*/ 22 w 210"/>
                <a:gd name="T9" fmla="*/ 193 h 462"/>
                <a:gd name="T10" fmla="*/ 19 w 210"/>
                <a:gd name="T11" fmla="*/ 195 h 462"/>
                <a:gd name="T12" fmla="*/ 14 w 210"/>
                <a:gd name="T13" fmla="*/ 197 h 462"/>
                <a:gd name="T14" fmla="*/ 8 w 210"/>
                <a:gd name="T15" fmla="*/ 197 h 462"/>
                <a:gd name="T16" fmla="*/ 0 w 210"/>
                <a:gd name="T17" fmla="*/ 197 h 462"/>
                <a:gd name="T18" fmla="*/ 0 w 210"/>
                <a:gd name="T19" fmla="*/ 209 h 462"/>
                <a:gd name="T20" fmla="*/ 14 w 210"/>
                <a:gd name="T21" fmla="*/ 209 h 462"/>
                <a:gd name="T22" fmla="*/ 27 w 210"/>
                <a:gd name="T23" fmla="*/ 209 h 462"/>
                <a:gd name="T24" fmla="*/ 38 w 210"/>
                <a:gd name="T25" fmla="*/ 209 h 462"/>
                <a:gd name="T26" fmla="*/ 48 w 210"/>
                <a:gd name="T27" fmla="*/ 209 h 462"/>
                <a:gd name="T28" fmla="*/ 57 w 210"/>
                <a:gd name="T29" fmla="*/ 209 h 462"/>
                <a:gd name="T30" fmla="*/ 68 w 210"/>
                <a:gd name="T31" fmla="*/ 209 h 462"/>
                <a:gd name="T32" fmla="*/ 81 w 210"/>
                <a:gd name="T33" fmla="*/ 209 h 462"/>
                <a:gd name="T34" fmla="*/ 95 w 210"/>
                <a:gd name="T35" fmla="*/ 209 h 462"/>
                <a:gd name="T36" fmla="*/ 95 w 210"/>
                <a:gd name="T37" fmla="*/ 197 h 462"/>
                <a:gd name="T38" fmla="*/ 87 w 210"/>
                <a:gd name="T39" fmla="*/ 197 h 462"/>
                <a:gd name="T40" fmla="*/ 80 w 210"/>
                <a:gd name="T41" fmla="*/ 196 h 462"/>
                <a:gd name="T42" fmla="*/ 76 w 210"/>
                <a:gd name="T43" fmla="*/ 195 h 462"/>
                <a:gd name="T44" fmla="*/ 73 w 210"/>
                <a:gd name="T45" fmla="*/ 193 h 462"/>
                <a:gd name="T46" fmla="*/ 71 w 210"/>
                <a:gd name="T47" fmla="*/ 190 h 462"/>
                <a:gd name="T48" fmla="*/ 69 w 210"/>
                <a:gd name="T49" fmla="*/ 186 h 462"/>
                <a:gd name="T50" fmla="*/ 69 w 210"/>
                <a:gd name="T51" fmla="*/ 180 h 462"/>
                <a:gd name="T52" fmla="*/ 68 w 210"/>
                <a:gd name="T53" fmla="*/ 173 h 462"/>
                <a:gd name="T54" fmla="*/ 68 w 210"/>
                <a:gd name="T55" fmla="*/ 36 h 462"/>
                <a:gd name="T56" fmla="*/ 69 w 210"/>
                <a:gd name="T57" fmla="*/ 29 h 462"/>
                <a:gd name="T58" fmla="*/ 69 w 210"/>
                <a:gd name="T59" fmla="*/ 23 h 462"/>
                <a:gd name="T60" fmla="*/ 71 w 210"/>
                <a:gd name="T61" fmla="*/ 19 h 462"/>
                <a:gd name="T62" fmla="*/ 73 w 210"/>
                <a:gd name="T63" fmla="*/ 16 h 462"/>
                <a:gd name="T64" fmla="*/ 76 w 210"/>
                <a:gd name="T65" fmla="*/ 14 h 462"/>
                <a:gd name="T66" fmla="*/ 80 w 210"/>
                <a:gd name="T67" fmla="*/ 13 h 462"/>
                <a:gd name="T68" fmla="*/ 87 w 210"/>
                <a:gd name="T69" fmla="*/ 13 h 462"/>
                <a:gd name="T70" fmla="*/ 95 w 210"/>
                <a:gd name="T71" fmla="*/ 13 h 462"/>
                <a:gd name="T72" fmla="*/ 95 w 210"/>
                <a:gd name="T73" fmla="*/ 0 h 462"/>
                <a:gd name="T74" fmla="*/ 81 w 210"/>
                <a:gd name="T75" fmla="*/ 0 h 462"/>
                <a:gd name="T76" fmla="*/ 68 w 210"/>
                <a:gd name="T77" fmla="*/ 1 h 462"/>
                <a:gd name="T78" fmla="*/ 57 w 210"/>
                <a:gd name="T79" fmla="*/ 1 h 462"/>
                <a:gd name="T80" fmla="*/ 48 w 210"/>
                <a:gd name="T81" fmla="*/ 1 h 462"/>
                <a:gd name="T82" fmla="*/ 38 w 210"/>
                <a:gd name="T83" fmla="*/ 1 h 462"/>
                <a:gd name="T84" fmla="*/ 27 w 210"/>
                <a:gd name="T85" fmla="*/ 1 h 462"/>
                <a:gd name="T86" fmla="*/ 14 w 210"/>
                <a:gd name="T87" fmla="*/ 0 h 462"/>
                <a:gd name="T88" fmla="*/ 0 w 210"/>
                <a:gd name="T89" fmla="*/ 0 h 462"/>
                <a:gd name="T90" fmla="*/ 0 w 210"/>
                <a:gd name="T91" fmla="*/ 13 h 462"/>
                <a:gd name="T92" fmla="*/ 8 w 210"/>
                <a:gd name="T93" fmla="*/ 13 h 462"/>
                <a:gd name="T94" fmla="*/ 14 w 210"/>
                <a:gd name="T95" fmla="*/ 13 h 462"/>
                <a:gd name="T96" fmla="*/ 19 w 210"/>
                <a:gd name="T97" fmla="*/ 14 h 462"/>
                <a:gd name="T98" fmla="*/ 22 w 210"/>
                <a:gd name="T99" fmla="*/ 16 h 462"/>
                <a:gd name="T100" fmla="*/ 24 w 210"/>
                <a:gd name="T101" fmla="*/ 19 h 462"/>
                <a:gd name="T102" fmla="*/ 25 w 210"/>
                <a:gd name="T103" fmla="*/ 23 h 462"/>
                <a:gd name="T104" fmla="*/ 26 w 210"/>
                <a:gd name="T105" fmla="*/ 29 h 462"/>
                <a:gd name="T106" fmla="*/ 26 w 210"/>
                <a:gd name="T107" fmla="*/ 36 h 462"/>
                <a:gd name="T108" fmla="*/ 26 w 210"/>
                <a:gd name="T109" fmla="*/ 173 h 4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0"/>
                <a:gd name="T166" fmla="*/ 0 h 462"/>
                <a:gd name="T167" fmla="*/ 210 w 210"/>
                <a:gd name="T168" fmla="*/ 462 h 46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0" h="462">
                  <a:moveTo>
                    <a:pt x="57" y="383"/>
                  </a:moveTo>
                  <a:lnTo>
                    <a:pt x="57" y="398"/>
                  </a:lnTo>
                  <a:lnTo>
                    <a:pt x="55" y="411"/>
                  </a:lnTo>
                  <a:lnTo>
                    <a:pt x="54" y="420"/>
                  </a:lnTo>
                  <a:lnTo>
                    <a:pt x="48" y="427"/>
                  </a:lnTo>
                  <a:lnTo>
                    <a:pt x="43" y="431"/>
                  </a:lnTo>
                  <a:lnTo>
                    <a:pt x="32" y="435"/>
                  </a:lnTo>
                  <a:lnTo>
                    <a:pt x="17" y="435"/>
                  </a:lnTo>
                  <a:lnTo>
                    <a:pt x="0" y="435"/>
                  </a:lnTo>
                  <a:lnTo>
                    <a:pt x="0" y="462"/>
                  </a:lnTo>
                  <a:lnTo>
                    <a:pt x="32" y="462"/>
                  </a:lnTo>
                  <a:lnTo>
                    <a:pt x="59" y="461"/>
                  </a:lnTo>
                  <a:lnTo>
                    <a:pt x="83" y="461"/>
                  </a:lnTo>
                  <a:lnTo>
                    <a:pt x="105" y="461"/>
                  </a:lnTo>
                  <a:lnTo>
                    <a:pt x="126" y="461"/>
                  </a:lnTo>
                  <a:lnTo>
                    <a:pt x="151" y="461"/>
                  </a:lnTo>
                  <a:lnTo>
                    <a:pt x="179" y="462"/>
                  </a:lnTo>
                  <a:lnTo>
                    <a:pt x="210" y="462"/>
                  </a:lnTo>
                  <a:lnTo>
                    <a:pt x="210" y="435"/>
                  </a:lnTo>
                  <a:lnTo>
                    <a:pt x="192" y="435"/>
                  </a:lnTo>
                  <a:lnTo>
                    <a:pt x="177" y="433"/>
                  </a:lnTo>
                  <a:lnTo>
                    <a:pt x="168" y="431"/>
                  </a:lnTo>
                  <a:lnTo>
                    <a:pt x="161" y="427"/>
                  </a:lnTo>
                  <a:lnTo>
                    <a:pt x="157" y="420"/>
                  </a:lnTo>
                  <a:lnTo>
                    <a:pt x="153" y="411"/>
                  </a:lnTo>
                  <a:lnTo>
                    <a:pt x="153" y="398"/>
                  </a:lnTo>
                  <a:lnTo>
                    <a:pt x="151" y="383"/>
                  </a:lnTo>
                  <a:lnTo>
                    <a:pt x="151" y="79"/>
                  </a:lnTo>
                  <a:lnTo>
                    <a:pt x="153" y="64"/>
                  </a:lnTo>
                  <a:lnTo>
                    <a:pt x="153" y="51"/>
                  </a:lnTo>
                  <a:lnTo>
                    <a:pt x="157" y="42"/>
                  </a:lnTo>
                  <a:lnTo>
                    <a:pt x="161" y="35"/>
                  </a:lnTo>
                  <a:lnTo>
                    <a:pt x="168" y="31"/>
                  </a:lnTo>
                  <a:lnTo>
                    <a:pt x="177" y="29"/>
                  </a:lnTo>
                  <a:lnTo>
                    <a:pt x="192" y="28"/>
                  </a:lnTo>
                  <a:lnTo>
                    <a:pt x="210" y="28"/>
                  </a:lnTo>
                  <a:lnTo>
                    <a:pt x="210" y="0"/>
                  </a:lnTo>
                  <a:lnTo>
                    <a:pt x="179" y="0"/>
                  </a:lnTo>
                  <a:lnTo>
                    <a:pt x="151" y="2"/>
                  </a:lnTo>
                  <a:lnTo>
                    <a:pt x="126" y="2"/>
                  </a:lnTo>
                  <a:lnTo>
                    <a:pt x="105" y="2"/>
                  </a:lnTo>
                  <a:lnTo>
                    <a:pt x="83" y="2"/>
                  </a:lnTo>
                  <a:lnTo>
                    <a:pt x="59" y="2"/>
                  </a:lnTo>
                  <a:lnTo>
                    <a:pt x="32" y="0"/>
                  </a:lnTo>
                  <a:lnTo>
                    <a:pt x="0" y="0"/>
                  </a:lnTo>
                  <a:lnTo>
                    <a:pt x="0" y="28"/>
                  </a:lnTo>
                  <a:lnTo>
                    <a:pt x="17" y="28"/>
                  </a:lnTo>
                  <a:lnTo>
                    <a:pt x="32" y="28"/>
                  </a:lnTo>
                  <a:lnTo>
                    <a:pt x="43" y="31"/>
                  </a:lnTo>
                  <a:lnTo>
                    <a:pt x="48" y="35"/>
                  </a:lnTo>
                  <a:lnTo>
                    <a:pt x="54" y="42"/>
                  </a:lnTo>
                  <a:lnTo>
                    <a:pt x="55" y="51"/>
                  </a:lnTo>
                  <a:lnTo>
                    <a:pt x="57" y="64"/>
                  </a:lnTo>
                  <a:lnTo>
                    <a:pt x="57" y="79"/>
                  </a:lnTo>
                  <a:lnTo>
                    <a:pt x="57" y="38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07" name="Freeform 2398"/>
            <p:cNvSpPr>
              <a:spLocks noChangeArrowheads="1"/>
            </p:cNvSpPr>
            <p:nvPr/>
          </p:nvSpPr>
          <p:spPr bwMode="auto">
            <a:xfrm>
              <a:off x="2114" y="2645"/>
              <a:ext cx="227" cy="209"/>
            </a:xfrm>
            <a:custGeom>
              <a:avLst/>
              <a:gdLst>
                <a:gd name="T0" fmla="*/ 79 w 502"/>
                <a:gd name="T1" fmla="*/ 35 h 462"/>
                <a:gd name="T2" fmla="*/ 75 w 502"/>
                <a:gd name="T3" fmla="*/ 24 h 462"/>
                <a:gd name="T4" fmla="*/ 76 w 502"/>
                <a:gd name="T5" fmla="*/ 17 h 462"/>
                <a:gd name="T6" fmla="*/ 80 w 502"/>
                <a:gd name="T7" fmla="*/ 14 h 462"/>
                <a:gd name="T8" fmla="*/ 91 w 502"/>
                <a:gd name="T9" fmla="*/ 13 h 462"/>
                <a:gd name="T10" fmla="*/ 99 w 502"/>
                <a:gd name="T11" fmla="*/ 0 h 462"/>
                <a:gd name="T12" fmla="*/ 71 w 502"/>
                <a:gd name="T13" fmla="*/ 1 h 462"/>
                <a:gd name="T14" fmla="*/ 49 w 502"/>
                <a:gd name="T15" fmla="*/ 1 h 462"/>
                <a:gd name="T16" fmla="*/ 28 w 502"/>
                <a:gd name="T17" fmla="*/ 1 h 462"/>
                <a:gd name="T18" fmla="*/ 0 w 502"/>
                <a:gd name="T19" fmla="*/ 0 h 462"/>
                <a:gd name="T20" fmla="*/ 4 w 502"/>
                <a:gd name="T21" fmla="*/ 13 h 462"/>
                <a:gd name="T22" fmla="*/ 13 w 502"/>
                <a:gd name="T23" fmla="*/ 15 h 462"/>
                <a:gd name="T24" fmla="*/ 21 w 502"/>
                <a:gd name="T25" fmla="*/ 20 h 462"/>
                <a:gd name="T26" fmla="*/ 28 w 502"/>
                <a:gd name="T27" fmla="*/ 28 h 462"/>
                <a:gd name="T28" fmla="*/ 104 w 502"/>
                <a:gd name="T29" fmla="*/ 209 h 462"/>
                <a:gd name="T30" fmla="*/ 137 w 502"/>
                <a:gd name="T31" fmla="*/ 187 h 462"/>
                <a:gd name="T32" fmla="*/ 156 w 502"/>
                <a:gd name="T33" fmla="*/ 141 h 462"/>
                <a:gd name="T34" fmla="*/ 175 w 502"/>
                <a:gd name="T35" fmla="*/ 95 h 462"/>
                <a:gd name="T36" fmla="*/ 194 w 502"/>
                <a:gd name="T37" fmla="*/ 50 h 462"/>
                <a:gd name="T38" fmla="*/ 205 w 502"/>
                <a:gd name="T39" fmla="*/ 23 h 462"/>
                <a:gd name="T40" fmla="*/ 209 w 502"/>
                <a:gd name="T41" fmla="*/ 17 h 462"/>
                <a:gd name="T42" fmla="*/ 214 w 502"/>
                <a:gd name="T43" fmla="*/ 13 h 462"/>
                <a:gd name="T44" fmla="*/ 222 w 502"/>
                <a:gd name="T45" fmla="*/ 13 h 462"/>
                <a:gd name="T46" fmla="*/ 227 w 502"/>
                <a:gd name="T47" fmla="*/ 0 h 462"/>
                <a:gd name="T48" fmla="*/ 207 w 502"/>
                <a:gd name="T49" fmla="*/ 1 h 462"/>
                <a:gd name="T50" fmla="*/ 192 w 502"/>
                <a:gd name="T51" fmla="*/ 1 h 462"/>
                <a:gd name="T52" fmla="*/ 176 w 502"/>
                <a:gd name="T53" fmla="*/ 1 h 462"/>
                <a:gd name="T54" fmla="*/ 156 w 502"/>
                <a:gd name="T55" fmla="*/ 0 h 462"/>
                <a:gd name="T56" fmla="*/ 166 w 502"/>
                <a:gd name="T57" fmla="*/ 13 h 462"/>
                <a:gd name="T58" fmla="*/ 177 w 502"/>
                <a:gd name="T59" fmla="*/ 16 h 462"/>
                <a:gd name="T60" fmla="*/ 181 w 502"/>
                <a:gd name="T61" fmla="*/ 18 h 462"/>
                <a:gd name="T62" fmla="*/ 180 w 502"/>
                <a:gd name="T63" fmla="*/ 28 h 462"/>
                <a:gd name="T64" fmla="*/ 128 w 502"/>
                <a:gd name="T65" fmla="*/ 158 h 4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2"/>
                <a:gd name="T100" fmla="*/ 0 h 462"/>
                <a:gd name="T101" fmla="*/ 502 w 502"/>
                <a:gd name="T102" fmla="*/ 462 h 4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2" h="462">
                  <a:moveTo>
                    <a:pt x="179" y="88"/>
                  </a:moveTo>
                  <a:lnTo>
                    <a:pt x="174" y="77"/>
                  </a:lnTo>
                  <a:lnTo>
                    <a:pt x="170" y="64"/>
                  </a:lnTo>
                  <a:lnTo>
                    <a:pt x="166" y="53"/>
                  </a:lnTo>
                  <a:lnTo>
                    <a:pt x="166" y="40"/>
                  </a:lnTo>
                  <a:lnTo>
                    <a:pt x="168" y="37"/>
                  </a:lnTo>
                  <a:lnTo>
                    <a:pt x="172" y="33"/>
                  </a:lnTo>
                  <a:lnTo>
                    <a:pt x="177" y="31"/>
                  </a:lnTo>
                  <a:lnTo>
                    <a:pt x="185" y="29"/>
                  </a:lnTo>
                  <a:lnTo>
                    <a:pt x="201" y="29"/>
                  </a:lnTo>
                  <a:lnTo>
                    <a:pt x="218" y="28"/>
                  </a:lnTo>
                  <a:lnTo>
                    <a:pt x="218" y="0"/>
                  </a:lnTo>
                  <a:lnTo>
                    <a:pt x="185" y="0"/>
                  </a:lnTo>
                  <a:lnTo>
                    <a:pt x="157" y="2"/>
                  </a:lnTo>
                  <a:lnTo>
                    <a:pt x="131" y="2"/>
                  </a:lnTo>
                  <a:lnTo>
                    <a:pt x="109" y="2"/>
                  </a:lnTo>
                  <a:lnTo>
                    <a:pt x="87" y="2"/>
                  </a:lnTo>
                  <a:lnTo>
                    <a:pt x="63" y="2"/>
                  </a:lnTo>
                  <a:lnTo>
                    <a:pt x="33" y="0"/>
                  </a:lnTo>
                  <a:lnTo>
                    <a:pt x="0" y="0"/>
                  </a:lnTo>
                  <a:lnTo>
                    <a:pt x="0" y="28"/>
                  </a:lnTo>
                  <a:lnTo>
                    <a:pt x="9" y="29"/>
                  </a:lnTo>
                  <a:lnTo>
                    <a:pt x="19" y="31"/>
                  </a:lnTo>
                  <a:lnTo>
                    <a:pt x="28" y="33"/>
                  </a:lnTo>
                  <a:lnTo>
                    <a:pt x="37" y="39"/>
                  </a:lnTo>
                  <a:lnTo>
                    <a:pt x="46" y="44"/>
                  </a:lnTo>
                  <a:lnTo>
                    <a:pt x="56" y="53"/>
                  </a:lnTo>
                  <a:lnTo>
                    <a:pt x="63" y="63"/>
                  </a:lnTo>
                  <a:lnTo>
                    <a:pt x="70" y="75"/>
                  </a:lnTo>
                  <a:lnTo>
                    <a:pt x="231" y="462"/>
                  </a:lnTo>
                  <a:lnTo>
                    <a:pt x="283" y="462"/>
                  </a:lnTo>
                  <a:lnTo>
                    <a:pt x="303" y="413"/>
                  </a:lnTo>
                  <a:lnTo>
                    <a:pt x="325" y="361"/>
                  </a:lnTo>
                  <a:lnTo>
                    <a:pt x="345" y="311"/>
                  </a:lnTo>
                  <a:lnTo>
                    <a:pt x="366" y="262"/>
                  </a:lnTo>
                  <a:lnTo>
                    <a:pt x="386" y="210"/>
                  </a:lnTo>
                  <a:lnTo>
                    <a:pt x="408" y="160"/>
                  </a:lnTo>
                  <a:lnTo>
                    <a:pt x="428" y="110"/>
                  </a:lnTo>
                  <a:lnTo>
                    <a:pt x="450" y="59"/>
                  </a:lnTo>
                  <a:lnTo>
                    <a:pt x="454" y="50"/>
                  </a:lnTo>
                  <a:lnTo>
                    <a:pt x="460" y="42"/>
                  </a:lnTo>
                  <a:lnTo>
                    <a:pt x="463" y="37"/>
                  </a:lnTo>
                  <a:lnTo>
                    <a:pt x="469" y="33"/>
                  </a:lnTo>
                  <a:lnTo>
                    <a:pt x="474" y="29"/>
                  </a:lnTo>
                  <a:lnTo>
                    <a:pt x="482" y="29"/>
                  </a:lnTo>
                  <a:lnTo>
                    <a:pt x="491" y="28"/>
                  </a:lnTo>
                  <a:lnTo>
                    <a:pt x="502" y="28"/>
                  </a:lnTo>
                  <a:lnTo>
                    <a:pt x="502" y="0"/>
                  </a:lnTo>
                  <a:lnTo>
                    <a:pt x="478" y="0"/>
                  </a:lnTo>
                  <a:lnTo>
                    <a:pt x="458" y="2"/>
                  </a:lnTo>
                  <a:lnTo>
                    <a:pt x="439" y="2"/>
                  </a:lnTo>
                  <a:lnTo>
                    <a:pt x="425" y="2"/>
                  </a:lnTo>
                  <a:lnTo>
                    <a:pt x="408" y="2"/>
                  </a:lnTo>
                  <a:lnTo>
                    <a:pt x="390" y="2"/>
                  </a:lnTo>
                  <a:lnTo>
                    <a:pt x="369" y="0"/>
                  </a:lnTo>
                  <a:lnTo>
                    <a:pt x="345" y="0"/>
                  </a:lnTo>
                  <a:lnTo>
                    <a:pt x="345" y="28"/>
                  </a:lnTo>
                  <a:lnTo>
                    <a:pt x="366" y="29"/>
                  </a:lnTo>
                  <a:lnTo>
                    <a:pt x="384" y="31"/>
                  </a:lnTo>
                  <a:lnTo>
                    <a:pt x="391" y="35"/>
                  </a:lnTo>
                  <a:lnTo>
                    <a:pt x="397" y="37"/>
                  </a:lnTo>
                  <a:lnTo>
                    <a:pt x="401" y="40"/>
                  </a:lnTo>
                  <a:lnTo>
                    <a:pt x="402" y="46"/>
                  </a:lnTo>
                  <a:lnTo>
                    <a:pt x="399" y="61"/>
                  </a:lnTo>
                  <a:lnTo>
                    <a:pt x="391" y="81"/>
                  </a:lnTo>
                  <a:lnTo>
                    <a:pt x="284" y="350"/>
                  </a:lnTo>
                  <a:lnTo>
                    <a:pt x="179" y="88"/>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08" name="Freeform 2399"/>
            <p:cNvSpPr>
              <a:spLocks noChangeArrowheads="1"/>
            </p:cNvSpPr>
            <p:nvPr/>
          </p:nvSpPr>
          <p:spPr bwMode="auto">
            <a:xfrm>
              <a:off x="2392" y="2645"/>
              <a:ext cx="164" cy="209"/>
            </a:xfrm>
            <a:custGeom>
              <a:avLst/>
              <a:gdLst>
                <a:gd name="T0" fmla="*/ 26 w 364"/>
                <a:gd name="T1" fmla="*/ 182 h 462"/>
                <a:gd name="T2" fmla="*/ 24 w 364"/>
                <a:gd name="T3" fmla="*/ 190 h 462"/>
                <a:gd name="T4" fmla="*/ 20 w 364"/>
                <a:gd name="T5" fmla="*/ 196 h 462"/>
                <a:gd name="T6" fmla="*/ 14 w 364"/>
                <a:gd name="T7" fmla="*/ 199 h 462"/>
                <a:gd name="T8" fmla="*/ 9 w 364"/>
                <a:gd name="T9" fmla="*/ 209 h 462"/>
                <a:gd name="T10" fmla="*/ 51 w 364"/>
                <a:gd name="T11" fmla="*/ 209 h 462"/>
                <a:gd name="T12" fmla="*/ 84 w 364"/>
                <a:gd name="T13" fmla="*/ 209 h 462"/>
                <a:gd name="T14" fmla="*/ 117 w 364"/>
                <a:gd name="T15" fmla="*/ 209 h 462"/>
                <a:gd name="T16" fmla="*/ 161 w 364"/>
                <a:gd name="T17" fmla="*/ 209 h 462"/>
                <a:gd name="T18" fmla="*/ 151 w 364"/>
                <a:gd name="T19" fmla="*/ 157 h 462"/>
                <a:gd name="T20" fmla="*/ 149 w 364"/>
                <a:gd name="T21" fmla="*/ 173 h 462"/>
                <a:gd name="T22" fmla="*/ 146 w 364"/>
                <a:gd name="T23" fmla="*/ 187 h 462"/>
                <a:gd name="T24" fmla="*/ 123 w 364"/>
                <a:gd name="T25" fmla="*/ 189 h 462"/>
                <a:gd name="T26" fmla="*/ 69 w 364"/>
                <a:gd name="T27" fmla="*/ 190 h 462"/>
                <a:gd name="T28" fmla="*/ 109 w 364"/>
                <a:gd name="T29" fmla="*/ 108 h 462"/>
                <a:gd name="T30" fmla="*/ 119 w 364"/>
                <a:gd name="T31" fmla="*/ 109 h 462"/>
                <a:gd name="T32" fmla="*/ 123 w 364"/>
                <a:gd name="T33" fmla="*/ 112 h 462"/>
                <a:gd name="T34" fmla="*/ 126 w 364"/>
                <a:gd name="T35" fmla="*/ 116 h 462"/>
                <a:gd name="T36" fmla="*/ 128 w 364"/>
                <a:gd name="T37" fmla="*/ 134 h 462"/>
                <a:gd name="T38" fmla="*/ 141 w 364"/>
                <a:gd name="T39" fmla="*/ 69 h 462"/>
                <a:gd name="T40" fmla="*/ 128 w 364"/>
                <a:gd name="T41" fmla="*/ 79 h 462"/>
                <a:gd name="T42" fmla="*/ 125 w 364"/>
                <a:gd name="T43" fmla="*/ 90 h 462"/>
                <a:gd name="T44" fmla="*/ 120 w 364"/>
                <a:gd name="T45" fmla="*/ 92 h 462"/>
                <a:gd name="T46" fmla="*/ 69 w 364"/>
                <a:gd name="T47" fmla="*/ 92 h 462"/>
                <a:gd name="T48" fmla="*/ 69 w 364"/>
                <a:gd name="T49" fmla="*/ 23 h 462"/>
                <a:gd name="T50" fmla="*/ 82 w 364"/>
                <a:gd name="T51" fmla="*/ 17 h 462"/>
                <a:gd name="T52" fmla="*/ 117 w 364"/>
                <a:gd name="T53" fmla="*/ 17 h 462"/>
                <a:gd name="T54" fmla="*/ 135 w 364"/>
                <a:gd name="T55" fmla="*/ 18 h 462"/>
                <a:gd name="T56" fmla="*/ 141 w 364"/>
                <a:gd name="T57" fmla="*/ 20 h 462"/>
                <a:gd name="T58" fmla="*/ 143 w 364"/>
                <a:gd name="T59" fmla="*/ 23 h 462"/>
                <a:gd name="T60" fmla="*/ 145 w 364"/>
                <a:gd name="T61" fmla="*/ 34 h 462"/>
                <a:gd name="T62" fmla="*/ 156 w 364"/>
                <a:gd name="T63" fmla="*/ 44 h 462"/>
                <a:gd name="T64" fmla="*/ 161 w 364"/>
                <a:gd name="T65" fmla="*/ 0 h 462"/>
                <a:gd name="T66" fmla="*/ 121 w 364"/>
                <a:gd name="T67" fmla="*/ 1 h 462"/>
                <a:gd name="T68" fmla="*/ 80 w 364"/>
                <a:gd name="T69" fmla="*/ 1 h 462"/>
                <a:gd name="T70" fmla="*/ 40 w 364"/>
                <a:gd name="T71" fmla="*/ 1 h 462"/>
                <a:gd name="T72" fmla="*/ 0 w 364"/>
                <a:gd name="T73" fmla="*/ 0 h 462"/>
                <a:gd name="T74" fmla="*/ 8 w 364"/>
                <a:gd name="T75" fmla="*/ 13 h 462"/>
                <a:gd name="T76" fmla="*/ 18 w 364"/>
                <a:gd name="T77" fmla="*/ 15 h 462"/>
                <a:gd name="T78" fmla="*/ 23 w 364"/>
                <a:gd name="T79" fmla="*/ 19 h 462"/>
                <a:gd name="T80" fmla="*/ 26 w 364"/>
                <a:gd name="T81" fmla="*/ 28 h 462"/>
                <a:gd name="T82" fmla="*/ 26 w 364"/>
                <a:gd name="T83" fmla="*/ 178 h 4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4"/>
                <a:gd name="T127" fmla="*/ 0 h 462"/>
                <a:gd name="T128" fmla="*/ 364 w 364"/>
                <a:gd name="T129" fmla="*/ 462 h 46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4" h="462">
                  <a:moveTo>
                    <a:pt x="58" y="394"/>
                  </a:moveTo>
                  <a:lnTo>
                    <a:pt x="58" y="403"/>
                  </a:lnTo>
                  <a:lnTo>
                    <a:pt x="56" y="413"/>
                  </a:lnTo>
                  <a:lnTo>
                    <a:pt x="54" y="420"/>
                  </a:lnTo>
                  <a:lnTo>
                    <a:pt x="50" y="427"/>
                  </a:lnTo>
                  <a:lnTo>
                    <a:pt x="45" y="433"/>
                  </a:lnTo>
                  <a:lnTo>
                    <a:pt x="39" y="437"/>
                  </a:lnTo>
                  <a:lnTo>
                    <a:pt x="30" y="440"/>
                  </a:lnTo>
                  <a:lnTo>
                    <a:pt x="21" y="444"/>
                  </a:lnTo>
                  <a:lnTo>
                    <a:pt x="21" y="462"/>
                  </a:lnTo>
                  <a:lnTo>
                    <a:pt x="71" y="462"/>
                  </a:lnTo>
                  <a:lnTo>
                    <a:pt x="113" y="461"/>
                  </a:lnTo>
                  <a:lnTo>
                    <a:pt x="152" y="461"/>
                  </a:lnTo>
                  <a:lnTo>
                    <a:pt x="187" y="461"/>
                  </a:lnTo>
                  <a:lnTo>
                    <a:pt x="220" y="461"/>
                  </a:lnTo>
                  <a:lnTo>
                    <a:pt x="259" y="461"/>
                  </a:lnTo>
                  <a:lnTo>
                    <a:pt x="305" y="462"/>
                  </a:lnTo>
                  <a:lnTo>
                    <a:pt x="357" y="462"/>
                  </a:lnTo>
                  <a:lnTo>
                    <a:pt x="364" y="346"/>
                  </a:lnTo>
                  <a:lnTo>
                    <a:pt x="336" y="346"/>
                  </a:lnTo>
                  <a:lnTo>
                    <a:pt x="333" y="365"/>
                  </a:lnTo>
                  <a:lnTo>
                    <a:pt x="331" y="383"/>
                  </a:lnTo>
                  <a:lnTo>
                    <a:pt x="327" y="400"/>
                  </a:lnTo>
                  <a:lnTo>
                    <a:pt x="323" y="413"/>
                  </a:lnTo>
                  <a:lnTo>
                    <a:pt x="305" y="416"/>
                  </a:lnTo>
                  <a:lnTo>
                    <a:pt x="272" y="418"/>
                  </a:lnTo>
                  <a:lnTo>
                    <a:pt x="224" y="420"/>
                  </a:lnTo>
                  <a:lnTo>
                    <a:pt x="154" y="420"/>
                  </a:lnTo>
                  <a:lnTo>
                    <a:pt x="154" y="239"/>
                  </a:lnTo>
                  <a:lnTo>
                    <a:pt x="242" y="239"/>
                  </a:lnTo>
                  <a:lnTo>
                    <a:pt x="253" y="239"/>
                  </a:lnTo>
                  <a:lnTo>
                    <a:pt x="264" y="241"/>
                  </a:lnTo>
                  <a:lnTo>
                    <a:pt x="270" y="243"/>
                  </a:lnTo>
                  <a:lnTo>
                    <a:pt x="274" y="247"/>
                  </a:lnTo>
                  <a:lnTo>
                    <a:pt x="277" y="250"/>
                  </a:lnTo>
                  <a:lnTo>
                    <a:pt x="279" y="256"/>
                  </a:lnTo>
                  <a:lnTo>
                    <a:pt x="283" y="276"/>
                  </a:lnTo>
                  <a:lnTo>
                    <a:pt x="283" y="297"/>
                  </a:lnTo>
                  <a:lnTo>
                    <a:pt x="312" y="297"/>
                  </a:lnTo>
                  <a:lnTo>
                    <a:pt x="312" y="153"/>
                  </a:lnTo>
                  <a:lnTo>
                    <a:pt x="285" y="153"/>
                  </a:lnTo>
                  <a:lnTo>
                    <a:pt x="283" y="175"/>
                  </a:lnTo>
                  <a:lnTo>
                    <a:pt x="279" y="193"/>
                  </a:lnTo>
                  <a:lnTo>
                    <a:pt x="277" y="199"/>
                  </a:lnTo>
                  <a:lnTo>
                    <a:pt x="272" y="203"/>
                  </a:lnTo>
                  <a:lnTo>
                    <a:pt x="266" y="204"/>
                  </a:lnTo>
                  <a:lnTo>
                    <a:pt x="259" y="204"/>
                  </a:lnTo>
                  <a:lnTo>
                    <a:pt x="154" y="204"/>
                  </a:lnTo>
                  <a:lnTo>
                    <a:pt x="154" y="63"/>
                  </a:lnTo>
                  <a:lnTo>
                    <a:pt x="154" y="50"/>
                  </a:lnTo>
                  <a:lnTo>
                    <a:pt x="157" y="37"/>
                  </a:lnTo>
                  <a:lnTo>
                    <a:pt x="183" y="37"/>
                  </a:lnTo>
                  <a:lnTo>
                    <a:pt x="220" y="37"/>
                  </a:lnTo>
                  <a:lnTo>
                    <a:pt x="259" y="37"/>
                  </a:lnTo>
                  <a:lnTo>
                    <a:pt x="288" y="39"/>
                  </a:lnTo>
                  <a:lnTo>
                    <a:pt x="299" y="40"/>
                  </a:lnTo>
                  <a:lnTo>
                    <a:pt x="309" y="42"/>
                  </a:lnTo>
                  <a:lnTo>
                    <a:pt x="312" y="44"/>
                  </a:lnTo>
                  <a:lnTo>
                    <a:pt x="316" y="46"/>
                  </a:lnTo>
                  <a:lnTo>
                    <a:pt x="318" y="50"/>
                  </a:lnTo>
                  <a:lnTo>
                    <a:pt x="320" y="53"/>
                  </a:lnTo>
                  <a:lnTo>
                    <a:pt x="322" y="75"/>
                  </a:lnTo>
                  <a:lnTo>
                    <a:pt x="322" y="98"/>
                  </a:lnTo>
                  <a:lnTo>
                    <a:pt x="347" y="98"/>
                  </a:lnTo>
                  <a:lnTo>
                    <a:pt x="355" y="24"/>
                  </a:lnTo>
                  <a:lnTo>
                    <a:pt x="357" y="0"/>
                  </a:lnTo>
                  <a:lnTo>
                    <a:pt x="312" y="0"/>
                  </a:lnTo>
                  <a:lnTo>
                    <a:pt x="268" y="2"/>
                  </a:lnTo>
                  <a:lnTo>
                    <a:pt x="224" y="2"/>
                  </a:lnTo>
                  <a:lnTo>
                    <a:pt x="178" y="2"/>
                  </a:lnTo>
                  <a:lnTo>
                    <a:pt x="133" y="2"/>
                  </a:lnTo>
                  <a:lnTo>
                    <a:pt x="89" y="2"/>
                  </a:lnTo>
                  <a:lnTo>
                    <a:pt x="45" y="0"/>
                  </a:lnTo>
                  <a:lnTo>
                    <a:pt x="0" y="0"/>
                  </a:lnTo>
                  <a:lnTo>
                    <a:pt x="0" y="26"/>
                  </a:lnTo>
                  <a:lnTo>
                    <a:pt x="17" y="28"/>
                  </a:lnTo>
                  <a:lnTo>
                    <a:pt x="32" y="29"/>
                  </a:lnTo>
                  <a:lnTo>
                    <a:pt x="41" y="33"/>
                  </a:lnTo>
                  <a:lnTo>
                    <a:pt x="48" y="37"/>
                  </a:lnTo>
                  <a:lnTo>
                    <a:pt x="52" y="42"/>
                  </a:lnTo>
                  <a:lnTo>
                    <a:pt x="56" y="51"/>
                  </a:lnTo>
                  <a:lnTo>
                    <a:pt x="58" y="63"/>
                  </a:lnTo>
                  <a:lnTo>
                    <a:pt x="58" y="77"/>
                  </a:lnTo>
                  <a:lnTo>
                    <a:pt x="58" y="394"/>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09" name="Freeform 2400"/>
            <p:cNvSpPr>
              <a:spLocks noChangeArrowheads="1"/>
            </p:cNvSpPr>
            <p:nvPr/>
          </p:nvSpPr>
          <p:spPr bwMode="auto">
            <a:xfrm>
              <a:off x="2619" y="2645"/>
              <a:ext cx="204" cy="209"/>
            </a:xfrm>
            <a:custGeom>
              <a:avLst/>
              <a:gdLst>
                <a:gd name="T0" fmla="*/ 26 w 452"/>
                <a:gd name="T1" fmla="*/ 180 h 462"/>
                <a:gd name="T2" fmla="*/ 24 w 452"/>
                <a:gd name="T3" fmla="*/ 190 h 462"/>
                <a:gd name="T4" fmla="*/ 19 w 452"/>
                <a:gd name="T5" fmla="*/ 195 h 462"/>
                <a:gd name="T6" fmla="*/ 9 w 452"/>
                <a:gd name="T7" fmla="*/ 197 h 462"/>
                <a:gd name="T8" fmla="*/ 0 w 452"/>
                <a:gd name="T9" fmla="*/ 209 h 462"/>
                <a:gd name="T10" fmla="*/ 28 w 452"/>
                <a:gd name="T11" fmla="*/ 209 h 462"/>
                <a:gd name="T12" fmla="*/ 47 w 452"/>
                <a:gd name="T13" fmla="*/ 209 h 462"/>
                <a:gd name="T14" fmla="*/ 69 w 452"/>
                <a:gd name="T15" fmla="*/ 209 h 462"/>
                <a:gd name="T16" fmla="*/ 95 w 452"/>
                <a:gd name="T17" fmla="*/ 209 h 462"/>
                <a:gd name="T18" fmla="*/ 87 w 452"/>
                <a:gd name="T19" fmla="*/ 197 h 462"/>
                <a:gd name="T20" fmla="*/ 76 w 452"/>
                <a:gd name="T21" fmla="*/ 195 h 462"/>
                <a:gd name="T22" fmla="*/ 71 w 452"/>
                <a:gd name="T23" fmla="*/ 190 h 462"/>
                <a:gd name="T24" fmla="*/ 69 w 452"/>
                <a:gd name="T25" fmla="*/ 180 h 462"/>
                <a:gd name="T26" fmla="*/ 69 w 452"/>
                <a:gd name="T27" fmla="*/ 25 h 462"/>
                <a:gd name="T28" fmla="*/ 70 w 452"/>
                <a:gd name="T29" fmla="*/ 18 h 462"/>
                <a:gd name="T30" fmla="*/ 88 w 452"/>
                <a:gd name="T31" fmla="*/ 16 h 462"/>
                <a:gd name="T32" fmla="*/ 105 w 452"/>
                <a:gd name="T33" fmla="*/ 18 h 462"/>
                <a:gd name="T34" fmla="*/ 118 w 452"/>
                <a:gd name="T35" fmla="*/ 26 h 462"/>
                <a:gd name="T36" fmla="*/ 123 w 452"/>
                <a:gd name="T37" fmla="*/ 31 h 462"/>
                <a:gd name="T38" fmla="*/ 127 w 452"/>
                <a:gd name="T39" fmla="*/ 38 h 462"/>
                <a:gd name="T40" fmla="*/ 129 w 452"/>
                <a:gd name="T41" fmla="*/ 45 h 462"/>
                <a:gd name="T42" fmla="*/ 130 w 452"/>
                <a:gd name="T43" fmla="*/ 54 h 462"/>
                <a:gd name="T44" fmla="*/ 128 w 452"/>
                <a:gd name="T45" fmla="*/ 64 h 462"/>
                <a:gd name="T46" fmla="*/ 126 w 452"/>
                <a:gd name="T47" fmla="*/ 73 h 462"/>
                <a:gd name="T48" fmla="*/ 122 w 452"/>
                <a:gd name="T49" fmla="*/ 81 h 462"/>
                <a:gd name="T50" fmla="*/ 116 w 452"/>
                <a:gd name="T51" fmla="*/ 87 h 462"/>
                <a:gd name="T52" fmla="*/ 108 w 452"/>
                <a:gd name="T53" fmla="*/ 92 h 462"/>
                <a:gd name="T54" fmla="*/ 100 w 452"/>
                <a:gd name="T55" fmla="*/ 96 h 462"/>
                <a:gd name="T56" fmla="*/ 91 w 452"/>
                <a:gd name="T57" fmla="*/ 97 h 462"/>
                <a:gd name="T58" fmla="*/ 81 w 452"/>
                <a:gd name="T59" fmla="*/ 97 h 462"/>
                <a:gd name="T60" fmla="*/ 147 w 452"/>
                <a:gd name="T61" fmla="*/ 209 h 462"/>
                <a:gd name="T62" fmla="*/ 161 w 452"/>
                <a:gd name="T63" fmla="*/ 209 h 462"/>
                <a:gd name="T64" fmla="*/ 174 w 452"/>
                <a:gd name="T65" fmla="*/ 209 h 462"/>
                <a:gd name="T66" fmla="*/ 189 w 452"/>
                <a:gd name="T67" fmla="*/ 209 h 462"/>
                <a:gd name="T68" fmla="*/ 204 w 452"/>
                <a:gd name="T69" fmla="*/ 209 h 462"/>
                <a:gd name="T70" fmla="*/ 198 w 452"/>
                <a:gd name="T71" fmla="*/ 195 h 462"/>
                <a:gd name="T72" fmla="*/ 187 w 452"/>
                <a:gd name="T73" fmla="*/ 188 h 462"/>
                <a:gd name="T74" fmla="*/ 128 w 452"/>
                <a:gd name="T75" fmla="*/ 99 h 462"/>
                <a:gd name="T76" fmla="*/ 145 w 452"/>
                <a:gd name="T77" fmla="*/ 91 h 462"/>
                <a:gd name="T78" fmla="*/ 160 w 452"/>
                <a:gd name="T79" fmla="*/ 79 h 462"/>
                <a:gd name="T80" fmla="*/ 165 w 452"/>
                <a:gd name="T81" fmla="*/ 71 h 462"/>
                <a:gd name="T82" fmla="*/ 169 w 452"/>
                <a:gd name="T83" fmla="*/ 63 h 462"/>
                <a:gd name="T84" fmla="*/ 172 w 452"/>
                <a:gd name="T85" fmla="*/ 54 h 462"/>
                <a:gd name="T86" fmla="*/ 173 w 452"/>
                <a:gd name="T87" fmla="*/ 43 h 462"/>
                <a:gd name="T88" fmla="*/ 172 w 452"/>
                <a:gd name="T89" fmla="*/ 28 h 462"/>
                <a:gd name="T90" fmla="*/ 168 w 452"/>
                <a:gd name="T91" fmla="*/ 22 h 462"/>
                <a:gd name="T92" fmla="*/ 162 w 452"/>
                <a:gd name="T93" fmla="*/ 15 h 462"/>
                <a:gd name="T94" fmla="*/ 149 w 452"/>
                <a:gd name="T95" fmla="*/ 6 h 462"/>
                <a:gd name="T96" fmla="*/ 134 w 452"/>
                <a:gd name="T97" fmla="*/ 1 h 462"/>
                <a:gd name="T98" fmla="*/ 101 w 452"/>
                <a:gd name="T99" fmla="*/ 0 h 462"/>
                <a:gd name="T100" fmla="*/ 73 w 452"/>
                <a:gd name="T101" fmla="*/ 1 h 462"/>
                <a:gd name="T102" fmla="*/ 51 w 452"/>
                <a:gd name="T103" fmla="*/ 1 h 462"/>
                <a:gd name="T104" fmla="*/ 29 w 452"/>
                <a:gd name="T105" fmla="*/ 1 h 462"/>
                <a:gd name="T106" fmla="*/ 0 w 452"/>
                <a:gd name="T107" fmla="*/ 0 h 462"/>
                <a:gd name="T108" fmla="*/ 9 w 452"/>
                <a:gd name="T109" fmla="*/ 13 h 462"/>
                <a:gd name="T110" fmla="*/ 19 w 452"/>
                <a:gd name="T111" fmla="*/ 14 h 462"/>
                <a:gd name="T112" fmla="*/ 24 w 452"/>
                <a:gd name="T113" fmla="*/ 19 h 462"/>
                <a:gd name="T114" fmla="*/ 26 w 452"/>
                <a:gd name="T115" fmla="*/ 29 h 462"/>
                <a:gd name="T116" fmla="*/ 26 w 452"/>
                <a:gd name="T117" fmla="*/ 173 h 4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2"/>
                <a:gd name="T178" fmla="*/ 0 h 462"/>
                <a:gd name="T179" fmla="*/ 452 w 452"/>
                <a:gd name="T180" fmla="*/ 462 h 46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2" h="462">
                  <a:moveTo>
                    <a:pt x="58" y="383"/>
                  </a:moveTo>
                  <a:lnTo>
                    <a:pt x="58" y="398"/>
                  </a:lnTo>
                  <a:lnTo>
                    <a:pt x="56" y="411"/>
                  </a:lnTo>
                  <a:lnTo>
                    <a:pt x="54" y="420"/>
                  </a:lnTo>
                  <a:lnTo>
                    <a:pt x="50" y="427"/>
                  </a:lnTo>
                  <a:lnTo>
                    <a:pt x="43" y="431"/>
                  </a:lnTo>
                  <a:lnTo>
                    <a:pt x="32" y="435"/>
                  </a:lnTo>
                  <a:lnTo>
                    <a:pt x="19" y="435"/>
                  </a:lnTo>
                  <a:lnTo>
                    <a:pt x="0" y="435"/>
                  </a:lnTo>
                  <a:lnTo>
                    <a:pt x="0" y="462"/>
                  </a:lnTo>
                  <a:lnTo>
                    <a:pt x="32" y="462"/>
                  </a:lnTo>
                  <a:lnTo>
                    <a:pt x="61" y="461"/>
                  </a:lnTo>
                  <a:lnTo>
                    <a:pt x="85" y="461"/>
                  </a:lnTo>
                  <a:lnTo>
                    <a:pt x="105" y="461"/>
                  </a:lnTo>
                  <a:lnTo>
                    <a:pt x="128" y="461"/>
                  </a:lnTo>
                  <a:lnTo>
                    <a:pt x="152" y="461"/>
                  </a:lnTo>
                  <a:lnTo>
                    <a:pt x="179" y="462"/>
                  </a:lnTo>
                  <a:lnTo>
                    <a:pt x="211" y="462"/>
                  </a:lnTo>
                  <a:lnTo>
                    <a:pt x="211" y="435"/>
                  </a:lnTo>
                  <a:lnTo>
                    <a:pt x="192" y="435"/>
                  </a:lnTo>
                  <a:lnTo>
                    <a:pt x="179" y="433"/>
                  </a:lnTo>
                  <a:lnTo>
                    <a:pt x="168" y="431"/>
                  </a:lnTo>
                  <a:lnTo>
                    <a:pt x="161" y="427"/>
                  </a:lnTo>
                  <a:lnTo>
                    <a:pt x="157" y="420"/>
                  </a:lnTo>
                  <a:lnTo>
                    <a:pt x="155" y="411"/>
                  </a:lnTo>
                  <a:lnTo>
                    <a:pt x="153" y="398"/>
                  </a:lnTo>
                  <a:lnTo>
                    <a:pt x="153" y="383"/>
                  </a:lnTo>
                  <a:lnTo>
                    <a:pt x="153" y="55"/>
                  </a:lnTo>
                  <a:lnTo>
                    <a:pt x="153" y="48"/>
                  </a:lnTo>
                  <a:lnTo>
                    <a:pt x="155" y="39"/>
                  </a:lnTo>
                  <a:lnTo>
                    <a:pt x="176" y="37"/>
                  </a:lnTo>
                  <a:lnTo>
                    <a:pt x="196" y="35"/>
                  </a:lnTo>
                  <a:lnTo>
                    <a:pt x="216" y="37"/>
                  </a:lnTo>
                  <a:lnTo>
                    <a:pt x="233" y="40"/>
                  </a:lnTo>
                  <a:lnTo>
                    <a:pt x="248" y="48"/>
                  </a:lnTo>
                  <a:lnTo>
                    <a:pt x="262" y="57"/>
                  </a:lnTo>
                  <a:lnTo>
                    <a:pt x="268" y="63"/>
                  </a:lnTo>
                  <a:lnTo>
                    <a:pt x="273" y="68"/>
                  </a:lnTo>
                  <a:lnTo>
                    <a:pt x="277" y="75"/>
                  </a:lnTo>
                  <a:lnTo>
                    <a:pt x="281" y="83"/>
                  </a:lnTo>
                  <a:lnTo>
                    <a:pt x="284" y="90"/>
                  </a:lnTo>
                  <a:lnTo>
                    <a:pt x="286" y="99"/>
                  </a:lnTo>
                  <a:lnTo>
                    <a:pt x="286" y="109"/>
                  </a:lnTo>
                  <a:lnTo>
                    <a:pt x="288" y="120"/>
                  </a:lnTo>
                  <a:lnTo>
                    <a:pt x="286" y="131"/>
                  </a:lnTo>
                  <a:lnTo>
                    <a:pt x="284" y="142"/>
                  </a:lnTo>
                  <a:lnTo>
                    <a:pt x="283" y="153"/>
                  </a:lnTo>
                  <a:lnTo>
                    <a:pt x="279" y="162"/>
                  </a:lnTo>
                  <a:lnTo>
                    <a:pt x="275" y="171"/>
                  </a:lnTo>
                  <a:lnTo>
                    <a:pt x="270" y="179"/>
                  </a:lnTo>
                  <a:lnTo>
                    <a:pt x="264" y="186"/>
                  </a:lnTo>
                  <a:lnTo>
                    <a:pt x="257" y="193"/>
                  </a:lnTo>
                  <a:lnTo>
                    <a:pt x="249" y="199"/>
                  </a:lnTo>
                  <a:lnTo>
                    <a:pt x="240" y="204"/>
                  </a:lnTo>
                  <a:lnTo>
                    <a:pt x="233" y="208"/>
                  </a:lnTo>
                  <a:lnTo>
                    <a:pt x="222" y="212"/>
                  </a:lnTo>
                  <a:lnTo>
                    <a:pt x="212" y="214"/>
                  </a:lnTo>
                  <a:lnTo>
                    <a:pt x="201" y="215"/>
                  </a:lnTo>
                  <a:lnTo>
                    <a:pt x="190" y="215"/>
                  </a:lnTo>
                  <a:lnTo>
                    <a:pt x="179" y="215"/>
                  </a:lnTo>
                  <a:lnTo>
                    <a:pt x="176" y="228"/>
                  </a:lnTo>
                  <a:lnTo>
                    <a:pt x="325" y="462"/>
                  </a:lnTo>
                  <a:lnTo>
                    <a:pt x="342" y="462"/>
                  </a:lnTo>
                  <a:lnTo>
                    <a:pt x="356" y="461"/>
                  </a:lnTo>
                  <a:lnTo>
                    <a:pt x="371" y="461"/>
                  </a:lnTo>
                  <a:lnTo>
                    <a:pt x="386" y="461"/>
                  </a:lnTo>
                  <a:lnTo>
                    <a:pt x="403" y="461"/>
                  </a:lnTo>
                  <a:lnTo>
                    <a:pt x="419" y="461"/>
                  </a:lnTo>
                  <a:lnTo>
                    <a:pt x="436" y="462"/>
                  </a:lnTo>
                  <a:lnTo>
                    <a:pt x="452" y="462"/>
                  </a:lnTo>
                  <a:lnTo>
                    <a:pt x="452" y="435"/>
                  </a:lnTo>
                  <a:lnTo>
                    <a:pt x="439" y="431"/>
                  </a:lnTo>
                  <a:lnTo>
                    <a:pt x="427" y="424"/>
                  </a:lnTo>
                  <a:lnTo>
                    <a:pt x="414" y="415"/>
                  </a:lnTo>
                  <a:lnTo>
                    <a:pt x="404" y="405"/>
                  </a:lnTo>
                  <a:lnTo>
                    <a:pt x="283" y="219"/>
                  </a:lnTo>
                  <a:lnTo>
                    <a:pt x="303" y="212"/>
                  </a:lnTo>
                  <a:lnTo>
                    <a:pt x="321" y="201"/>
                  </a:lnTo>
                  <a:lnTo>
                    <a:pt x="340" y="188"/>
                  </a:lnTo>
                  <a:lnTo>
                    <a:pt x="355" y="175"/>
                  </a:lnTo>
                  <a:lnTo>
                    <a:pt x="360" y="166"/>
                  </a:lnTo>
                  <a:lnTo>
                    <a:pt x="366" y="158"/>
                  </a:lnTo>
                  <a:lnTo>
                    <a:pt x="371" y="149"/>
                  </a:lnTo>
                  <a:lnTo>
                    <a:pt x="375" y="140"/>
                  </a:lnTo>
                  <a:lnTo>
                    <a:pt x="379" y="129"/>
                  </a:lnTo>
                  <a:lnTo>
                    <a:pt x="382" y="120"/>
                  </a:lnTo>
                  <a:lnTo>
                    <a:pt x="382" y="109"/>
                  </a:lnTo>
                  <a:lnTo>
                    <a:pt x="384" y="96"/>
                  </a:lnTo>
                  <a:lnTo>
                    <a:pt x="382" y="77"/>
                  </a:lnTo>
                  <a:lnTo>
                    <a:pt x="380" y="63"/>
                  </a:lnTo>
                  <a:lnTo>
                    <a:pt x="377" y="55"/>
                  </a:lnTo>
                  <a:lnTo>
                    <a:pt x="373" y="48"/>
                  </a:lnTo>
                  <a:lnTo>
                    <a:pt x="367" y="40"/>
                  </a:lnTo>
                  <a:lnTo>
                    <a:pt x="360" y="33"/>
                  </a:lnTo>
                  <a:lnTo>
                    <a:pt x="347" y="22"/>
                  </a:lnTo>
                  <a:lnTo>
                    <a:pt x="331" y="13"/>
                  </a:lnTo>
                  <a:lnTo>
                    <a:pt x="314" y="7"/>
                  </a:lnTo>
                  <a:lnTo>
                    <a:pt x="297" y="2"/>
                  </a:lnTo>
                  <a:lnTo>
                    <a:pt x="260" y="0"/>
                  </a:lnTo>
                  <a:lnTo>
                    <a:pt x="224" y="0"/>
                  </a:lnTo>
                  <a:lnTo>
                    <a:pt x="190" y="0"/>
                  </a:lnTo>
                  <a:lnTo>
                    <a:pt x="161" y="2"/>
                  </a:lnTo>
                  <a:lnTo>
                    <a:pt x="135" y="2"/>
                  </a:lnTo>
                  <a:lnTo>
                    <a:pt x="113" y="2"/>
                  </a:lnTo>
                  <a:lnTo>
                    <a:pt x="91" y="2"/>
                  </a:lnTo>
                  <a:lnTo>
                    <a:pt x="65" y="2"/>
                  </a:lnTo>
                  <a:lnTo>
                    <a:pt x="35" y="0"/>
                  </a:lnTo>
                  <a:lnTo>
                    <a:pt x="0" y="0"/>
                  </a:lnTo>
                  <a:lnTo>
                    <a:pt x="0" y="28"/>
                  </a:lnTo>
                  <a:lnTo>
                    <a:pt x="19" y="28"/>
                  </a:lnTo>
                  <a:lnTo>
                    <a:pt x="32" y="28"/>
                  </a:lnTo>
                  <a:lnTo>
                    <a:pt x="43" y="31"/>
                  </a:lnTo>
                  <a:lnTo>
                    <a:pt x="50" y="35"/>
                  </a:lnTo>
                  <a:lnTo>
                    <a:pt x="54" y="42"/>
                  </a:lnTo>
                  <a:lnTo>
                    <a:pt x="56" y="51"/>
                  </a:lnTo>
                  <a:lnTo>
                    <a:pt x="58" y="64"/>
                  </a:lnTo>
                  <a:lnTo>
                    <a:pt x="58" y="79"/>
                  </a:lnTo>
                  <a:lnTo>
                    <a:pt x="58" y="38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10" name="Freeform 2401"/>
            <p:cNvSpPr>
              <a:spLocks noChangeArrowheads="1"/>
            </p:cNvSpPr>
            <p:nvPr/>
          </p:nvSpPr>
          <p:spPr bwMode="auto">
            <a:xfrm>
              <a:off x="2882" y="2641"/>
              <a:ext cx="154" cy="217"/>
            </a:xfrm>
            <a:custGeom>
              <a:avLst/>
              <a:gdLst>
                <a:gd name="T0" fmla="*/ 5 w 340"/>
                <a:gd name="T1" fmla="*/ 176 h 481"/>
                <a:gd name="T2" fmla="*/ 8 w 340"/>
                <a:gd name="T3" fmla="*/ 205 h 481"/>
                <a:gd name="T4" fmla="*/ 32 w 340"/>
                <a:gd name="T5" fmla="*/ 213 h 481"/>
                <a:gd name="T6" fmla="*/ 56 w 340"/>
                <a:gd name="T7" fmla="*/ 217 h 481"/>
                <a:gd name="T8" fmla="*/ 86 w 340"/>
                <a:gd name="T9" fmla="*/ 215 h 481"/>
                <a:gd name="T10" fmla="*/ 111 w 340"/>
                <a:gd name="T11" fmla="*/ 208 h 481"/>
                <a:gd name="T12" fmla="*/ 127 w 340"/>
                <a:gd name="T13" fmla="*/ 199 h 481"/>
                <a:gd name="T14" fmla="*/ 139 w 340"/>
                <a:gd name="T15" fmla="*/ 188 h 481"/>
                <a:gd name="T16" fmla="*/ 147 w 340"/>
                <a:gd name="T17" fmla="*/ 175 h 481"/>
                <a:gd name="T18" fmla="*/ 153 w 340"/>
                <a:gd name="T19" fmla="*/ 154 h 481"/>
                <a:gd name="T20" fmla="*/ 153 w 340"/>
                <a:gd name="T21" fmla="*/ 133 h 481"/>
                <a:gd name="T22" fmla="*/ 148 w 340"/>
                <a:gd name="T23" fmla="*/ 119 h 481"/>
                <a:gd name="T24" fmla="*/ 140 w 340"/>
                <a:gd name="T25" fmla="*/ 108 h 481"/>
                <a:gd name="T26" fmla="*/ 127 w 340"/>
                <a:gd name="T27" fmla="*/ 99 h 481"/>
                <a:gd name="T28" fmla="*/ 99 w 340"/>
                <a:gd name="T29" fmla="*/ 89 h 481"/>
                <a:gd name="T30" fmla="*/ 60 w 340"/>
                <a:gd name="T31" fmla="*/ 81 h 481"/>
                <a:gd name="T32" fmla="*/ 45 w 340"/>
                <a:gd name="T33" fmla="*/ 72 h 481"/>
                <a:gd name="T34" fmla="*/ 39 w 340"/>
                <a:gd name="T35" fmla="*/ 52 h 481"/>
                <a:gd name="T36" fmla="*/ 46 w 340"/>
                <a:gd name="T37" fmla="*/ 32 h 481"/>
                <a:gd name="T38" fmla="*/ 65 w 340"/>
                <a:gd name="T39" fmla="*/ 20 h 481"/>
                <a:gd name="T40" fmla="*/ 88 w 340"/>
                <a:gd name="T41" fmla="*/ 17 h 481"/>
                <a:gd name="T42" fmla="*/ 105 w 340"/>
                <a:gd name="T43" fmla="*/ 21 h 481"/>
                <a:gd name="T44" fmla="*/ 119 w 340"/>
                <a:gd name="T45" fmla="*/ 30 h 481"/>
                <a:gd name="T46" fmla="*/ 137 w 340"/>
                <a:gd name="T47" fmla="*/ 58 h 481"/>
                <a:gd name="T48" fmla="*/ 140 w 340"/>
                <a:gd name="T49" fmla="*/ 25 h 481"/>
                <a:gd name="T50" fmla="*/ 133 w 340"/>
                <a:gd name="T51" fmla="*/ 8 h 481"/>
                <a:gd name="T52" fmla="*/ 111 w 340"/>
                <a:gd name="T53" fmla="*/ 2 h 481"/>
                <a:gd name="T54" fmla="*/ 75 w 340"/>
                <a:gd name="T55" fmla="*/ 0 h 481"/>
                <a:gd name="T56" fmla="*/ 52 w 340"/>
                <a:gd name="T57" fmla="*/ 4 h 481"/>
                <a:gd name="T58" fmla="*/ 32 w 340"/>
                <a:gd name="T59" fmla="*/ 11 h 481"/>
                <a:gd name="T60" fmla="*/ 17 w 340"/>
                <a:gd name="T61" fmla="*/ 25 h 481"/>
                <a:gd name="T62" fmla="*/ 6 w 340"/>
                <a:gd name="T63" fmla="*/ 43 h 481"/>
                <a:gd name="T64" fmla="*/ 3 w 340"/>
                <a:gd name="T65" fmla="*/ 67 h 481"/>
                <a:gd name="T66" fmla="*/ 5 w 340"/>
                <a:gd name="T67" fmla="*/ 81 h 481"/>
                <a:gd name="T68" fmla="*/ 10 w 340"/>
                <a:gd name="T69" fmla="*/ 95 h 481"/>
                <a:gd name="T70" fmla="*/ 20 w 340"/>
                <a:gd name="T71" fmla="*/ 106 h 481"/>
                <a:gd name="T72" fmla="*/ 33 w 340"/>
                <a:gd name="T73" fmla="*/ 115 h 481"/>
                <a:gd name="T74" fmla="*/ 50 w 340"/>
                <a:gd name="T75" fmla="*/ 120 h 481"/>
                <a:gd name="T76" fmla="*/ 95 w 340"/>
                <a:gd name="T77" fmla="*/ 129 h 481"/>
                <a:gd name="T78" fmla="*/ 109 w 340"/>
                <a:gd name="T79" fmla="*/ 139 h 481"/>
                <a:gd name="T80" fmla="*/ 115 w 340"/>
                <a:gd name="T81" fmla="*/ 154 h 481"/>
                <a:gd name="T82" fmla="*/ 115 w 340"/>
                <a:gd name="T83" fmla="*/ 169 h 481"/>
                <a:gd name="T84" fmla="*/ 110 w 340"/>
                <a:gd name="T85" fmla="*/ 181 h 481"/>
                <a:gd name="T86" fmla="*/ 101 w 340"/>
                <a:gd name="T87" fmla="*/ 190 h 481"/>
                <a:gd name="T88" fmla="*/ 77 w 340"/>
                <a:gd name="T89" fmla="*/ 199 h 481"/>
                <a:gd name="T90" fmla="*/ 54 w 340"/>
                <a:gd name="T91" fmla="*/ 199 h 481"/>
                <a:gd name="T92" fmla="*/ 34 w 340"/>
                <a:gd name="T93" fmla="*/ 190 h 481"/>
                <a:gd name="T94" fmla="*/ 19 w 340"/>
                <a:gd name="T95" fmla="*/ 177 h 4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0"/>
                <a:gd name="T145" fmla="*/ 0 h 481"/>
                <a:gd name="T146" fmla="*/ 340 w 340"/>
                <a:gd name="T147" fmla="*/ 481 h 48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0" h="481">
                  <a:moveTo>
                    <a:pt x="11" y="333"/>
                  </a:moveTo>
                  <a:lnTo>
                    <a:pt x="11" y="361"/>
                  </a:lnTo>
                  <a:lnTo>
                    <a:pt x="10" y="390"/>
                  </a:lnTo>
                  <a:lnTo>
                    <a:pt x="6" y="418"/>
                  </a:lnTo>
                  <a:lnTo>
                    <a:pt x="0" y="447"/>
                  </a:lnTo>
                  <a:lnTo>
                    <a:pt x="17" y="455"/>
                  </a:lnTo>
                  <a:lnTo>
                    <a:pt x="35" y="462"/>
                  </a:lnTo>
                  <a:lnTo>
                    <a:pt x="52" y="468"/>
                  </a:lnTo>
                  <a:lnTo>
                    <a:pt x="70" y="473"/>
                  </a:lnTo>
                  <a:lnTo>
                    <a:pt x="87" y="475"/>
                  </a:lnTo>
                  <a:lnTo>
                    <a:pt x="105" y="479"/>
                  </a:lnTo>
                  <a:lnTo>
                    <a:pt x="124" y="481"/>
                  </a:lnTo>
                  <a:lnTo>
                    <a:pt x="142" y="481"/>
                  </a:lnTo>
                  <a:lnTo>
                    <a:pt x="163" y="479"/>
                  </a:lnTo>
                  <a:lnTo>
                    <a:pt x="189" y="477"/>
                  </a:lnTo>
                  <a:lnTo>
                    <a:pt x="213" y="473"/>
                  </a:lnTo>
                  <a:lnTo>
                    <a:pt x="233" y="468"/>
                  </a:lnTo>
                  <a:lnTo>
                    <a:pt x="246" y="462"/>
                  </a:lnTo>
                  <a:lnTo>
                    <a:pt x="259" y="455"/>
                  </a:lnTo>
                  <a:lnTo>
                    <a:pt x="270" y="449"/>
                  </a:lnTo>
                  <a:lnTo>
                    <a:pt x="281" y="442"/>
                  </a:lnTo>
                  <a:lnTo>
                    <a:pt x="290" y="435"/>
                  </a:lnTo>
                  <a:lnTo>
                    <a:pt x="299" y="425"/>
                  </a:lnTo>
                  <a:lnTo>
                    <a:pt x="307" y="416"/>
                  </a:lnTo>
                  <a:lnTo>
                    <a:pt x="314" y="407"/>
                  </a:lnTo>
                  <a:lnTo>
                    <a:pt x="320" y="398"/>
                  </a:lnTo>
                  <a:lnTo>
                    <a:pt x="325" y="387"/>
                  </a:lnTo>
                  <a:lnTo>
                    <a:pt x="329" y="377"/>
                  </a:lnTo>
                  <a:lnTo>
                    <a:pt x="334" y="366"/>
                  </a:lnTo>
                  <a:lnTo>
                    <a:pt x="338" y="342"/>
                  </a:lnTo>
                  <a:lnTo>
                    <a:pt x="340" y="317"/>
                  </a:lnTo>
                  <a:lnTo>
                    <a:pt x="340" y="306"/>
                  </a:lnTo>
                  <a:lnTo>
                    <a:pt x="338" y="295"/>
                  </a:lnTo>
                  <a:lnTo>
                    <a:pt x="336" y="283"/>
                  </a:lnTo>
                  <a:lnTo>
                    <a:pt x="332" y="274"/>
                  </a:lnTo>
                  <a:lnTo>
                    <a:pt x="327" y="263"/>
                  </a:lnTo>
                  <a:lnTo>
                    <a:pt x="321" y="254"/>
                  </a:lnTo>
                  <a:lnTo>
                    <a:pt x="316" y="247"/>
                  </a:lnTo>
                  <a:lnTo>
                    <a:pt x="308" y="239"/>
                  </a:lnTo>
                  <a:lnTo>
                    <a:pt x="299" y="232"/>
                  </a:lnTo>
                  <a:lnTo>
                    <a:pt x="290" y="224"/>
                  </a:lnTo>
                  <a:lnTo>
                    <a:pt x="281" y="219"/>
                  </a:lnTo>
                  <a:lnTo>
                    <a:pt x="270" y="213"/>
                  </a:lnTo>
                  <a:lnTo>
                    <a:pt x="246" y="204"/>
                  </a:lnTo>
                  <a:lnTo>
                    <a:pt x="218" y="197"/>
                  </a:lnTo>
                  <a:lnTo>
                    <a:pt x="165" y="188"/>
                  </a:lnTo>
                  <a:lnTo>
                    <a:pt x="148" y="184"/>
                  </a:lnTo>
                  <a:lnTo>
                    <a:pt x="133" y="180"/>
                  </a:lnTo>
                  <a:lnTo>
                    <a:pt x="120" y="175"/>
                  </a:lnTo>
                  <a:lnTo>
                    <a:pt x="109" y="169"/>
                  </a:lnTo>
                  <a:lnTo>
                    <a:pt x="100" y="160"/>
                  </a:lnTo>
                  <a:lnTo>
                    <a:pt x="93" y="149"/>
                  </a:lnTo>
                  <a:lnTo>
                    <a:pt x="87" y="134"/>
                  </a:lnTo>
                  <a:lnTo>
                    <a:pt x="85" y="116"/>
                  </a:lnTo>
                  <a:lnTo>
                    <a:pt x="87" y="99"/>
                  </a:lnTo>
                  <a:lnTo>
                    <a:pt x="93" y="84"/>
                  </a:lnTo>
                  <a:lnTo>
                    <a:pt x="102" y="72"/>
                  </a:lnTo>
                  <a:lnTo>
                    <a:pt x="113" y="60"/>
                  </a:lnTo>
                  <a:lnTo>
                    <a:pt x="128" y="49"/>
                  </a:lnTo>
                  <a:lnTo>
                    <a:pt x="144" y="44"/>
                  </a:lnTo>
                  <a:lnTo>
                    <a:pt x="163" y="38"/>
                  </a:lnTo>
                  <a:lnTo>
                    <a:pt x="183" y="37"/>
                  </a:lnTo>
                  <a:lnTo>
                    <a:pt x="194" y="38"/>
                  </a:lnTo>
                  <a:lnTo>
                    <a:pt x="207" y="40"/>
                  </a:lnTo>
                  <a:lnTo>
                    <a:pt x="220" y="42"/>
                  </a:lnTo>
                  <a:lnTo>
                    <a:pt x="231" y="46"/>
                  </a:lnTo>
                  <a:lnTo>
                    <a:pt x="242" y="51"/>
                  </a:lnTo>
                  <a:lnTo>
                    <a:pt x="253" y="59"/>
                  </a:lnTo>
                  <a:lnTo>
                    <a:pt x="262" y="66"/>
                  </a:lnTo>
                  <a:lnTo>
                    <a:pt x="272" y="75"/>
                  </a:lnTo>
                  <a:lnTo>
                    <a:pt x="273" y="129"/>
                  </a:lnTo>
                  <a:lnTo>
                    <a:pt x="303" y="129"/>
                  </a:lnTo>
                  <a:lnTo>
                    <a:pt x="305" y="105"/>
                  </a:lnTo>
                  <a:lnTo>
                    <a:pt x="307" y="79"/>
                  </a:lnTo>
                  <a:lnTo>
                    <a:pt x="308" y="55"/>
                  </a:lnTo>
                  <a:lnTo>
                    <a:pt x="312" y="33"/>
                  </a:lnTo>
                  <a:lnTo>
                    <a:pt x="310" y="24"/>
                  </a:lnTo>
                  <a:lnTo>
                    <a:pt x="294" y="18"/>
                  </a:lnTo>
                  <a:lnTo>
                    <a:pt x="279" y="13"/>
                  </a:lnTo>
                  <a:lnTo>
                    <a:pt x="262" y="9"/>
                  </a:lnTo>
                  <a:lnTo>
                    <a:pt x="246" y="5"/>
                  </a:lnTo>
                  <a:lnTo>
                    <a:pt x="216" y="2"/>
                  </a:lnTo>
                  <a:lnTo>
                    <a:pt x="185" y="0"/>
                  </a:lnTo>
                  <a:lnTo>
                    <a:pt x="166" y="0"/>
                  </a:lnTo>
                  <a:lnTo>
                    <a:pt x="148" y="2"/>
                  </a:lnTo>
                  <a:lnTo>
                    <a:pt x="131" y="5"/>
                  </a:lnTo>
                  <a:lnTo>
                    <a:pt x="115" y="9"/>
                  </a:lnTo>
                  <a:lnTo>
                    <a:pt x="100" y="13"/>
                  </a:lnTo>
                  <a:lnTo>
                    <a:pt x="85" y="18"/>
                  </a:lnTo>
                  <a:lnTo>
                    <a:pt x="70" y="25"/>
                  </a:lnTo>
                  <a:lnTo>
                    <a:pt x="58" y="35"/>
                  </a:lnTo>
                  <a:lnTo>
                    <a:pt x="46" y="44"/>
                  </a:lnTo>
                  <a:lnTo>
                    <a:pt x="37" y="55"/>
                  </a:lnTo>
                  <a:lnTo>
                    <a:pt x="28" y="66"/>
                  </a:lnTo>
                  <a:lnTo>
                    <a:pt x="21" y="81"/>
                  </a:lnTo>
                  <a:lnTo>
                    <a:pt x="13" y="95"/>
                  </a:lnTo>
                  <a:lnTo>
                    <a:pt x="10" y="112"/>
                  </a:lnTo>
                  <a:lnTo>
                    <a:pt x="8" y="130"/>
                  </a:lnTo>
                  <a:lnTo>
                    <a:pt x="6" y="149"/>
                  </a:lnTo>
                  <a:lnTo>
                    <a:pt x="6" y="160"/>
                  </a:lnTo>
                  <a:lnTo>
                    <a:pt x="8" y="171"/>
                  </a:lnTo>
                  <a:lnTo>
                    <a:pt x="10" y="180"/>
                  </a:lnTo>
                  <a:lnTo>
                    <a:pt x="13" y="191"/>
                  </a:lnTo>
                  <a:lnTo>
                    <a:pt x="17" y="201"/>
                  </a:lnTo>
                  <a:lnTo>
                    <a:pt x="22" y="210"/>
                  </a:lnTo>
                  <a:lnTo>
                    <a:pt x="28" y="217"/>
                  </a:lnTo>
                  <a:lnTo>
                    <a:pt x="35" y="226"/>
                  </a:lnTo>
                  <a:lnTo>
                    <a:pt x="45" y="234"/>
                  </a:lnTo>
                  <a:lnTo>
                    <a:pt x="52" y="241"/>
                  </a:lnTo>
                  <a:lnTo>
                    <a:pt x="63" y="247"/>
                  </a:lnTo>
                  <a:lnTo>
                    <a:pt x="72" y="254"/>
                  </a:lnTo>
                  <a:lnTo>
                    <a:pt x="85" y="258"/>
                  </a:lnTo>
                  <a:lnTo>
                    <a:pt x="98" y="263"/>
                  </a:lnTo>
                  <a:lnTo>
                    <a:pt x="111" y="267"/>
                  </a:lnTo>
                  <a:lnTo>
                    <a:pt x="126" y="271"/>
                  </a:lnTo>
                  <a:lnTo>
                    <a:pt x="192" y="282"/>
                  </a:lnTo>
                  <a:lnTo>
                    <a:pt x="209" y="285"/>
                  </a:lnTo>
                  <a:lnTo>
                    <a:pt x="222" y="291"/>
                  </a:lnTo>
                  <a:lnTo>
                    <a:pt x="233" y="300"/>
                  </a:lnTo>
                  <a:lnTo>
                    <a:pt x="240" y="309"/>
                  </a:lnTo>
                  <a:lnTo>
                    <a:pt x="248" y="318"/>
                  </a:lnTo>
                  <a:lnTo>
                    <a:pt x="251" y="330"/>
                  </a:lnTo>
                  <a:lnTo>
                    <a:pt x="255" y="341"/>
                  </a:lnTo>
                  <a:lnTo>
                    <a:pt x="255" y="352"/>
                  </a:lnTo>
                  <a:lnTo>
                    <a:pt x="255" y="363"/>
                  </a:lnTo>
                  <a:lnTo>
                    <a:pt x="253" y="374"/>
                  </a:lnTo>
                  <a:lnTo>
                    <a:pt x="249" y="383"/>
                  </a:lnTo>
                  <a:lnTo>
                    <a:pt x="246" y="392"/>
                  </a:lnTo>
                  <a:lnTo>
                    <a:pt x="242" y="401"/>
                  </a:lnTo>
                  <a:lnTo>
                    <a:pt x="236" y="409"/>
                  </a:lnTo>
                  <a:lnTo>
                    <a:pt x="231" y="414"/>
                  </a:lnTo>
                  <a:lnTo>
                    <a:pt x="224" y="422"/>
                  </a:lnTo>
                  <a:lnTo>
                    <a:pt x="207" y="431"/>
                  </a:lnTo>
                  <a:lnTo>
                    <a:pt x="190" y="438"/>
                  </a:lnTo>
                  <a:lnTo>
                    <a:pt x="170" y="442"/>
                  </a:lnTo>
                  <a:lnTo>
                    <a:pt x="148" y="444"/>
                  </a:lnTo>
                  <a:lnTo>
                    <a:pt x="135" y="444"/>
                  </a:lnTo>
                  <a:lnTo>
                    <a:pt x="120" y="440"/>
                  </a:lnTo>
                  <a:lnTo>
                    <a:pt x="105" y="436"/>
                  </a:lnTo>
                  <a:lnTo>
                    <a:pt x="89" y="429"/>
                  </a:lnTo>
                  <a:lnTo>
                    <a:pt x="74" y="422"/>
                  </a:lnTo>
                  <a:lnTo>
                    <a:pt x="61" y="412"/>
                  </a:lnTo>
                  <a:lnTo>
                    <a:pt x="50" y="403"/>
                  </a:lnTo>
                  <a:lnTo>
                    <a:pt x="41" y="392"/>
                  </a:lnTo>
                  <a:lnTo>
                    <a:pt x="39" y="333"/>
                  </a:lnTo>
                  <a:lnTo>
                    <a:pt x="11" y="33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11" name="Freeform 2402"/>
            <p:cNvSpPr>
              <a:spLocks noChangeArrowheads="1"/>
            </p:cNvSpPr>
            <p:nvPr/>
          </p:nvSpPr>
          <p:spPr bwMode="auto">
            <a:xfrm>
              <a:off x="3103" y="2645"/>
              <a:ext cx="94" cy="209"/>
            </a:xfrm>
            <a:custGeom>
              <a:avLst/>
              <a:gdLst>
                <a:gd name="T0" fmla="*/ 25 w 209"/>
                <a:gd name="T1" fmla="*/ 173 h 462"/>
                <a:gd name="T2" fmla="*/ 25 w 209"/>
                <a:gd name="T3" fmla="*/ 180 h 462"/>
                <a:gd name="T4" fmla="*/ 25 w 209"/>
                <a:gd name="T5" fmla="*/ 186 h 462"/>
                <a:gd name="T6" fmla="*/ 23 w 209"/>
                <a:gd name="T7" fmla="*/ 190 h 462"/>
                <a:gd name="T8" fmla="*/ 22 w 209"/>
                <a:gd name="T9" fmla="*/ 193 h 462"/>
                <a:gd name="T10" fmla="*/ 18 w 209"/>
                <a:gd name="T11" fmla="*/ 195 h 462"/>
                <a:gd name="T12" fmla="*/ 14 w 209"/>
                <a:gd name="T13" fmla="*/ 197 h 462"/>
                <a:gd name="T14" fmla="*/ 8 w 209"/>
                <a:gd name="T15" fmla="*/ 197 h 462"/>
                <a:gd name="T16" fmla="*/ 0 w 209"/>
                <a:gd name="T17" fmla="*/ 197 h 462"/>
                <a:gd name="T18" fmla="*/ 0 w 209"/>
                <a:gd name="T19" fmla="*/ 209 h 462"/>
                <a:gd name="T20" fmla="*/ 14 w 209"/>
                <a:gd name="T21" fmla="*/ 209 h 462"/>
                <a:gd name="T22" fmla="*/ 27 w 209"/>
                <a:gd name="T23" fmla="*/ 209 h 462"/>
                <a:gd name="T24" fmla="*/ 37 w 209"/>
                <a:gd name="T25" fmla="*/ 209 h 462"/>
                <a:gd name="T26" fmla="*/ 48 w 209"/>
                <a:gd name="T27" fmla="*/ 209 h 462"/>
                <a:gd name="T28" fmla="*/ 57 w 209"/>
                <a:gd name="T29" fmla="*/ 209 h 462"/>
                <a:gd name="T30" fmla="*/ 67 w 209"/>
                <a:gd name="T31" fmla="*/ 209 h 462"/>
                <a:gd name="T32" fmla="*/ 80 w 209"/>
                <a:gd name="T33" fmla="*/ 209 h 462"/>
                <a:gd name="T34" fmla="*/ 94 w 209"/>
                <a:gd name="T35" fmla="*/ 209 h 462"/>
                <a:gd name="T36" fmla="*/ 94 w 209"/>
                <a:gd name="T37" fmla="*/ 197 h 462"/>
                <a:gd name="T38" fmla="*/ 85 w 209"/>
                <a:gd name="T39" fmla="*/ 197 h 462"/>
                <a:gd name="T40" fmla="*/ 80 w 209"/>
                <a:gd name="T41" fmla="*/ 196 h 462"/>
                <a:gd name="T42" fmla="*/ 75 w 209"/>
                <a:gd name="T43" fmla="*/ 195 h 462"/>
                <a:gd name="T44" fmla="*/ 72 w 209"/>
                <a:gd name="T45" fmla="*/ 193 h 462"/>
                <a:gd name="T46" fmla="*/ 70 w 209"/>
                <a:gd name="T47" fmla="*/ 190 h 462"/>
                <a:gd name="T48" fmla="*/ 69 w 209"/>
                <a:gd name="T49" fmla="*/ 186 h 462"/>
                <a:gd name="T50" fmla="*/ 68 w 209"/>
                <a:gd name="T51" fmla="*/ 180 h 462"/>
                <a:gd name="T52" fmla="*/ 68 w 209"/>
                <a:gd name="T53" fmla="*/ 173 h 462"/>
                <a:gd name="T54" fmla="*/ 68 w 209"/>
                <a:gd name="T55" fmla="*/ 36 h 462"/>
                <a:gd name="T56" fmla="*/ 68 w 209"/>
                <a:gd name="T57" fmla="*/ 29 h 462"/>
                <a:gd name="T58" fmla="*/ 69 w 209"/>
                <a:gd name="T59" fmla="*/ 23 h 462"/>
                <a:gd name="T60" fmla="*/ 70 w 209"/>
                <a:gd name="T61" fmla="*/ 19 h 462"/>
                <a:gd name="T62" fmla="*/ 72 w 209"/>
                <a:gd name="T63" fmla="*/ 16 h 462"/>
                <a:gd name="T64" fmla="*/ 75 w 209"/>
                <a:gd name="T65" fmla="*/ 14 h 462"/>
                <a:gd name="T66" fmla="*/ 80 w 209"/>
                <a:gd name="T67" fmla="*/ 13 h 462"/>
                <a:gd name="T68" fmla="*/ 85 w 209"/>
                <a:gd name="T69" fmla="*/ 13 h 462"/>
                <a:gd name="T70" fmla="*/ 94 w 209"/>
                <a:gd name="T71" fmla="*/ 13 h 462"/>
                <a:gd name="T72" fmla="*/ 94 w 209"/>
                <a:gd name="T73" fmla="*/ 0 h 462"/>
                <a:gd name="T74" fmla="*/ 80 w 209"/>
                <a:gd name="T75" fmla="*/ 0 h 462"/>
                <a:gd name="T76" fmla="*/ 67 w 209"/>
                <a:gd name="T77" fmla="*/ 1 h 462"/>
                <a:gd name="T78" fmla="*/ 57 w 209"/>
                <a:gd name="T79" fmla="*/ 1 h 462"/>
                <a:gd name="T80" fmla="*/ 48 w 209"/>
                <a:gd name="T81" fmla="*/ 1 h 462"/>
                <a:gd name="T82" fmla="*/ 37 w 209"/>
                <a:gd name="T83" fmla="*/ 1 h 462"/>
                <a:gd name="T84" fmla="*/ 27 w 209"/>
                <a:gd name="T85" fmla="*/ 1 h 462"/>
                <a:gd name="T86" fmla="*/ 14 w 209"/>
                <a:gd name="T87" fmla="*/ 0 h 462"/>
                <a:gd name="T88" fmla="*/ 0 w 209"/>
                <a:gd name="T89" fmla="*/ 0 h 462"/>
                <a:gd name="T90" fmla="*/ 0 w 209"/>
                <a:gd name="T91" fmla="*/ 13 h 462"/>
                <a:gd name="T92" fmla="*/ 8 w 209"/>
                <a:gd name="T93" fmla="*/ 13 h 462"/>
                <a:gd name="T94" fmla="*/ 14 w 209"/>
                <a:gd name="T95" fmla="*/ 13 h 462"/>
                <a:gd name="T96" fmla="*/ 18 w 209"/>
                <a:gd name="T97" fmla="*/ 14 h 462"/>
                <a:gd name="T98" fmla="*/ 22 w 209"/>
                <a:gd name="T99" fmla="*/ 16 h 462"/>
                <a:gd name="T100" fmla="*/ 23 w 209"/>
                <a:gd name="T101" fmla="*/ 19 h 462"/>
                <a:gd name="T102" fmla="*/ 25 w 209"/>
                <a:gd name="T103" fmla="*/ 23 h 462"/>
                <a:gd name="T104" fmla="*/ 25 w 209"/>
                <a:gd name="T105" fmla="*/ 29 h 462"/>
                <a:gd name="T106" fmla="*/ 25 w 209"/>
                <a:gd name="T107" fmla="*/ 36 h 462"/>
                <a:gd name="T108" fmla="*/ 25 w 209"/>
                <a:gd name="T109" fmla="*/ 173 h 4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9"/>
                <a:gd name="T166" fmla="*/ 0 h 462"/>
                <a:gd name="T167" fmla="*/ 209 w 209"/>
                <a:gd name="T168" fmla="*/ 462 h 46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9" h="462">
                  <a:moveTo>
                    <a:pt x="56" y="383"/>
                  </a:moveTo>
                  <a:lnTo>
                    <a:pt x="56" y="398"/>
                  </a:lnTo>
                  <a:lnTo>
                    <a:pt x="56" y="411"/>
                  </a:lnTo>
                  <a:lnTo>
                    <a:pt x="52" y="420"/>
                  </a:lnTo>
                  <a:lnTo>
                    <a:pt x="48" y="427"/>
                  </a:lnTo>
                  <a:lnTo>
                    <a:pt x="41" y="431"/>
                  </a:lnTo>
                  <a:lnTo>
                    <a:pt x="32" y="435"/>
                  </a:lnTo>
                  <a:lnTo>
                    <a:pt x="17" y="435"/>
                  </a:lnTo>
                  <a:lnTo>
                    <a:pt x="0" y="435"/>
                  </a:lnTo>
                  <a:lnTo>
                    <a:pt x="0" y="462"/>
                  </a:lnTo>
                  <a:lnTo>
                    <a:pt x="32" y="462"/>
                  </a:lnTo>
                  <a:lnTo>
                    <a:pt x="59" y="461"/>
                  </a:lnTo>
                  <a:lnTo>
                    <a:pt x="83" y="461"/>
                  </a:lnTo>
                  <a:lnTo>
                    <a:pt x="106" y="461"/>
                  </a:lnTo>
                  <a:lnTo>
                    <a:pt x="126" y="461"/>
                  </a:lnTo>
                  <a:lnTo>
                    <a:pt x="150" y="461"/>
                  </a:lnTo>
                  <a:lnTo>
                    <a:pt x="178" y="462"/>
                  </a:lnTo>
                  <a:lnTo>
                    <a:pt x="209" y="462"/>
                  </a:lnTo>
                  <a:lnTo>
                    <a:pt x="209" y="435"/>
                  </a:lnTo>
                  <a:lnTo>
                    <a:pt x="190" y="435"/>
                  </a:lnTo>
                  <a:lnTo>
                    <a:pt x="178" y="433"/>
                  </a:lnTo>
                  <a:lnTo>
                    <a:pt x="166" y="431"/>
                  </a:lnTo>
                  <a:lnTo>
                    <a:pt x="161" y="427"/>
                  </a:lnTo>
                  <a:lnTo>
                    <a:pt x="155" y="420"/>
                  </a:lnTo>
                  <a:lnTo>
                    <a:pt x="154" y="411"/>
                  </a:lnTo>
                  <a:lnTo>
                    <a:pt x="152" y="398"/>
                  </a:lnTo>
                  <a:lnTo>
                    <a:pt x="152" y="383"/>
                  </a:lnTo>
                  <a:lnTo>
                    <a:pt x="152" y="79"/>
                  </a:lnTo>
                  <a:lnTo>
                    <a:pt x="152" y="64"/>
                  </a:lnTo>
                  <a:lnTo>
                    <a:pt x="154" y="51"/>
                  </a:lnTo>
                  <a:lnTo>
                    <a:pt x="155" y="42"/>
                  </a:lnTo>
                  <a:lnTo>
                    <a:pt x="161" y="35"/>
                  </a:lnTo>
                  <a:lnTo>
                    <a:pt x="166" y="31"/>
                  </a:lnTo>
                  <a:lnTo>
                    <a:pt x="178" y="29"/>
                  </a:lnTo>
                  <a:lnTo>
                    <a:pt x="190" y="28"/>
                  </a:lnTo>
                  <a:lnTo>
                    <a:pt x="209" y="28"/>
                  </a:lnTo>
                  <a:lnTo>
                    <a:pt x="209" y="0"/>
                  </a:lnTo>
                  <a:lnTo>
                    <a:pt x="178" y="0"/>
                  </a:lnTo>
                  <a:lnTo>
                    <a:pt x="150" y="2"/>
                  </a:lnTo>
                  <a:lnTo>
                    <a:pt x="126" y="2"/>
                  </a:lnTo>
                  <a:lnTo>
                    <a:pt x="106" y="2"/>
                  </a:lnTo>
                  <a:lnTo>
                    <a:pt x="83" y="2"/>
                  </a:lnTo>
                  <a:lnTo>
                    <a:pt x="59" y="2"/>
                  </a:lnTo>
                  <a:lnTo>
                    <a:pt x="32" y="0"/>
                  </a:lnTo>
                  <a:lnTo>
                    <a:pt x="0" y="0"/>
                  </a:lnTo>
                  <a:lnTo>
                    <a:pt x="0" y="28"/>
                  </a:lnTo>
                  <a:lnTo>
                    <a:pt x="17" y="28"/>
                  </a:lnTo>
                  <a:lnTo>
                    <a:pt x="32" y="28"/>
                  </a:lnTo>
                  <a:lnTo>
                    <a:pt x="41" y="31"/>
                  </a:lnTo>
                  <a:lnTo>
                    <a:pt x="48" y="35"/>
                  </a:lnTo>
                  <a:lnTo>
                    <a:pt x="52" y="42"/>
                  </a:lnTo>
                  <a:lnTo>
                    <a:pt x="56" y="51"/>
                  </a:lnTo>
                  <a:lnTo>
                    <a:pt x="56" y="64"/>
                  </a:lnTo>
                  <a:lnTo>
                    <a:pt x="56" y="79"/>
                  </a:lnTo>
                  <a:lnTo>
                    <a:pt x="56" y="38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12" name="Freeform 2403"/>
            <p:cNvSpPr>
              <a:spLocks noChangeArrowheads="1"/>
            </p:cNvSpPr>
            <p:nvPr/>
          </p:nvSpPr>
          <p:spPr bwMode="auto">
            <a:xfrm>
              <a:off x="3255" y="2645"/>
              <a:ext cx="191" cy="209"/>
            </a:xfrm>
            <a:custGeom>
              <a:avLst/>
              <a:gdLst>
                <a:gd name="T0" fmla="*/ 116 w 423"/>
                <a:gd name="T1" fmla="*/ 20 h 462"/>
                <a:gd name="T2" fmla="*/ 159 w 423"/>
                <a:gd name="T3" fmla="*/ 20 h 462"/>
                <a:gd name="T4" fmla="*/ 164 w 423"/>
                <a:gd name="T5" fmla="*/ 20 h 462"/>
                <a:gd name="T6" fmla="*/ 168 w 423"/>
                <a:gd name="T7" fmla="*/ 21 h 462"/>
                <a:gd name="T8" fmla="*/ 171 w 423"/>
                <a:gd name="T9" fmla="*/ 22 h 462"/>
                <a:gd name="T10" fmla="*/ 172 w 423"/>
                <a:gd name="T11" fmla="*/ 23 h 462"/>
                <a:gd name="T12" fmla="*/ 173 w 423"/>
                <a:gd name="T13" fmla="*/ 28 h 462"/>
                <a:gd name="T14" fmla="*/ 174 w 423"/>
                <a:gd name="T15" fmla="*/ 38 h 462"/>
                <a:gd name="T16" fmla="*/ 175 w 423"/>
                <a:gd name="T17" fmla="*/ 44 h 462"/>
                <a:gd name="T18" fmla="*/ 176 w 423"/>
                <a:gd name="T19" fmla="*/ 50 h 462"/>
                <a:gd name="T20" fmla="*/ 187 w 423"/>
                <a:gd name="T21" fmla="*/ 50 h 462"/>
                <a:gd name="T22" fmla="*/ 188 w 423"/>
                <a:gd name="T23" fmla="*/ 37 h 462"/>
                <a:gd name="T24" fmla="*/ 189 w 423"/>
                <a:gd name="T25" fmla="*/ 23 h 462"/>
                <a:gd name="T26" fmla="*/ 190 w 423"/>
                <a:gd name="T27" fmla="*/ 11 h 462"/>
                <a:gd name="T28" fmla="*/ 191 w 423"/>
                <a:gd name="T29" fmla="*/ 0 h 462"/>
                <a:gd name="T30" fmla="*/ 162 w 423"/>
                <a:gd name="T31" fmla="*/ 0 h 462"/>
                <a:gd name="T32" fmla="*/ 137 w 423"/>
                <a:gd name="T33" fmla="*/ 1 h 462"/>
                <a:gd name="T34" fmla="*/ 114 w 423"/>
                <a:gd name="T35" fmla="*/ 1 h 462"/>
                <a:gd name="T36" fmla="*/ 95 w 423"/>
                <a:gd name="T37" fmla="*/ 1 h 462"/>
                <a:gd name="T38" fmla="*/ 76 w 423"/>
                <a:gd name="T39" fmla="*/ 1 h 462"/>
                <a:gd name="T40" fmla="*/ 54 w 423"/>
                <a:gd name="T41" fmla="*/ 1 h 462"/>
                <a:gd name="T42" fmla="*/ 28 w 423"/>
                <a:gd name="T43" fmla="*/ 0 h 462"/>
                <a:gd name="T44" fmla="*/ 0 w 423"/>
                <a:gd name="T45" fmla="*/ 0 h 462"/>
                <a:gd name="T46" fmla="*/ 0 w 423"/>
                <a:gd name="T47" fmla="*/ 13 h 462"/>
                <a:gd name="T48" fmla="*/ 0 w 423"/>
                <a:gd name="T49" fmla="*/ 25 h 462"/>
                <a:gd name="T50" fmla="*/ 1 w 423"/>
                <a:gd name="T51" fmla="*/ 38 h 462"/>
                <a:gd name="T52" fmla="*/ 1 w 423"/>
                <a:gd name="T53" fmla="*/ 50 h 462"/>
                <a:gd name="T54" fmla="*/ 13 w 423"/>
                <a:gd name="T55" fmla="*/ 50 h 462"/>
                <a:gd name="T56" fmla="*/ 14 w 423"/>
                <a:gd name="T57" fmla="*/ 39 h 462"/>
                <a:gd name="T58" fmla="*/ 14 w 423"/>
                <a:gd name="T59" fmla="*/ 30 h 462"/>
                <a:gd name="T60" fmla="*/ 18 w 423"/>
                <a:gd name="T61" fmla="*/ 26 h 462"/>
                <a:gd name="T62" fmla="*/ 20 w 423"/>
                <a:gd name="T63" fmla="*/ 23 h 462"/>
                <a:gd name="T64" fmla="*/ 23 w 423"/>
                <a:gd name="T65" fmla="*/ 21 h 462"/>
                <a:gd name="T66" fmla="*/ 28 w 423"/>
                <a:gd name="T67" fmla="*/ 20 h 462"/>
                <a:gd name="T68" fmla="*/ 74 w 423"/>
                <a:gd name="T69" fmla="*/ 20 h 462"/>
                <a:gd name="T70" fmla="*/ 74 w 423"/>
                <a:gd name="T71" fmla="*/ 173 h 462"/>
                <a:gd name="T72" fmla="*/ 73 w 423"/>
                <a:gd name="T73" fmla="*/ 180 h 462"/>
                <a:gd name="T74" fmla="*/ 73 w 423"/>
                <a:gd name="T75" fmla="*/ 186 h 462"/>
                <a:gd name="T76" fmla="*/ 71 w 423"/>
                <a:gd name="T77" fmla="*/ 190 h 462"/>
                <a:gd name="T78" fmla="*/ 69 w 423"/>
                <a:gd name="T79" fmla="*/ 193 h 462"/>
                <a:gd name="T80" fmla="*/ 66 w 423"/>
                <a:gd name="T81" fmla="*/ 195 h 462"/>
                <a:gd name="T82" fmla="*/ 62 w 423"/>
                <a:gd name="T83" fmla="*/ 197 h 462"/>
                <a:gd name="T84" fmla="*/ 55 w 423"/>
                <a:gd name="T85" fmla="*/ 197 h 462"/>
                <a:gd name="T86" fmla="*/ 47 w 423"/>
                <a:gd name="T87" fmla="*/ 197 h 462"/>
                <a:gd name="T88" fmla="*/ 47 w 423"/>
                <a:gd name="T89" fmla="*/ 209 h 462"/>
                <a:gd name="T90" fmla="*/ 61 w 423"/>
                <a:gd name="T91" fmla="*/ 209 h 462"/>
                <a:gd name="T92" fmla="*/ 74 w 423"/>
                <a:gd name="T93" fmla="*/ 209 h 462"/>
                <a:gd name="T94" fmla="*/ 85 w 423"/>
                <a:gd name="T95" fmla="*/ 209 h 462"/>
                <a:gd name="T96" fmla="*/ 94 w 423"/>
                <a:gd name="T97" fmla="*/ 209 h 462"/>
                <a:gd name="T98" fmla="*/ 104 w 423"/>
                <a:gd name="T99" fmla="*/ 209 h 462"/>
                <a:gd name="T100" fmla="*/ 115 w 423"/>
                <a:gd name="T101" fmla="*/ 209 h 462"/>
                <a:gd name="T102" fmla="*/ 127 w 423"/>
                <a:gd name="T103" fmla="*/ 209 h 462"/>
                <a:gd name="T104" fmla="*/ 142 w 423"/>
                <a:gd name="T105" fmla="*/ 209 h 462"/>
                <a:gd name="T106" fmla="*/ 142 w 423"/>
                <a:gd name="T107" fmla="*/ 197 h 462"/>
                <a:gd name="T108" fmla="*/ 133 w 423"/>
                <a:gd name="T109" fmla="*/ 197 h 462"/>
                <a:gd name="T110" fmla="*/ 127 w 423"/>
                <a:gd name="T111" fmla="*/ 196 h 462"/>
                <a:gd name="T112" fmla="*/ 122 w 423"/>
                <a:gd name="T113" fmla="*/ 195 h 462"/>
                <a:gd name="T114" fmla="*/ 120 w 423"/>
                <a:gd name="T115" fmla="*/ 193 h 462"/>
                <a:gd name="T116" fmla="*/ 117 w 423"/>
                <a:gd name="T117" fmla="*/ 190 h 462"/>
                <a:gd name="T118" fmla="*/ 117 w 423"/>
                <a:gd name="T119" fmla="*/ 186 h 462"/>
                <a:gd name="T120" fmla="*/ 116 w 423"/>
                <a:gd name="T121" fmla="*/ 180 h 462"/>
                <a:gd name="T122" fmla="*/ 116 w 423"/>
                <a:gd name="T123" fmla="*/ 173 h 462"/>
                <a:gd name="T124" fmla="*/ 116 w 423"/>
                <a:gd name="T125" fmla="*/ 20 h 4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3"/>
                <a:gd name="T190" fmla="*/ 0 h 462"/>
                <a:gd name="T191" fmla="*/ 423 w 423"/>
                <a:gd name="T192" fmla="*/ 462 h 4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3" h="462">
                  <a:moveTo>
                    <a:pt x="257" y="44"/>
                  </a:moveTo>
                  <a:lnTo>
                    <a:pt x="353" y="44"/>
                  </a:lnTo>
                  <a:lnTo>
                    <a:pt x="364" y="44"/>
                  </a:lnTo>
                  <a:lnTo>
                    <a:pt x="373" y="46"/>
                  </a:lnTo>
                  <a:lnTo>
                    <a:pt x="378" y="48"/>
                  </a:lnTo>
                  <a:lnTo>
                    <a:pt x="382" y="51"/>
                  </a:lnTo>
                  <a:lnTo>
                    <a:pt x="384" y="63"/>
                  </a:lnTo>
                  <a:lnTo>
                    <a:pt x="386" y="83"/>
                  </a:lnTo>
                  <a:lnTo>
                    <a:pt x="388" y="98"/>
                  </a:lnTo>
                  <a:lnTo>
                    <a:pt x="389" y="110"/>
                  </a:lnTo>
                  <a:lnTo>
                    <a:pt x="415" y="110"/>
                  </a:lnTo>
                  <a:lnTo>
                    <a:pt x="417" y="81"/>
                  </a:lnTo>
                  <a:lnTo>
                    <a:pt x="419" y="51"/>
                  </a:lnTo>
                  <a:lnTo>
                    <a:pt x="421" y="24"/>
                  </a:lnTo>
                  <a:lnTo>
                    <a:pt x="423" y="0"/>
                  </a:lnTo>
                  <a:lnTo>
                    <a:pt x="358" y="0"/>
                  </a:lnTo>
                  <a:lnTo>
                    <a:pt x="303" y="2"/>
                  </a:lnTo>
                  <a:lnTo>
                    <a:pt x="253" y="2"/>
                  </a:lnTo>
                  <a:lnTo>
                    <a:pt x="211" y="2"/>
                  </a:lnTo>
                  <a:lnTo>
                    <a:pt x="168" y="2"/>
                  </a:lnTo>
                  <a:lnTo>
                    <a:pt x="120" y="2"/>
                  </a:lnTo>
                  <a:lnTo>
                    <a:pt x="63" y="0"/>
                  </a:lnTo>
                  <a:lnTo>
                    <a:pt x="0" y="0"/>
                  </a:lnTo>
                  <a:lnTo>
                    <a:pt x="0" y="28"/>
                  </a:lnTo>
                  <a:lnTo>
                    <a:pt x="0" y="55"/>
                  </a:lnTo>
                  <a:lnTo>
                    <a:pt x="2" y="85"/>
                  </a:lnTo>
                  <a:lnTo>
                    <a:pt x="2" y="110"/>
                  </a:lnTo>
                  <a:lnTo>
                    <a:pt x="28" y="110"/>
                  </a:lnTo>
                  <a:lnTo>
                    <a:pt x="32" y="86"/>
                  </a:lnTo>
                  <a:lnTo>
                    <a:pt x="32" y="66"/>
                  </a:lnTo>
                  <a:lnTo>
                    <a:pt x="39" y="57"/>
                  </a:lnTo>
                  <a:lnTo>
                    <a:pt x="44" y="50"/>
                  </a:lnTo>
                  <a:lnTo>
                    <a:pt x="52" y="46"/>
                  </a:lnTo>
                  <a:lnTo>
                    <a:pt x="63" y="44"/>
                  </a:lnTo>
                  <a:lnTo>
                    <a:pt x="163" y="44"/>
                  </a:lnTo>
                  <a:lnTo>
                    <a:pt x="163" y="383"/>
                  </a:lnTo>
                  <a:lnTo>
                    <a:pt x="161" y="398"/>
                  </a:lnTo>
                  <a:lnTo>
                    <a:pt x="161" y="411"/>
                  </a:lnTo>
                  <a:lnTo>
                    <a:pt x="157" y="420"/>
                  </a:lnTo>
                  <a:lnTo>
                    <a:pt x="153" y="427"/>
                  </a:lnTo>
                  <a:lnTo>
                    <a:pt x="146" y="431"/>
                  </a:lnTo>
                  <a:lnTo>
                    <a:pt x="137" y="435"/>
                  </a:lnTo>
                  <a:lnTo>
                    <a:pt x="122" y="435"/>
                  </a:lnTo>
                  <a:lnTo>
                    <a:pt x="104" y="435"/>
                  </a:lnTo>
                  <a:lnTo>
                    <a:pt x="104" y="462"/>
                  </a:lnTo>
                  <a:lnTo>
                    <a:pt x="135" y="462"/>
                  </a:lnTo>
                  <a:lnTo>
                    <a:pt x="164" y="461"/>
                  </a:lnTo>
                  <a:lnTo>
                    <a:pt x="188" y="461"/>
                  </a:lnTo>
                  <a:lnTo>
                    <a:pt x="209" y="461"/>
                  </a:lnTo>
                  <a:lnTo>
                    <a:pt x="231" y="461"/>
                  </a:lnTo>
                  <a:lnTo>
                    <a:pt x="255" y="461"/>
                  </a:lnTo>
                  <a:lnTo>
                    <a:pt x="282" y="462"/>
                  </a:lnTo>
                  <a:lnTo>
                    <a:pt x="314" y="462"/>
                  </a:lnTo>
                  <a:lnTo>
                    <a:pt x="314" y="435"/>
                  </a:lnTo>
                  <a:lnTo>
                    <a:pt x="295" y="435"/>
                  </a:lnTo>
                  <a:lnTo>
                    <a:pt x="282" y="433"/>
                  </a:lnTo>
                  <a:lnTo>
                    <a:pt x="271" y="431"/>
                  </a:lnTo>
                  <a:lnTo>
                    <a:pt x="266" y="427"/>
                  </a:lnTo>
                  <a:lnTo>
                    <a:pt x="260" y="420"/>
                  </a:lnTo>
                  <a:lnTo>
                    <a:pt x="259" y="411"/>
                  </a:lnTo>
                  <a:lnTo>
                    <a:pt x="257" y="398"/>
                  </a:lnTo>
                  <a:lnTo>
                    <a:pt x="257" y="383"/>
                  </a:lnTo>
                  <a:lnTo>
                    <a:pt x="257" y="44"/>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13" name="Freeform 2404"/>
            <p:cNvSpPr>
              <a:spLocks noChangeArrowheads="1"/>
            </p:cNvSpPr>
            <p:nvPr/>
          </p:nvSpPr>
          <p:spPr bwMode="auto">
            <a:xfrm>
              <a:off x="431" y="2594"/>
              <a:ext cx="238" cy="260"/>
            </a:xfrm>
            <a:custGeom>
              <a:avLst/>
              <a:gdLst>
                <a:gd name="T0" fmla="*/ 198 w 526"/>
                <a:gd name="T1" fmla="*/ 25 h 575"/>
                <a:gd name="T2" fmla="*/ 209 w 526"/>
                <a:gd name="T3" fmla="*/ 26 h 575"/>
                <a:gd name="T4" fmla="*/ 214 w 526"/>
                <a:gd name="T5" fmla="*/ 29 h 575"/>
                <a:gd name="T6" fmla="*/ 217 w 526"/>
                <a:gd name="T7" fmla="*/ 47 h 575"/>
                <a:gd name="T8" fmla="*/ 218 w 526"/>
                <a:gd name="T9" fmla="*/ 63 h 575"/>
                <a:gd name="T10" fmla="*/ 234 w 526"/>
                <a:gd name="T11" fmla="*/ 46 h 575"/>
                <a:gd name="T12" fmla="*/ 237 w 526"/>
                <a:gd name="T13" fmla="*/ 14 h 575"/>
                <a:gd name="T14" fmla="*/ 202 w 526"/>
                <a:gd name="T15" fmla="*/ 0 h 575"/>
                <a:gd name="T16" fmla="*/ 143 w 526"/>
                <a:gd name="T17" fmla="*/ 2 h 575"/>
                <a:gd name="T18" fmla="*/ 95 w 526"/>
                <a:gd name="T19" fmla="*/ 2 h 575"/>
                <a:gd name="T20" fmla="*/ 36 w 526"/>
                <a:gd name="T21" fmla="*/ 0 h 575"/>
                <a:gd name="T22" fmla="*/ 0 w 526"/>
                <a:gd name="T23" fmla="*/ 15 h 575"/>
                <a:gd name="T24" fmla="*/ 2 w 526"/>
                <a:gd name="T25" fmla="*/ 48 h 575"/>
                <a:gd name="T26" fmla="*/ 16 w 526"/>
                <a:gd name="T27" fmla="*/ 63 h 575"/>
                <a:gd name="T28" fmla="*/ 18 w 526"/>
                <a:gd name="T29" fmla="*/ 49 h 575"/>
                <a:gd name="T30" fmla="*/ 19 w 526"/>
                <a:gd name="T31" fmla="*/ 38 h 575"/>
                <a:gd name="T32" fmla="*/ 25 w 526"/>
                <a:gd name="T33" fmla="*/ 28 h 575"/>
                <a:gd name="T34" fmla="*/ 35 w 526"/>
                <a:gd name="T35" fmla="*/ 25 h 575"/>
                <a:gd name="T36" fmla="*/ 91 w 526"/>
                <a:gd name="T37" fmla="*/ 215 h 575"/>
                <a:gd name="T38" fmla="*/ 90 w 526"/>
                <a:gd name="T39" fmla="*/ 231 h 575"/>
                <a:gd name="T40" fmla="*/ 86 w 526"/>
                <a:gd name="T41" fmla="*/ 240 h 575"/>
                <a:gd name="T42" fmla="*/ 76 w 526"/>
                <a:gd name="T43" fmla="*/ 244 h 575"/>
                <a:gd name="T44" fmla="*/ 58 w 526"/>
                <a:gd name="T45" fmla="*/ 244 h 575"/>
                <a:gd name="T46" fmla="*/ 76 w 526"/>
                <a:gd name="T47" fmla="*/ 260 h 575"/>
                <a:gd name="T48" fmla="*/ 106 w 526"/>
                <a:gd name="T49" fmla="*/ 259 h 575"/>
                <a:gd name="T50" fmla="*/ 130 w 526"/>
                <a:gd name="T51" fmla="*/ 259 h 575"/>
                <a:gd name="T52" fmla="*/ 159 w 526"/>
                <a:gd name="T53" fmla="*/ 260 h 575"/>
                <a:gd name="T54" fmla="*/ 177 w 526"/>
                <a:gd name="T55" fmla="*/ 244 h 575"/>
                <a:gd name="T56" fmla="*/ 159 w 526"/>
                <a:gd name="T57" fmla="*/ 244 h 575"/>
                <a:gd name="T58" fmla="*/ 153 w 526"/>
                <a:gd name="T59" fmla="*/ 243 h 575"/>
                <a:gd name="T60" fmla="*/ 149 w 526"/>
                <a:gd name="T61" fmla="*/ 240 h 575"/>
                <a:gd name="T62" fmla="*/ 145 w 526"/>
                <a:gd name="T63" fmla="*/ 231 h 575"/>
                <a:gd name="T64" fmla="*/ 144 w 526"/>
                <a:gd name="T65" fmla="*/ 215 h 5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6"/>
                <a:gd name="T100" fmla="*/ 0 h 575"/>
                <a:gd name="T101" fmla="*/ 526 w 526"/>
                <a:gd name="T102" fmla="*/ 575 h 5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6" h="575">
                  <a:moveTo>
                    <a:pt x="319" y="56"/>
                  </a:moveTo>
                  <a:lnTo>
                    <a:pt x="437" y="56"/>
                  </a:lnTo>
                  <a:lnTo>
                    <a:pt x="452" y="56"/>
                  </a:lnTo>
                  <a:lnTo>
                    <a:pt x="463" y="58"/>
                  </a:lnTo>
                  <a:lnTo>
                    <a:pt x="471" y="59"/>
                  </a:lnTo>
                  <a:lnTo>
                    <a:pt x="474" y="65"/>
                  </a:lnTo>
                  <a:lnTo>
                    <a:pt x="478" y="78"/>
                  </a:lnTo>
                  <a:lnTo>
                    <a:pt x="480" y="104"/>
                  </a:lnTo>
                  <a:lnTo>
                    <a:pt x="482" y="122"/>
                  </a:lnTo>
                  <a:lnTo>
                    <a:pt x="482" y="139"/>
                  </a:lnTo>
                  <a:lnTo>
                    <a:pt x="515" y="139"/>
                  </a:lnTo>
                  <a:lnTo>
                    <a:pt x="518" y="102"/>
                  </a:lnTo>
                  <a:lnTo>
                    <a:pt x="522" y="65"/>
                  </a:lnTo>
                  <a:lnTo>
                    <a:pt x="524" y="30"/>
                  </a:lnTo>
                  <a:lnTo>
                    <a:pt x="526" y="0"/>
                  </a:lnTo>
                  <a:lnTo>
                    <a:pt x="447" y="0"/>
                  </a:lnTo>
                  <a:lnTo>
                    <a:pt x="376" y="2"/>
                  </a:lnTo>
                  <a:lnTo>
                    <a:pt x="316" y="4"/>
                  </a:lnTo>
                  <a:lnTo>
                    <a:pt x="262" y="4"/>
                  </a:lnTo>
                  <a:lnTo>
                    <a:pt x="209" y="4"/>
                  </a:lnTo>
                  <a:lnTo>
                    <a:pt x="148" y="2"/>
                  </a:lnTo>
                  <a:lnTo>
                    <a:pt x="79" y="0"/>
                  </a:lnTo>
                  <a:lnTo>
                    <a:pt x="0" y="0"/>
                  </a:lnTo>
                  <a:lnTo>
                    <a:pt x="0" y="34"/>
                  </a:lnTo>
                  <a:lnTo>
                    <a:pt x="2" y="70"/>
                  </a:lnTo>
                  <a:lnTo>
                    <a:pt x="4" y="106"/>
                  </a:lnTo>
                  <a:lnTo>
                    <a:pt x="2" y="139"/>
                  </a:lnTo>
                  <a:lnTo>
                    <a:pt x="35" y="139"/>
                  </a:lnTo>
                  <a:lnTo>
                    <a:pt x="37" y="124"/>
                  </a:lnTo>
                  <a:lnTo>
                    <a:pt x="39" y="109"/>
                  </a:lnTo>
                  <a:lnTo>
                    <a:pt x="39" y="94"/>
                  </a:lnTo>
                  <a:lnTo>
                    <a:pt x="41" y="83"/>
                  </a:lnTo>
                  <a:lnTo>
                    <a:pt x="48" y="70"/>
                  </a:lnTo>
                  <a:lnTo>
                    <a:pt x="55" y="63"/>
                  </a:lnTo>
                  <a:lnTo>
                    <a:pt x="65" y="59"/>
                  </a:lnTo>
                  <a:lnTo>
                    <a:pt x="78" y="56"/>
                  </a:lnTo>
                  <a:lnTo>
                    <a:pt x="201" y="56"/>
                  </a:lnTo>
                  <a:lnTo>
                    <a:pt x="201" y="476"/>
                  </a:lnTo>
                  <a:lnTo>
                    <a:pt x="201" y="496"/>
                  </a:lnTo>
                  <a:lnTo>
                    <a:pt x="199" y="511"/>
                  </a:lnTo>
                  <a:lnTo>
                    <a:pt x="196" y="524"/>
                  </a:lnTo>
                  <a:lnTo>
                    <a:pt x="190" y="531"/>
                  </a:lnTo>
                  <a:lnTo>
                    <a:pt x="181" y="537"/>
                  </a:lnTo>
                  <a:lnTo>
                    <a:pt x="168" y="540"/>
                  </a:lnTo>
                  <a:lnTo>
                    <a:pt x="151" y="540"/>
                  </a:lnTo>
                  <a:lnTo>
                    <a:pt x="129" y="540"/>
                  </a:lnTo>
                  <a:lnTo>
                    <a:pt x="129" y="575"/>
                  </a:lnTo>
                  <a:lnTo>
                    <a:pt x="168" y="574"/>
                  </a:lnTo>
                  <a:lnTo>
                    <a:pt x="203" y="574"/>
                  </a:lnTo>
                  <a:lnTo>
                    <a:pt x="234" y="572"/>
                  </a:lnTo>
                  <a:lnTo>
                    <a:pt x="260" y="572"/>
                  </a:lnTo>
                  <a:lnTo>
                    <a:pt x="288" y="572"/>
                  </a:lnTo>
                  <a:lnTo>
                    <a:pt x="317" y="574"/>
                  </a:lnTo>
                  <a:lnTo>
                    <a:pt x="352" y="574"/>
                  </a:lnTo>
                  <a:lnTo>
                    <a:pt x="391" y="575"/>
                  </a:lnTo>
                  <a:lnTo>
                    <a:pt x="391" y="540"/>
                  </a:lnTo>
                  <a:lnTo>
                    <a:pt x="367" y="540"/>
                  </a:lnTo>
                  <a:lnTo>
                    <a:pt x="351" y="540"/>
                  </a:lnTo>
                  <a:lnTo>
                    <a:pt x="343" y="539"/>
                  </a:lnTo>
                  <a:lnTo>
                    <a:pt x="338" y="537"/>
                  </a:lnTo>
                  <a:lnTo>
                    <a:pt x="334" y="535"/>
                  </a:lnTo>
                  <a:lnTo>
                    <a:pt x="330" y="531"/>
                  </a:lnTo>
                  <a:lnTo>
                    <a:pt x="325" y="524"/>
                  </a:lnTo>
                  <a:lnTo>
                    <a:pt x="321" y="511"/>
                  </a:lnTo>
                  <a:lnTo>
                    <a:pt x="319" y="496"/>
                  </a:lnTo>
                  <a:lnTo>
                    <a:pt x="319" y="476"/>
                  </a:lnTo>
                  <a:lnTo>
                    <a:pt x="319" y="56"/>
                  </a:lnTo>
                  <a:close/>
                </a:path>
              </a:pathLst>
            </a:custGeom>
            <a:solidFill>
              <a:srgbClr val="000000"/>
            </a:solidFill>
            <a:ln w="9525">
              <a:noFill/>
              <a:round/>
              <a:headEnd/>
              <a:tailEnd/>
            </a:ln>
          </p:spPr>
          <p:txBody>
            <a:bodyPr wrap="none" anchor="ctr"/>
            <a:lstStyle/>
            <a:p>
              <a:endParaRPr lang="en-GB">
                <a:latin typeface="Calibri" pitchFamily="34" charset="0"/>
              </a:endParaRPr>
            </a:p>
          </p:txBody>
        </p:sp>
      </p:grpSp>
      <p:pic>
        <p:nvPicPr>
          <p:cNvPr id="141" name="Picture 140" descr="frame006.png"/>
          <p:cNvPicPr>
            <a:picLocks noChangeAspect="1"/>
          </p:cNvPicPr>
          <p:nvPr/>
        </p:nvPicPr>
        <p:blipFill>
          <a:blip r:embed="rId13" cstate="print"/>
          <a:srcRect t="2343"/>
          <a:stretch>
            <a:fillRect/>
          </a:stretch>
        </p:blipFill>
        <p:spPr>
          <a:xfrm rot="10800000" flipH="1">
            <a:off x="771354" y="20531193"/>
            <a:ext cx="2194560" cy="1607355"/>
          </a:xfrm>
          <a:prstGeom prst="rect">
            <a:avLst/>
          </a:prstGeom>
        </p:spPr>
      </p:pic>
      <p:pic>
        <p:nvPicPr>
          <p:cNvPr id="142" name="Picture 141" descr="frame012.png"/>
          <p:cNvPicPr>
            <a:picLocks noChangeAspect="1"/>
          </p:cNvPicPr>
          <p:nvPr/>
        </p:nvPicPr>
        <p:blipFill>
          <a:blip r:embed="rId14" cstate="print"/>
          <a:srcRect t="2362"/>
          <a:stretch>
            <a:fillRect/>
          </a:stretch>
        </p:blipFill>
        <p:spPr>
          <a:xfrm rot="10800000" flipH="1">
            <a:off x="1723861" y="21329022"/>
            <a:ext cx="2194560" cy="1571636"/>
          </a:xfrm>
          <a:prstGeom prst="rect">
            <a:avLst/>
          </a:prstGeom>
        </p:spPr>
      </p:pic>
      <p:pic>
        <p:nvPicPr>
          <p:cNvPr id="149" name="Picture 148" descr="frame025.png"/>
          <p:cNvPicPr>
            <a:picLocks noChangeAspect="1"/>
          </p:cNvPicPr>
          <p:nvPr/>
        </p:nvPicPr>
        <p:blipFill>
          <a:blip r:embed="rId15" cstate="print"/>
          <a:srcRect t="2362"/>
          <a:stretch>
            <a:fillRect/>
          </a:stretch>
        </p:blipFill>
        <p:spPr>
          <a:xfrm rot="10800000" flipH="1">
            <a:off x="2676368" y="22091132"/>
            <a:ext cx="2194560" cy="1607040"/>
          </a:xfrm>
          <a:prstGeom prst="rect">
            <a:avLst/>
          </a:prstGeom>
        </p:spPr>
      </p:pic>
      <p:pic>
        <p:nvPicPr>
          <p:cNvPr id="150" name="Picture 149" descr="frame100.png"/>
          <p:cNvPicPr>
            <a:picLocks noChangeAspect="1"/>
          </p:cNvPicPr>
          <p:nvPr/>
        </p:nvPicPr>
        <p:blipFill>
          <a:blip r:embed="rId16" cstate="print"/>
          <a:srcRect t="2362"/>
          <a:stretch>
            <a:fillRect/>
          </a:stretch>
        </p:blipFill>
        <p:spPr>
          <a:xfrm rot="10800000" flipH="1">
            <a:off x="3628874" y="22888647"/>
            <a:ext cx="2194560" cy="1571636"/>
          </a:xfrm>
          <a:prstGeom prst="rect">
            <a:avLst/>
          </a:prstGeom>
        </p:spPr>
      </p:pic>
      <p:sp>
        <p:nvSpPr>
          <p:cNvPr id="156" name="TextBox 155"/>
          <p:cNvSpPr txBox="1"/>
          <p:nvPr/>
        </p:nvSpPr>
        <p:spPr>
          <a:xfrm>
            <a:off x="6772146" y="20102565"/>
            <a:ext cx="9500342" cy="4924425"/>
          </a:xfrm>
          <a:prstGeom prst="rect">
            <a:avLst/>
          </a:prstGeom>
          <a:noFill/>
        </p:spPr>
        <p:txBody>
          <a:bodyPr wrap="square" rtlCol="0">
            <a:spAutoFit/>
          </a:bodyPr>
          <a:lstStyle/>
          <a:p>
            <a:pPr algn="just">
              <a:buFont typeface="Arial" pitchFamily="34" charset="0"/>
              <a:buChar char="•"/>
            </a:pPr>
            <a:r>
              <a:rPr lang="en-GB" sz="3200" dirty="0" smtClean="0">
                <a:latin typeface="Arial" pitchFamily="34" charset="0"/>
                <a:cs typeface="Arial" pitchFamily="34" charset="0"/>
              </a:rPr>
              <a:t>  We defined regions of interest for LGN, V1 and V5 using separate anatomical or functional scans</a:t>
            </a:r>
          </a:p>
          <a:p>
            <a:pPr algn="just"/>
            <a:endParaRPr lang="en-GB" sz="2000" dirty="0" smtClean="0">
              <a:latin typeface="Arial" pitchFamily="34" charset="0"/>
              <a:cs typeface="Arial" pitchFamily="34" charset="0"/>
            </a:endParaRPr>
          </a:p>
          <a:p>
            <a:pPr algn="just">
              <a:buFont typeface="Arial" pitchFamily="34" charset="0"/>
              <a:buChar char="•"/>
            </a:pPr>
            <a:r>
              <a:rPr lang="en-GB" sz="3200" dirty="0" smtClean="0">
                <a:latin typeface="Arial" pitchFamily="34" charset="0"/>
                <a:cs typeface="Arial" pitchFamily="34" charset="0"/>
              </a:rPr>
              <a:t>  8 subjects performed a central of peripheral task while viewing stimulus at 6,12, 25 or 100% contrast</a:t>
            </a:r>
          </a:p>
          <a:p>
            <a:pPr algn="just">
              <a:buFont typeface="Arial" pitchFamily="34" charset="0"/>
              <a:buChar char="•"/>
            </a:pPr>
            <a:endParaRPr lang="en-GB" sz="2000" dirty="0">
              <a:latin typeface="Arial" pitchFamily="34" charset="0"/>
              <a:cs typeface="Arial" pitchFamily="34" charset="0"/>
            </a:endParaRPr>
          </a:p>
          <a:p>
            <a:pPr algn="just">
              <a:buFont typeface="Arial" pitchFamily="34" charset="0"/>
              <a:buChar char="•"/>
            </a:pPr>
            <a:r>
              <a:rPr lang="en-GB" sz="3200" dirty="0" smtClean="0">
                <a:latin typeface="Arial" pitchFamily="34" charset="0"/>
                <a:cs typeface="Arial" pitchFamily="34" charset="0"/>
              </a:rPr>
              <a:t>  Subjects performed either the central or stimulus-related (peripheral) task for four scans of 8 cycles</a:t>
            </a:r>
          </a:p>
          <a:p>
            <a:pPr algn="just">
              <a:buFont typeface="Arial" pitchFamily="34" charset="0"/>
              <a:buChar char="•"/>
            </a:pPr>
            <a:endParaRPr lang="en-GB" dirty="0" smtClean="0">
              <a:latin typeface="Arial" pitchFamily="34" charset="0"/>
              <a:cs typeface="Arial" pitchFamily="34" charset="0"/>
            </a:endParaRPr>
          </a:p>
          <a:p>
            <a:pPr algn="just">
              <a:buFont typeface="Arial" pitchFamily="34" charset="0"/>
              <a:buChar char="•"/>
            </a:pPr>
            <a:r>
              <a:rPr lang="en-GB" sz="3200" dirty="0" smtClean="0">
                <a:latin typeface="Arial" pitchFamily="34" charset="0"/>
                <a:cs typeface="Arial" pitchFamily="34" charset="0"/>
              </a:rPr>
              <a:t> 4 x 2 repeated measures design (8 sessions)</a:t>
            </a:r>
          </a:p>
          <a:p>
            <a:pPr algn="just">
              <a:buFont typeface="Arial" pitchFamily="34" charset="0"/>
              <a:buChar char="•"/>
            </a:pPr>
            <a:endParaRPr lang="en-GB" sz="3200" dirty="0" smtClean="0">
              <a:latin typeface="Arial" pitchFamily="34" charset="0"/>
              <a:cs typeface="Arial" pitchFamily="34" charset="0"/>
            </a:endParaRPr>
          </a:p>
        </p:txBody>
      </p:sp>
      <p:grpSp>
        <p:nvGrpSpPr>
          <p:cNvPr id="95" name="Group 122"/>
          <p:cNvGrpSpPr/>
          <p:nvPr/>
        </p:nvGrpSpPr>
        <p:grpSpPr>
          <a:xfrm>
            <a:off x="34016636" y="5367118"/>
            <a:ext cx="3542796" cy="2177765"/>
            <a:chOff x="-258692" y="4435708"/>
            <a:chExt cx="9867413" cy="6065520"/>
          </a:xfrm>
        </p:grpSpPr>
        <p:pic>
          <p:nvPicPr>
            <p:cNvPr id="148" name="Picture 147" descr="left_view.png"/>
            <p:cNvPicPr>
              <a:picLocks noChangeAspect="1"/>
            </p:cNvPicPr>
            <p:nvPr/>
          </p:nvPicPr>
          <p:blipFill>
            <a:blip r:embed="rId17" cstate="print">
              <a:clrChange>
                <a:clrFrom>
                  <a:srgbClr val="FFFFFF"/>
                </a:clrFrom>
                <a:clrTo>
                  <a:srgbClr val="FFFFFF">
                    <a:alpha val="0"/>
                  </a:srgbClr>
                </a:clrTo>
              </a:clrChange>
            </a:blip>
            <a:srcRect r="21052"/>
            <a:stretch>
              <a:fillRect/>
            </a:stretch>
          </p:blipFill>
          <p:spPr>
            <a:xfrm flipH="1">
              <a:off x="1571541" y="4435708"/>
              <a:ext cx="8037180" cy="6065520"/>
            </a:xfrm>
            <a:prstGeom prst="rect">
              <a:avLst/>
            </a:prstGeom>
          </p:spPr>
        </p:pic>
        <p:cxnSp>
          <p:nvCxnSpPr>
            <p:cNvPr id="151" name="Straight Connector 150"/>
            <p:cNvCxnSpPr/>
            <p:nvPr/>
          </p:nvCxnSpPr>
          <p:spPr>
            <a:xfrm>
              <a:off x="1357085" y="8164813"/>
              <a:ext cx="6215106" cy="0"/>
            </a:xfrm>
            <a:prstGeom prst="line">
              <a:avLst/>
            </a:prstGeom>
            <a:ln w="444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52" name="TextBox 151"/>
            <p:cNvSpPr txBox="1"/>
            <p:nvPr/>
          </p:nvSpPr>
          <p:spPr>
            <a:xfrm>
              <a:off x="357095" y="7793294"/>
              <a:ext cx="514514" cy="1628718"/>
            </a:xfrm>
            <a:prstGeom prst="rect">
              <a:avLst/>
            </a:prstGeom>
            <a:noFill/>
          </p:spPr>
          <p:txBody>
            <a:bodyPr wrap="none" rtlCol="0">
              <a:spAutoFit/>
            </a:bodyPr>
            <a:lstStyle/>
            <a:p>
              <a:endParaRPr lang="en-GB" sz="3200" dirty="0">
                <a:latin typeface="Arial" pitchFamily="34" charset="0"/>
                <a:cs typeface="Arial" pitchFamily="34" charset="0"/>
              </a:endParaRPr>
            </a:p>
          </p:txBody>
        </p:sp>
        <p:sp>
          <p:nvSpPr>
            <p:cNvPr id="153" name="TextBox 152"/>
            <p:cNvSpPr txBox="1"/>
            <p:nvPr/>
          </p:nvSpPr>
          <p:spPr>
            <a:xfrm>
              <a:off x="-258692" y="5864470"/>
              <a:ext cx="3402988" cy="1628718"/>
            </a:xfrm>
            <a:prstGeom prst="rect">
              <a:avLst/>
            </a:prstGeom>
            <a:noFill/>
          </p:spPr>
          <p:txBody>
            <a:bodyPr wrap="none" rtlCol="0">
              <a:spAutoFit/>
            </a:bodyPr>
            <a:lstStyle/>
            <a:p>
              <a:pPr algn="ctr"/>
              <a:r>
                <a:rPr lang="en-GB" sz="3200" dirty="0" smtClean="0">
                  <a:latin typeface="Arial" pitchFamily="34" charset="0"/>
                  <a:cs typeface="Arial" pitchFamily="34" charset="0"/>
                </a:rPr>
                <a:t>z = -4</a:t>
              </a:r>
            </a:p>
          </p:txBody>
        </p:sp>
      </p:grpSp>
      <p:pic>
        <p:nvPicPr>
          <p:cNvPr id="96" name="Picture 95" descr="z-6_2011_Act_z163.png"/>
          <p:cNvPicPr>
            <a:picLocks noChangeAspect="1"/>
          </p:cNvPicPr>
          <p:nvPr/>
        </p:nvPicPr>
        <p:blipFill>
          <a:blip r:embed="rId18" cstate="print"/>
          <a:stretch>
            <a:fillRect/>
          </a:stretch>
        </p:blipFill>
        <p:spPr>
          <a:xfrm>
            <a:off x="39728651" y="5511955"/>
            <a:ext cx="2670574" cy="2215790"/>
          </a:xfrm>
          <a:prstGeom prst="rect">
            <a:avLst/>
          </a:prstGeom>
        </p:spPr>
      </p:pic>
      <p:pic>
        <p:nvPicPr>
          <p:cNvPr id="116" name="Picture 115" descr="z-6_2011_Act_z163_inset.png"/>
          <p:cNvPicPr>
            <a:picLocks noChangeAspect="1"/>
          </p:cNvPicPr>
          <p:nvPr/>
        </p:nvPicPr>
        <p:blipFill>
          <a:blip r:embed="rId19" cstate="print">
            <a:clrChange>
              <a:clrFrom>
                <a:srgbClr val="000000"/>
              </a:clrFrom>
              <a:clrTo>
                <a:srgbClr val="000000">
                  <a:alpha val="0"/>
                </a:srgbClr>
              </a:clrTo>
            </a:clrChange>
          </a:blip>
          <a:stretch>
            <a:fillRect/>
          </a:stretch>
        </p:blipFill>
        <p:spPr>
          <a:xfrm>
            <a:off x="38744919" y="4793780"/>
            <a:ext cx="2136460" cy="1772632"/>
          </a:xfrm>
          <a:prstGeom prst="rect">
            <a:avLst/>
          </a:prstGeom>
        </p:spPr>
      </p:pic>
      <p:pic>
        <p:nvPicPr>
          <p:cNvPr id="118" name="Picture 117" descr="z-6_2011_Cen_z163.png"/>
          <p:cNvPicPr>
            <a:picLocks noChangeAspect="1"/>
          </p:cNvPicPr>
          <p:nvPr/>
        </p:nvPicPr>
        <p:blipFill>
          <a:blip r:embed="rId20" cstate="print"/>
          <a:stretch>
            <a:fillRect/>
          </a:stretch>
        </p:blipFill>
        <p:spPr>
          <a:xfrm>
            <a:off x="44104360" y="5511955"/>
            <a:ext cx="2670574" cy="2215790"/>
          </a:xfrm>
          <a:prstGeom prst="rect">
            <a:avLst/>
          </a:prstGeom>
        </p:spPr>
      </p:pic>
      <p:pic>
        <p:nvPicPr>
          <p:cNvPr id="119" name="Picture 118" descr="z-6_2011_Cen_z163_inset.png"/>
          <p:cNvPicPr>
            <a:picLocks noChangeAspect="1"/>
          </p:cNvPicPr>
          <p:nvPr/>
        </p:nvPicPr>
        <p:blipFill>
          <a:blip r:embed="rId21" cstate="print">
            <a:clrChange>
              <a:clrFrom>
                <a:srgbClr val="000000"/>
              </a:clrFrom>
              <a:clrTo>
                <a:srgbClr val="000000">
                  <a:alpha val="0"/>
                </a:srgbClr>
              </a:clrTo>
            </a:clrChange>
          </a:blip>
          <a:stretch>
            <a:fillRect/>
          </a:stretch>
        </p:blipFill>
        <p:spPr>
          <a:xfrm>
            <a:off x="43099529" y="4793780"/>
            <a:ext cx="2136460" cy="1772632"/>
          </a:xfrm>
          <a:prstGeom prst="rect">
            <a:avLst/>
          </a:prstGeom>
        </p:spPr>
      </p:pic>
      <p:grpSp>
        <p:nvGrpSpPr>
          <p:cNvPr id="120" name="Group 121"/>
          <p:cNvGrpSpPr/>
          <p:nvPr/>
        </p:nvGrpSpPr>
        <p:grpSpPr>
          <a:xfrm>
            <a:off x="33887458" y="8325822"/>
            <a:ext cx="3569377" cy="2177765"/>
            <a:chOff x="-404164" y="11008004"/>
            <a:chExt cx="9941447" cy="6065520"/>
          </a:xfrm>
        </p:grpSpPr>
        <p:pic>
          <p:nvPicPr>
            <p:cNvPr id="144" name="Picture 143" descr="left_view.png"/>
            <p:cNvPicPr>
              <a:picLocks noChangeAspect="1"/>
            </p:cNvPicPr>
            <p:nvPr/>
          </p:nvPicPr>
          <p:blipFill>
            <a:blip r:embed="rId17" cstate="print">
              <a:clrChange>
                <a:clrFrom>
                  <a:srgbClr val="FFFFFF"/>
                </a:clrFrom>
                <a:clrTo>
                  <a:srgbClr val="FFFFFF">
                    <a:alpha val="0"/>
                  </a:srgbClr>
                </a:clrTo>
              </a:clrChange>
            </a:blip>
            <a:srcRect r="21052"/>
            <a:stretch>
              <a:fillRect/>
            </a:stretch>
          </p:blipFill>
          <p:spPr>
            <a:xfrm flipH="1">
              <a:off x="1500103" y="11008004"/>
              <a:ext cx="8037180" cy="6065520"/>
            </a:xfrm>
            <a:prstGeom prst="rect">
              <a:avLst/>
            </a:prstGeom>
          </p:spPr>
        </p:pic>
        <p:cxnSp>
          <p:nvCxnSpPr>
            <p:cNvPr id="145" name="Straight Connector 144"/>
            <p:cNvCxnSpPr/>
            <p:nvPr/>
          </p:nvCxnSpPr>
          <p:spPr>
            <a:xfrm rot="5400000" flipH="1" flipV="1">
              <a:off x="1500103" y="14144566"/>
              <a:ext cx="5143536" cy="0"/>
            </a:xfrm>
            <a:prstGeom prst="line">
              <a:avLst/>
            </a:prstGeom>
            <a:ln w="444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404164" y="11858550"/>
              <a:ext cx="4036976" cy="1628718"/>
            </a:xfrm>
            <a:prstGeom prst="rect">
              <a:avLst/>
            </a:prstGeom>
            <a:noFill/>
          </p:spPr>
          <p:txBody>
            <a:bodyPr wrap="none" rtlCol="0">
              <a:spAutoFit/>
            </a:bodyPr>
            <a:lstStyle/>
            <a:p>
              <a:pPr algn="ctr"/>
              <a:r>
                <a:rPr lang="en-GB" sz="3200" dirty="0" smtClean="0">
                  <a:latin typeface="Arial" pitchFamily="34" charset="0"/>
                  <a:cs typeface="Arial" pitchFamily="34" charset="0"/>
                </a:rPr>
                <a:t>y = -27</a:t>
              </a:r>
              <a:endParaRPr lang="en-GB" sz="3200" dirty="0">
                <a:latin typeface="Arial" pitchFamily="34" charset="0"/>
                <a:cs typeface="Arial" pitchFamily="34" charset="0"/>
              </a:endParaRPr>
            </a:p>
          </p:txBody>
        </p:sp>
      </p:grpSp>
      <p:pic>
        <p:nvPicPr>
          <p:cNvPr id="122" name="Picture 121" descr="y-27_2011_Act_z163.png"/>
          <p:cNvPicPr>
            <a:picLocks noChangeAspect="1"/>
          </p:cNvPicPr>
          <p:nvPr/>
        </p:nvPicPr>
        <p:blipFill>
          <a:blip r:embed="rId22" cstate="print"/>
          <a:stretch>
            <a:fillRect/>
          </a:stretch>
        </p:blipFill>
        <p:spPr>
          <a:xfrm>
            <a:off x="39728651" y="8573255"/>
            <a:ext cx="2670574" cy="2215790"/>
          </a:xfrm>
          <a:prstGeom prst="rect">
            <a:avLst/>
          </a:prstGeom>
        </p:spPr>
      </p:pic>
      <p:pic>
        <p:nvPicPr>
          <p:cNvPr id="123" name="Picture 122" descr="y-27_2011_Act_z163_inset.png"/>
          <p:cNvPicPr>
            <a:picLocks noChangeAspect="1"/>
          </p:cNvPicPr>
          <p:nvPr/>
        </p:nvPicPr>
        <p:blipFill>
          <a:blip r:embed="rId23" cstate="print">
            <a:clrChange>
              <a:clrFrom>
                <a:srgbClr val="010101"/>
              </a:clrFrom>
              <a:clrTo>
                <a:srgbClr val="010101">
                  <a:alpha val="0"/>
                </a:srgbClr>
              </a:clrTo>
            </a:clrChange>
          </a:blip>
          <a:stretch>
            <a:fillRect/>
          </a:stretch>
        </p:blipFill>
        <p:spPr>
          <a:xfrm>
            <a:off x="38913930" y="8034624"/>
            <a:ext cx="1869402" cy="1551053"/>
          </a:xfrm>
          <a:prstGeom prst="rect">
            <a:avLst/>
          </a:prstGeom>
        </p:spPr>
      </p:pic>
      <p:pic>
        <p:nvPicPr>
          <p:cNvPr id="124" name="Picture 123" descr="y-27_2011_Cen_z163.png"/>
          <p:cNvPicPr>
            <a:picLocks noChangeAspect="1"/>
          </p:cNvPicPr>
          <p:nvPr/>
        </p:nvPicPr>
        <p:blipFill>
          <a:blip r:embed="rId24" cstate="print"/>
          <a:stretch>
            <a:fillRect/>
          </a:stretch>
        </p:blipFill>
        <p:spPr>
          <a:xfrm>
            <a:off x="44104360" y="8573255"/>
            <a:ext cx="2670574" cy="2215790"/>
          </a:xfrm>
          <a:prstGeom prst="rect">
            <a:avLst/>
          </a:prstGeom>
        </p:spPr>
      </p:pic>
      <p:pic>
        <p:nvPicPr>
          <p:cNvPr id="125" name="Picture 124" descr="y-27_2011_Cen_z163_inset.png"/>
          <p:cNvPicPr>
            <a:picLocks noChangeAspect="1"/>
          </p:cNvPicPr>
          <p:nvPr/>
        </p:nvPicPr>
        <p:blipFill>
          <a:blip r:embed="rId25" cstate="print">
            <a:clrChange>
              <a:clrFrom>
                <a:srgbClr val="010101"/>
              </a:clrFrom>
              <a:clrTo>
                <a:srgbClr val="010101">
                  <a:alpha val="0"/>
                </a:srgbClr>
              </a:clrTo>
            </a:clrChange>
          </a:blip>
          <a:stretch>
            <a:fillRect/>
          </a:stretch>
        </p:blipFill>
        <p:spPr>
          <a:xfrm>
            <a:off x="43135744" y="8034624"/>
            <a:ext cx="1869402" cy="1551053"/>
          </a:xfrm>
          <a:prstGeom prst="rect">
            <a:avLst/>
          </a:prstGeom>
        </p:spPr>
      </p:pic>
      <p:grpSp>
        <p:nvGrpSpPr>
          <p:cNvPr id="126" name="Group 120"/>
          <p:cNvGrpSpPr/>
          <p:nvPr/>
        </p:nvGrpSpPr>
        <p:grpSpPr>
          <a:xfrm>
            <a:off x="33888438" y="11718034"/>
            <a:ext cx="3501250" cy="2177765"/>
            <a:chOff x="-214414" y="17866052"/>
            <a:chExt cx="9751697" cy="6065520"/>
          </a:xfrm>
        </p:grpSpPr>
        <p:pic>
          <p:nvPicPr>
            <p:cNvPr id="139" name="Picture 138" descr="front.png"/>
            <p:cNvPicPr>
              <a:picLocks noChangeAspect="1"/>
            </p:cNvPicPr>
            <p:nvPr/>
          </p:nvPicPr>
          <p:blipFill>
            <a:blip r:embed="rId26" cstate="print">
              <a:clrChange>
                <a:clrFrom>
                  <a:srgbClr val="FFFFFF"/>
                </a:clrFrom>
                <a:clrTo>
                  <a:srgbClr val="FFFFFF">
                    <a:alpha val="0"/>
                  </a:srgbClr>
                </a:clrTo>
              </a:clrChange>
            </a:blip>
            <a:srcRect l="24560"/>
            <a:stretch>
              <a:fillRect/>
            </a:stretch>
          </p:blipFill>
          <p:spPr>
            <a:xfrm>
              <a:off x="1857293" y="17866052"/>
              <a:ext cx="7679990" cy="6065520"/>
            </a:xfrm>
            <a:prstGeom prst="rect">
              <a:avLst/>
            </a:prstGeom>
          </p:spPr>
        </p:pic>
        <p:cxnSp>
          <p:nvCxnSpPr>
            <p:cNvPr id="140" name="Straight Connector 139"/>
            <p:cNvCxnSpPr/>
            <p:nvPr/>
          </p:nvCxnSpPr>
          <p:spPr>
            <a:xfrm rot="5400000" flipH="1" flipV="1">
              <a:off x="1357228" y="21074052"/>
              <a:ext cx="5143536" cy="0"/>
            </a:xfrm>
            <a:prstGeom prst="line">
              <a:avLst/>
            </a:prstGeom>
            <a:ln w="444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3" name="TextBox 142"/>
            <p:cNvSpPr txBox="1"/>
            <p:nvPr/>
          </p:nvSpPr>
          <p:spPr>
            <a:xfrm>
              <a:off x="-214414" y="19009061"/>
              <a:ext cx="3657478" cy="1628718"/>
            </a:xfrm>
            <a:prstGeom prst="rect">
              <a:avLst/>
            </a:prstGeom>
            <a:noFill/>
          </p:spPr>
          <p:txBody>
            <a:bodyPr wrap="none" rtlCol="0">
              <a:spAutoFit/>
            </a:bodyPr>
            <a:lstStyle/>
            <a:p>
              <a:pPr algn="ctr"/>
              <a:r>
                <a:rPr lang="en-GB" sz="3200" dirty="0">
                  <a:latin typeface="Arial" pitchFamily="34" charset="0"/>
                  <a:cs typeface="Arial" pitchFamily="34" charset="0"/>
                </a:rPr>
                <a:t>x</a:t>
              </a:r>
              <a:r>
                <a:rPr lang="en-GB" sz="3200" dirty="0" smtClean="0">
                  <a:latin typeface="Arial" pitchFamily="34" charset="0"/>
                  <a:cs typeface="Arial" pitchFamily="34" charset="0"/>
                </a:rPr>
                <a:t> = 22</a:t>
              </a:r>
              <a:endParaRPr lang="en-GB" sz="3200" dirty="0">
                <a:latin typeface="Arial" pitchFamily="34" charset="0"/>
                <a:cs typeface="Arial" pitchFamily="34" charset="0"/>
              </a:endParaRPr>
            </a:p>
          </p:txBody>
        </p:sp>
      </p:grpSp>
      <p:pic>
        <p:nvPicPr>
          <p:cNvPr id="127" name="Picture 126" descr="x20_2011_Act_z163.png"/>
          <p:cNvPicPr>
            <a:picLocks noChangeAspect="1"/>
          </p:cNvPicPr>
          <p:nvPr/>
        </p:nvPicPr>
        <p:blipFill>
          <a:blip r:embed="rId27" cstate="print"/>
          <a:stretch>
            <a:fillRect/>
          </a:stretch>
        </p:blipFill>
        <p:spPr>
          <a:xfrm>
            <a:off x="39698339" y="12042414"/>
            <a:ext cx="2670574" cy="2215790"/>
          </a:xfrm>
          <a:prstGeom prst="rect">
            <a:avLst/>
          </a:prstGeom>
        </p:spPr>
      </p:pic>
      <p:pic>
        <p:nvPicPr>
          <p:cNvPr id="128" name="Picture 127" descr="x20_2011_Act_z163_inset.png"/>
          <p:cNvPicPr>
            <a:picLocks noChangeAspect="1"/>
          </p:cNvPicPr>
          <p:nvPr/>
        </p:nvPicPr>
        <p:blipFill>
          <a:blip r:embed="rId28" cstate="print">
            <a:clrChange>
              <a:clrFrom>
                <a:srgbClr val="010101"/>
              </a:clrFrom>
              <a:clrTo>
                <a:srgbClr val="010101">
                  <a:alpha val="0"/>
                </a:srgbClr>
              </a:clrTo>
            </a:clrChange>
          </a:blip>
          <a:stretch>
            <a:fillRect/>
          </a:stretch>
        </p:blipFill>
        <p:spPr>
          <a:xfrm>
            <a:off x="38827036" y="11119047"/>
            <a:ext cx="2002931" cy="1661843"/>
          </a:xfrm>
          <a:prstGeom prst="rect">
            <a:avLst/>
          </a:prstGeom>
        </p:spPr>
      </p:pic>
      <p:pic>
        <p:nvPicPr>
          <p:cNvPr id="129" name="Picture 128" descr="x20_2011_Cen_z163.png"/>
          <p:cNvPicPr>
            <a:picLocks noChangeAspect="1"/>
          </p:cNvPicPr>
          <p:nvPr/>
        </p:nvPicPr>
        <p:blipFill>
          <a:blip r:embed="rId29" cstate="print"/>
          <a:stretch>
            <a:fillRect/>
          </a:stretch>
        </p:blipFill>
        <p:spPr>
          <a:xfrm>
            <a:off x="44074047" y="12042414"/>
            <a:ext cx="2670574" cy="2215790"/>
          </a:xfrm>
          <a:prstGeom prst="rect">
            <a:avLst/>
          </a:prstGeom>
        </p:spPr>
      </p:pic>
      <p:pic>
        <p:nvPicPr>
          <p:cNvPr id="130" name="Picture 129" descr="x20_2011_Cen_z163_inset.png"/>
          <p:cNvPicPr>
            <a:picLocks noChangeAspect="1"/>
          </p:cNvPicPr>
          <p:nvPr/>
        </p:nvPicPr>
        <p:blipFill>
          <a:blip r:embed="rId30" cstate="print">
            <a:clrChange>
              <a:clrFrom>
                <a:srgbClr val="010101"/>
              </a:clrFrom>
              <a:clrTo>
                <a:srgbClr val="010101">
                  <a:alpha val="0"/>
                </a:srgbClr>
              </a:clrTo>
            </a:clrChange>
          </a:blip>
          <a:stretch>
            <a:fillRect/>
          </a:stretch>
        </p:blipFill>
        <p:spPr>
          <a:xfrm>
            <a:off x="43179396" y="11120957"/>
            <a:ext cx="2000630" cy="1659934"/>
          </a:xfrm>
          <a:prstGeom prst="rect">
            <a:avLst/>
          </a:prstGeom>
        </p:spPr>
      </p:pic>
      <p:pic>
        <p:nvPicPr>
          <p:cNvPr id="131" name="Picture 130" descr="x-16_2011_Act_z163.png"/>
          <p:cNvPicPr>
            <a:picLocks/>
          </p:cNvPicPr>
          <p:nvPr/>
        </p:nvPicPr>
        <p:blipFill>
          <a:blip r:embed="rId31" cstate="print"/>
          <a:stretch>
            <a:fillRect/>
          </a:stretch>
        </p:blipFill>
        <p:spPr>
          <a:xfrm>
            <a:off x="39698339" y="15428622"/>
            <a:ext cx="2670396" cy="2215420"/>
          </a:xfrm>
          <a:prstGeom prst="rect">
            <a:avLst/>
          </a:prstGeom>
        </p:spPr>
      </p:pic>
      <p:grpSp>
        <p:nvGrpSpPr>
          <p:cNvPr id="132" name="Group 119"/>
          <p:cNvGrpSpPr/>
          <p:nvPr/>
        </p:nvGrpSpPr>
        <p:grpSpPr>
          <a:xfrm>
            <a:off x="33714270" y="14784659"/>
            <a:ext cx="3606211" cy="2177765"/>
            <a:chOff x="-506757" y="24581224"/>
            <a:chExt cx="10044040" cy="6065520"/>
          </a:xfrm>
        </p:grpSpPr>
        <p:pic>
          <p:nvPicPr>
            <p:cNvPr id="136" name="Picture 135" descr="front.png"/>
            <p:cNvPicPr>
              <a:picLocks noChangeAspect="1"/>
            </p:cNvPicPr>
            <p:nvPr/>
          </p:nvPicPr>
          <p:blipFill>
            <a:blip r:embed="rId26" cstate="print">
              <a:clrChange>
                <a:clrFrom>
                  <a:srgbClr val="FFFFFF"/>
                </a:clrFrom>
                <a:clrTo>
                  <a:srgbClr val="FFFFFF">
                    <a:alpha val="0"/>
                  </a:srgbClr>
                </a:clrTo>
              </a:clrChange>
            </a:blip>
            <a:srcRect l="24560"/>
            <a:stretch>
              <a:fillRect/>
            </a:stretch>
          </p:blipFill>
          <p:spPr>
            <a:xfrm>
              <a:off x="1857293" y="24581224"/>
              <a:ext cx="7679990" cy="6065520"/>
            </a:xfrm>
            <a:prstGeom prst="rect">
              <a:avLst/>
            </a:prstGeom>
          </p:spPr>
        </p:pic>
        <p:cxnSp>
          <p:nvCxnSpPr>
            <p:cNvPr id="137" name="Straight Connector 136"/>
            <p:cNvCxnSpPr/>
            <p:nvPr/>
          </p:nvCxnSpPr>
          <p:spPr>
            <a:xfrm rot="5400000" flipH="1" flipV="1">
              <a:off x="2357360" y="27860662"/>
              <a:ext cx="5143536" cy="0"/>
            </a:xfrm>
            <a:prstGeom prst="line">
              <a:avLst/>
            </a:prstGeom>
            <a:ln w="444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a:off x="-506757" y="25652795"/>
              <a:ext cx="4036978" cy="1628718"/>
            </a:xfrm>
            <a:prstGeom prst="rect">
              <a:avLst/>
            </a:prstGeom>
            <a:noFill/>
          </p:spPr>
          <p:txBody>
            <a:bodyPr wrap="none" rtlCol="0">
              <a:spAutoFit/>
            </a:bodyPr>
            <a:lstStyle/>
            <a:p>
              <a:pPr algn="ctr"/>
              <a:r>
                <a:rPr lang="en-GB" sz="3200" dirty="0">
                  <a:latin typeface="Arial" pitchFamily="34" charset="0"/>
                  <a:cs typeface="Arial" pitchFamily="34" charset="0"/>
                </a:rPr>
                <a:t>x</a:t>
              </a:r>
              <a:r>
                <a:rPr lang="en-GB" sz="3200" dirty="0" smtClean="0">
                  <a:latin typeface="Arial" pitchFamily="34" charset="0"/>
                  <a:cs typeface="Arial" pitchFamily="34" charset="0"/>
                </a:rPr>
                <a:t> = -16</a:t>
              </a:r>
              <a:endParaRPr lang="en-GB" sz="3200" dirty="0">
                <a:latin typeface="Arial" pitchFamily="34" charset="0"/>
                <a:cs typeface="Arial" pitchFamily="34" charset="0"/>
              </a:endParaRPr>
            </a:p>
          </p:txBody>
        </p:sp>
      </p:grpSp>
      <p:pic>
        <p:nvPicPr>
          <p:cNvPr id="133" name="Picture 132" descr="x-16_2010_Cen_z163.png"/>
          <p:cNvPicPr>
            <a:picLocks/>
          </p:cNvPicPr>
          <p:nvPr/>
        </p:nvPicPr>
        <p:blipFill>
          <a:blip r:embed="rId32" cstate="print"/>
          <a:stretch>
            <a:fillRect/>
          </a:stretch>
        </p:blipFill>
        <p:spPr>
          <a:xfrm>
            <a:off x="44074047" y="15473094"/>
            <a:ext cx="2670396" cy="2215420"/>
          </a:xfrm>
          <a:prstGeom prst="rect">
            <a:avLst/>
          </a:prstGeom>
        </p:spPr>
      </p:pic>
      <p:pic>
        <p:nvPicPr>
          <p:cNvPr id="134" name="Picture 133" descr="x-16_2010_Cen_z163_inset.png"/>
          <p:cNvPicPr>
            <a:picLocks noChangeAspect="1"/>
          </p:cNvPicPr>
          <p:nvPr/>
        </p:nvPicPr>
        <p:blipFill>
          <a:blip r:embed="rId33" cstate="print">
            <a:clrChange>
              <a:clrFrom>
                <a:srgbClr val="010101"/>
              </a:clrFrom>
              <a:clrTo>
                <a:srgbClr val="010101">
                  <a:alpha val="0"/>
                </a:srgbClr>
              </a:clrTo>
            </a:clrChange>
          </a:blip>
          <a:stretch>
            <a:fillRect/>
          </a:stretch>
        </p:blipFill>
        <p:spPr>
          <a:xfrm>
            <a:off x="42845958" y="14299535"/>
            <a:ext cx="2633289" cy="1956158"/>
          </a:xfrm>
          <a:prstGeom prst="rect">
            <a:avLst/>
          </a:prstGeom>
        </p:spPr>
      </p:pic>
      <p:pic>
        <p:nvPicPr>
          <p:cNvPr id="135" name="Picture 134" descr="x-16_2011_Act_z163_inset.png"/>
          <p:cNvPicPr>
            <a:picLocks noChangeAspect="1"/>
          </p:cNvPicPr>
          <p:nvPr/>
        </p:nvPicPr>
        <p:blipFill>
          <a:blip r:embed="rId34" cstate="print">
            <a:clrChange>
              <a:clrFrom>
                <a:srgbClr val="010101"/>
              </a:clrFrom>
              <a:clrTo>
                <a:srgbClr val="010101">
                  <a:alpha val="0"/>
                </a:srgbClr>
              </a:clrTo>
            </a:clrChange>
          </a:blip>
          <a:stretch>
            <a:fillRect/>
          </a:stretch>
        </p:blipFill>
        <p:spPr>
          <a:xfrm>
            <a:off x="38504467" y="14357717"/>
            <a:ext cx="2633289" cy="1956158"/>
          </a:xfrm>
          <a:prstGeom prst="rect">
            <a:avLst/>
          </a:prstGeom>
        </p:spPr>
      </p:pic>
      <p:sp>
        <p:nvSpPr>
          <p:cNvPr id="157" name="Rectangle 156"/>
          <p:cNvSpPr/>
          <p:nvPr/>
        </p:nvSpPr>
        <p:spPr>
          <a:xfrm rot="10800000">
            <a:off x="48349062" y="11672881"/>
            <a:ext cx="308621" cy="2361998"/>
          </a:xfrm>
          <a:prstGeom prst="rect">
            <a:avLst/>
          </a:prstGeom>
          <a:gradFill flip="none" rotWithShape="1">
            <a:gsLst>
              <a:gs pos="0">
                <a:srgbClr val="00B0F0"/>
              </a:gs>
              <a:gs pos="45000">
                <a:srgbClr val="0066FF"/>
              </a:gs>
              <a:gs pos="45000">
                <a:srgbClr val="0000FF"/>
              </a:gs>
            </a:gsLst>
            <a:lin ang="5400000" scaled="0"/>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solidFill>
                <a:schemeClr val="tx1"/>
              </a:solidFill>
              <a:latin typeface="Arial" pitchFamily="34" charset="0"/>
              <a:cs typeface="Arial" pitchFamily="34" charset="0"/>
            </a:endParaRPr>
          </a:p>
        </p:txBody>
      </p:sp>
      <p:sp>
        <p:nvSpPr>
          <p:cNvPr id="158" name="Rectangle 157"/>
          <p:cNvSpPr/>
          <p:nvPr/>
        </p:nvSpPr>
        <p:spPr>
          <a:xfrm rot="10800000" flipV="1">
            <a:off x="48349062" y="8529609"/>
            <a:ext cx="308621" cy="2361997"/>
          </a:xfrm>
          <a:prstGeom prst="rect">
            <a:avLst/>
          </a:prstGeom>
          <a:gradFill flip="none" rotWithShape="1">
            <a:gsLst>
              <a:gs pos="0">
                <a:srgbClr val="FFF200"/>
              </a:gs>
              <a:gs pos="45000">
                <a:srgbClr val="FFC000"/>
              </a:gs>
              <a:gs pos="45000">
                <a:srgbClr val="FF0000"/>
              </a:gs>
            </a:gsLst>
            <a:lin ang="5400000" scaled="0"/>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latin typeface="Arial" pitchFamily="34" charset="0"/>
              <a:cs typeface="Arial" pitchFamily="34" charset="0"/>
            </a:endParaRPr>
          </a:p>
        </p:txBody>
      </p:sp>
      <p:sp>
        <p:nvSpPr>
          <p:cNvPr id="159" name="TextBox 158"/>
          <p:cNvSpPr txBox="1"/>
          <p:nvPr/>
        </p:nvSpPr>
        <p:spPr>
          <a:xfrm>
            <a:off x="48634814" y="11601443"/>
            <a:ext cx="1492895" cy="584775"/>
          </a:xfrm>
          <a:prstGeom prst="rect">
            <a:avLst/>
          </a:prstGeom>
          <a:noFill/>
        </p:spPr>
        <p:txBody>
          <a:bodyPr wrap="square" rtlCol="0">
            <a:spAutoFit/>
          </a:bodyPr>
          <a:lstStyle/>
          <a:p>
            <a:r>
              <a:rPr lang="en-GB" sz="3200" dirty="0" smtClean="0">
                <a:latin typeface="Arial" pitchFamily="34" charset="0"/>
                <a:cs typeface="Arial" pitchFamily="34" charset="0"/>
              </a:rPr>
              <a:t>-1.63</a:t>
            </a:r>
            <a:endParaRPr lang="en-GB" sz="3200" dirty="0">
              <a:latin typeface="Arial" pitchFamily="34" charset="0"/>
              <a:cs typeface="Arial" pitchFamily="34" charset="0"/>
            </a:endParaRPr>
          </a:p>
        </p:txBody>
      </p:sp>
      <p:sp>
        <p:nvSpPr>
          <p:cNvPr id="160" name="TextBox 159"/>
          <p:cNvSpPr txBox="1"/>
          <p:nvPr/>
        </p:nvSpPr>
        <p:spPr>
          <a:xfrm>
            <a:off x="48634814" y="13530269"/>
            <a:ext cx="1492895" cy="584775"/>
          </a:xfrm>
          <a:prstGeom prst="rect">
            <a:avLst/>
          </a:prstGeom>
          <a:noFill/>
        </p:spPr>
        <p:txBody>
          <a:bodyPr wrap="square" rtlCol="0">
            <a:spAutoFit/>
          </a:bodyPr>
          <a:lstStyle/>
          <a:p>
            <a:r>
              <a:rPr lang="en-GB" sz="3200" dirty="0" smtClean="0">
                <a:latin typeface="Arial" pitchFamily="34" charset="0"/>
                <a:cs typeface="Arial" pitchFamily="34" charset="0"/>
              </a:rPr>
              <a:t>-3.71</a:t>
            </a:r>
            <a:endParaRPr lang="en-GB" sz="3200" dirty="0">
              <a:latin typeface="Arial" pitchFamily="34" charset="0"/>
              <a:cs typeface="Arial" pitchFamily="34" charset="0"/>
            </a:endParaRPr>
          </a:p>
        </p:txBody>
      </p:sp>
      <p:sp>
        <p:nvSpPr>
          <p:cNvPr id="161" name="TextBox 160"/>
          <p:cNvSpPr txBox="1"/>
          <p:nvPr/>
        </p:nvSpPr>
        <p:spPr>
          <a:xfrm>
            <a:off x="48634814" y="10458435"/>
            <a:ext cx="1593815" cy="584775"/>
          </a:xfrm>
          <a:prstGeom prst="rect">
            <a:avLst/>
          </a:prstGeom>
          <a:noFill/>
        </p:spPr>
        <p:txBody>
          <a:bodyPr wrap="square" rtlCol="0">
            <a:spAutoFit/>
          </a:bodyPr>
          <a:lstStyle/>
          <a:p>
            <a:r>
              <a:rPr lang="en-GB" sz="3200" dirty="0" smtClean="0">
                <a:latin typeface="Arial" pitchFamily="34" charset="0"/>
                <a:cs typeface="Arial" pitchFamily="34" charset="0"/>
              </a:rPr>
              <a:t>+1.63</a:t>
            </a:r>
            <a:endParaRPr lang="en-GB" sz="3200" dirty="0">
              <a:latin typeface="Arial" pitchFamily="34" charset="0"/>
              <a:cs typeface="Arial" pitchFamily="34" charset="0"/>
            </a:endParaRPr>
          </a:p>
        </p:txBody>
      </p:sp>
      <p:sp>
        <p:nvSpPr>
          <p:cNvPr id="162" name="TextBox 161"/>
          <p:cNvSpPr txBox="1"/>
          <p:nvPr/>
        </p:nvSpPr>
        <p:spPr>
          <a:xfrm>
            <a:off x="48634814" y="8444900"/>
            <a:ext cx="1330703" cy="584775"/>
          </a:xfrm>
          <a:prstGeom prst="rect">
            <a:avLst/>
          </a:prstGeom>
          <a:noFill/>
        </p:spPr>
        <p:txBody>
          <a:bodyPr wrap="square" rtlCol="0">
            <a:spAutoFit/>
          </a:bodyPr>
          <a:lstStyle/>
          <a:p>
            <a:r>
              <a:rPr lang="en-GB" sz="3200" dirty="0" smtClean="0">
                <a:latin typeface="Arial" pitchFamily="34" charset="0"/>
                <a:cs typeface="Arial" pitchFamily="34" charset="0"/>
              </a:rPr>
              <a:t>+5.1</a:t>
            </a:r>
          </a:p>
        </p:txBody>
      </p:sp>
      <p:sp>
        <p:nvSpPr>
          <p:cNvPr id="164" name="TextBox 163"/>
          <p:cNvSpPr txBox="1"/>
          <p:nvPr/>
        </p:nvSpPr>
        <p:spPr>
          <a:xfrm>
            <a:off x="39705064" y="3865086"/>
            <a:ext cx="3000396" cy="1077218"/>
          </a:xfrm>
          <a:prstGeom prst="rect">
            <a:avLst/>
          </a:prstGeom>
          <a:noFill/>
        </p:spPr>
        <p:txBody>
          <a:bodyPr wrap="square" rtlCol="0">
            <a:spAutoFit/>
          </a:bodyPr>
          <a:lstStyle/>
          <a:p>
            <a:pPr algn="ctr"/>
            <a:r>
              <a:rPr lang="en-GB" sz="3200" dirty="0" smtClean="0">
                <a:latin typeface="Arial" pitchFamily="34" charset="0"/>
                <a:cs typeface="Arial" pitchFamily="34" charset="0"/>
              </a:rPr>
              <a:t>Stimulus-related task</a:t>
            </a:r>
            <a:endParaRPr lang="en-GB" sz="3200" dirty="0">
              <a:latin typeface="Arial" pitchFamily="34" charset="0"/>
              <a:cs typeface="Arial" pitchFamily="34" charset="0"/>
            </a:endParaRPr>
          </a:p>
        </p:txBody>
      </p:sp>
      <p:sp>
        <p:nvSpPr>
          <p:cNvPr id="165" name="TextBox 164"/>
          <p:cNvSpPr txBox="1"/>
          <p:nvPr/>
        </p:nvSpPr>
        <p:spPr>
          <a:xfrm>
            <a:off x="44562848" y="3936525"/>
            <a:ext cx="2071702" cy="1077218"/>
          </a:xfrm>
          <a:prstGeom prst="rect">
            <a:avLst/>
          </a:prstGeom>
          <a:noFill/>
        </p:spPr>
        <p:txBody>
          <a:bodyPr wrap="square" rtlCol="0">
            <a:spAutoFit/>
          </a:bodyPr>
          <a:lstStyle/>
          <a:p>
            <a:pPr algn="ctr"/>
            <a:r>
              <a:rPr lang="en-GB" sz="3200" dirty="0" smtClean="0">
                <a:latin typeface="Arial" pitchFamily="34" charset="0"/>
                <a:cs typeface="Arial" pitchFamily="34" charset="0"/>
              </a:rPr>
              <a:t>Central task</a:t>
            </a:r>
            <a:endParaRPr lang="en-GB" sz="3200" dirty="0">
              <a:latin typeface="Arial" pitchFamily="34" charset="0"/>
              <a:cs typeface="Arial" pitchFamily="34" charset="0"/>
            </a:endParaRPr>
          </a:p>
        </p:txBody>
      </p:sp>
      <p:sp>
        <p:nvSpPr>
          <p:cNvPr id="166" name="TextBox 165"/>
          <p:cNvSpPr txBox="1"/>
          <p:nvPr/>
        </p:nvSpPr>
        <p:spPr>
          <a:xfrm>
            <a:off x="37847676" y="6722606"/>
            <a:ext cx="1492895" cy="584775"/>
          </a:xfrm>
          <a:prstGeom prst="rect">
            <a:avLst/>
          </a:prstGeom>
          <a:noFill/>
        </p:spPr>
        <p:txBody>
          <a:bodyPr wrap="square" rtlCol="0">
            <a:spAutoFit/>
          </a:bodyPr>
          <a:lstStyle/>
          <a:p>
            <a:pPr algn="ctr"/>
            <a:r>
              <a:rPr lang="en-GB" sz="3200" dirty="0" smtClean="0">
                <a:latin typeface="Arial" pitchFamily="34" charset="0"/>
                <a:cs typeface="Arial" pitchFamily="34" charset="0"/>
              </a:rPr>
              <a:t>LGN</a:t>
            </a:r>
            <a:endParaRPr lang="en-GB" sz="3200" dirty="0">
              <a:latin typeface="Arial" pitchFamily="34" charset="0"/>
              <a:cs typeface="Arial" pitchFamily="34" charset="0"/>
            </a:endParaRPr>
          </a:p>
        </p:txBody>
      </p:sp>
      <p:sp>
        <p:nvSpPr>
          <p:cNvPr id="167" name="TextBox 166"/>
          <p:cNvSpPr txBox="1"/>
          <p:nvPr/>
        </p:nvSpPr>
        <p:spPr>
          <a:xfrm>
            <a:off x="46777426" y="6151102"/>
            <a:ext cx="2643206" cy="1077218"/>
          </a:xfrm>
          <a:prstGeom prst="rect">
            <a:avLst/>
          </a:prstGeom>
          <a:noFill/>
        </p:spPr>
        <p:txBody>
          <a:bodyPr wrap="square" rtlCol="0">
            <a:spAutoFit/>
          </a:bodyPr>
          <a:lstStyle/>
          <a:p>
            <a:pPr algn="ctr"/>
            <a:r>
              <a:rPr lang="en-GB" sz="3200" dirty="0" smtClean="0">
                <a:latin typeface="Arial" pitchFamily="34" charset="0"/>
                <a:cs typeface="Arial" pitchFamily="34" charset="0"/>
              </a:rPr>
              <a:t>Superior colliculus</a:t>
            </a:r>
            <a:endParaRPr lang="en-GB" sz="3200" dirty="0">
              <a:latin typeface="Arial" pitchFamily="34" charset="0"/>
              <a:cs typeface="Arial" pitchFamily="34" charset="0"/>
            </a:endParaRPr>
          </a:p>
        </p:txBody>
      </p:sp>
      <p:sp>
        <p:nvSpPr>
          <p:cNvPr id="168" name="TextBox 167"/>
          <p:cNvSpPr txBox="1"/>
          <p:nvPr/>
        </p:nvSpPr>
        <p:spPr>
          <a:xfrm>
            <a:off x="36204602" y="12881679"/>
            <a:ext cx="2850217" cy="1077218"/>
          </a:xfrm>
          <a:prstGeom prst="rect">
            <a:avLst/>
          </a:prstGeom>
          <a:noFill/>
        </p:spPr>
        <p:txBody>
          <a:bodyPr wrap="square" rtlCol="0">
            <a:spAutoFit/>
          </a:bodyPr>
          <a:lstStyle/>
          <a:p>
            <a:pPr algn="r"/>
            <a:r>
              <a:rPr lang="en-GB" sz="3200" dirty="0" err="1" smtClean="0">
                <a:latin typeface="Arial" pitchFamily="34" charset="0"/>
                <a:cs typeface="Arial" pitchFamily="34" charset="0"/>
              </a:rPr>
              <a:t>Dorsolateral</a:t>
            </a:r>
            <a:r>
              <a:rPr lang="en-GB" sz="3200" dirty="0" smtClean="0">
                <a:latin typeface="Arial" pitchFamily="34" charset="0"/>
                <a:cs typeface="Arial" pitchFamily="34" charset="0"/>
              </a:rPr>
              <a:t> pulvinar</a:t>
            </a:r>
            <a:endParaRPr lang="en-GB" sz="3200" dirty="0">
              <a:latin typeface="Arial" pitchFamily="34" charset="0"/>
              <a:cs typeface="Arial" pitchFamily="34" charset="0"/>
            </a:endParaRPr>
          </a:p>
        </p:txBody>
      </p:sp>
      <p:sp>
        <p:nvSpPr>
          <p:cNvPr id="170" name="TextBox 169"/>
          <p:cNvSpPr txBox="1"/>
          <p:nvPr/>
        </p:nvSpPr>
        <p:spPr>
          <a:xfrm>
            <a:off x="47134616" y="16080984"/>
            <a:ext cx="2286016" cy="1569660"/>
          </a:xfrm>
          <a:prstGeom prst="rect">
            <a:avLst/>
          </a:prstGeom>
          <a:noFill/>
        </p:spPr>
        <p:txBody>
          <a:bodyPr wrap="square" rtlCol="0">
            <a:spAutoFit/>
          </a:bodyPr>
          <a:lstStyle/>
          <a:p>
            <a:pPr algn="ctr"/>
            <a:r>
              <a:rPr lang="en-GB" sz="3200" dirty="0" smtClean="0">
                <a:latin typeface="Arial" pitchFamily="34" charset="0"/>
                <a:cs typeface="Arial" pitchFamily="34" charset="0"/>
              </a:rPr>
              <a:t>Connects to parietal cortex</a:t>
            </a:r>
          </a:p>
        </p:txBody>
      </p:sp>
      <p:sp>
        <p:nvSpPr>
          <p:cNvPr id="171" name="AutoShape 3"/>
          <p:cNvSpPr>
            <a:spLocks noChangeArrowheads="1"/>
          </p:cNvSpPr>
          <p:nvPr/>
        </p:nvSpPr>
        <p:spPr bwMode="auto">
          <a:xfrm>
            <a:off x="33061330" y="18459491"/>
            <a:ext cx="17145120" cy="6500858"/>
          </a:xfrm>
          <a:prstGeom prst="roundRect">
            <a:avLst>
              <a:gd name="adj" fmla="val 7876"/>
            </a:avLst>
          </a:prstGeom>
          <a:solidFill>
            <a:schemeClr val="bg1"/>
          </a:solidFill>
          <a:ln w="63500">
            <a:solidFill>
              <a:schemeClr val="bg2"/>
            </a:solidFill>
            <a:round/>
            <a:headEnd/>
            <a:tailEnd/>
          </a:ln>
        </p:spPr>
        <p:txBody>
          <a:bodyPr lIns="115324" tIns="57662" rIns="115324" bIns="57662"/>
          <a:lstStyle/>
          <a:p>
            <a:pPr algn="just" defTabSz="1152525" eaLnBrk="0" fontAlgn="auto" hangingPunct="0">
              <a:spcBef>
                <a:spcPts val="0"/>
              </a:spcBef>
              <a:spcAft>
                <a:spcPts val="0"/>
              </a:spcAft>
              <a:defRPr/>
            </a:pPr>
            <a:r>
              <a:rPr lang="en-GB" sz="5400" b="1" dirty="0" smtClean="0">
                <a:solidFill>
                  <a:srgbClr val="412DFF"/>
                </a:solidFill>
                <a:latin typeface="Arial" pitchFamily="34" charset="0"/>
                <a:cs typeface="Arial" pitchFamily="34" charset="0"/>
              </a:rPr>
              <a:t>Conclusions</a:t>
            </a:r>
          </a:p>
          <a:p>
            <a:pPr algn="just" defTabSz="1152525" eaLnBrk="0" fontAlgn="auto" hangingPunct="0">
              <a:spcBef>
                <a:spcPts val="0"/>
              </a:spcBef>
              <a:spcAft>
                <a:spcPts val="0"/>
              </a:spcAft>
              <a:defRPr/>
            </a:pPr>
            <a:endParaRPr lang="en-GB" sz="1400" b="1" dirty="0" smtClean="0">
              <a:solidFill>
                <a:srgbClr val="412DFF"/>
              </a:solidFill>
              <a:latin typeface="Arial" pitchFamily="34" charset="0"/>
              <a:cs typeface="Arial" pitchFamily="34" charset="0"/>
            </a:endParaRPr>
          </a:p>
          <a:p>
            <a:pPr algn="just">
              <a:buFont typeface="Arial" pitchFamily="34" charset="0"/>
              <a:buChar char="•"/>
            </a:pPr>
            <a:r>
              <a:rPr lang="en-GB" sz="3200" dirty="0" smtClean="0"/>
              <a:t>  </a:t>
            </a:r>
            <a:r>
              <a:rPr lang="en-GB" sz="3200" dirty="0" smtClean="0">
                <a:latin typeface="Arial" pitchFamily="34" charset="0"/>
                <a:cs typeface="Arial" pitchFamily="34" charset="0"/>
              </a:rPr>
              <a:t>Suppression is highly task-dependent and can be measured in early subcortical structures.</a:t>
            </a:r>
          </a:p>
          <a:p>
            <a:pPr algn="just">
              <a:buFont typeface="Arial" pitchFamily="34" charset="0"/>
              <a:buChar char="•"/>
            </a:pPr>
            <a:endParaRPr lang="en-GB" sz="1600" dirty="0" smtClean="0">
              <a:latin typeface="Arial" pitchFamily="34" charset="0"/>
              <a:cs typeface="Arial" pitchFamily="34" charset="0"/>
            </a:endParaRPr>
          </a:p>
          <a:p>
            <a:pPr algn="just">
              <a:buFont typeface="Arial" pitchFamily="34" charset="0"/>
              <a:buChar char="•"/>
            </a:pPr>
            <a:r>
              <a:rPr lang="en-GB" sz="3200" dirty="0" smtClean="0">
                <a:latin typeface="Arial" pitchFamily="34" charset="0"/>
                <a:cs typeface="Arial" pitchFamily="34" charset="0"/>
              </a:rPr>
              <a:t>  Anatomically distinct sub-regions of the pulvinar are differentially activated or suppressed according to the spatial extent of attention and task performed.</a:t>
            </a:r>
          </a:p>
          <a:p>
            <a:pPr algn="just">
              <a:buFont typeface="Arial" pitchFamily="34" charset="0"/>
              <a:buChar char="•"/>
            </a:pPr>
            <a:endParaRPr lang="en-GB" sz="1600" dirty="0" smtClean="0">
              <a:latin typeface="Arial" pitchFamily="34" charset="0"/>
              <a:cs typeface="Arial" pitchFamily="34" charset="0"/>
            </a:endParaRPr>
          </a:p>
          <a:p>
            <a:pPr algn="just">
              <a:buFont typeface="Arial" pitchFamily="34" charset="0"/>
              <a:buChar char="•"/>
            </a:pPr>
            <a:r>
              <a:rPr lang="en-GB" sz="3200" dirty="0" smtClean="0">
                <a:latin typeface="Arial" pitchFamily="34" charset="0"/>
                <a:cs typeface="Arial" pitchFamily="34" charset="0"/>
              </a:rPr>
              <a:t>  Parietal cortex is known to be extensively connected in a feedback loop with the pulvinar, it may influence signals in V1 and the LGN (directly or indirectly).</a:t>
            </a:r>
          </a:p>
          <a:p>
            <a:pPr algn="just">
              <a:buFont typeface="Arial" pitchFamily="34" charset="0"/>
              <a:buChar char="•"/>
            </a:pPr>
            <a:endParaRPr lang="en-GB" sz="2000" dirty="0" smtClean="0">
              <a:latin typeface="Arial" pitchFamily="34" charset="0"/>
              <a:cs typeface="Arial" pitchFamily="34" charset="0"/>
            </a:endParaRPr>
          </a:p>
          <a:p>
            <a:pPr algn="just">
              <a:buFont typeface="Arial" pitchFamily="34" charset="0"/>
              <a:buChar char="•"/>
            </a:pPr>
            <a:r>
              <a:rPr lang="en-GB" sz="3200" dirty="0" smtClean="0">
                <a:latin typeface="Arial" pitchFamily="34" charset="0"/>
                <a:cs typeface="Arial" pitchFamily="34" charset="0"/>
              </a:rPr>
              <a:t> This network may underlie the ‘salience map’ predicted by Petersen &amp;  Shipp, or the “</a:t>
            </a:r>
            <a:r>
              <a:rPr lang="en-GB" sz="3200" i="1" dirty="0" smtClean="0">
                <a:latin typeface="Arial" pitchFamily="34" charset="0"/>
                <a:cs typeface="Arial" pitchFamily="34" charset="0"/>
              </a:rPr>
              <a:t>attention field</a:t>
            </a:r>
            <a:r>
              <a:rPr lang="en-GB" sz="3200" dirty="0" smtClean="0">
                <a:latin typeface="Arial" pitchFamily="34" charset="0"/>
                <a:cs typeface="Arial" pitchFamily="34" charset="0"/>
              </a:rPr>
              <a:t>” by Reynolds, </a:t>
            </a:r>
            <a:r>
              <a:rPr lang="en-GB" sz="3200" dirty="0" err="1" smtClean="0">
                <a:latin typeface="Arial" pitchFamily="34" charset="0"/>
                <a:cs typeface="Arial" pitchFamily="34" charset="0"/>
              </a:rPr>
              <a:t>Heeger</a:t>
            </a:r>
            <a:r>
              <a:rPr lang="en-GB" sz="3200" dirty="0" smtClean="0">
                <a:latin typeface="Arial" pitchFamily="34" charset="0"/>
                <a:cs typeface="Arial" pitchFamily="34" charset="0"/>
              </a:rPr>
              <a:t>, Boynton and others, although this field would appear to suppress unattended locations.</a:t>
            </a:r>
          </a:p>
          <a:p>
            <a:pPr algn="just" defTabSz="1152525" eaLnBrk="0" fontAlgn="auto" hangingPunct="0">
              <a:spcBef>
                <a:spcPts val="0"/>
              </a:spcBef>
              <a:spcAft>
                <a:spcPts val="0"/>
              </a:spcAft>
              <a:defRPr/>
            </a:pPr>
            <a:endParaRPr lang="en-GB" sz="5400" b="1" dirty="0" smtClean="0">
              <a:solidFill>
                <a:srgbClr val="412DFF"/>
              </a:solidFill>
              <a:latin typeface="Arial" pitchFamily="34" charset="0"/>
              <a:cs typeface="Arial" pitchFamily="34" charset="0"/>
            </a:endParaRPr>
          </a:p>
          <a:p>
            <a:pPr algn="just" defTabSz="1152525" eaLnBrk="0" fontAlgn="auto" hangingPunct="0">
              <a:spcBef>
                <a:spcPts val="0"/>
              </a:spcBef>
              <a:spcAft>
                <a:spcPts val="0"/>
              </a:spcAft>
              <a:defRPr/>
            </a:pPr>
            <a:endParaRPr lang="en-GB" sz="5400" b="1" dirty="0" smtClean="0">
              <a:solidFill>
                <a:srgbClr val="412DFF"/>
              </a:solidFill>
              <a:latin typeface="Arial" pitchFamily="34" charset="0"/>
              <a:cs typeface="Arial" pitchFamily="34" charset="0"/>
            </a:endParaRPr>
          </a:p>
          <a:p>
            <a:pPr algn="just" defTabSz="1152525" eaLnBrk="0" fontAlgn="auto" hangingPunct="0">
              <a:spcBef>
                <a:spcPts val="0"/>
              </a:spcBef>
              <a:spcAft>
                <a:spcPts val="0"/>
              </a:spcAft>
              <a:defRPr/>
            </a:pPr>
            <a:endParaRPr lang="en-GB" sz="700" dirty="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a:p>
            <a:pPr algn="just" defTabSz="1152525" eaLnBrk="0" fontAlgn="auto" hangingPunct="0">
              <a:spcBef>
                <a:spcPts val="0"/>
              </a:spcBef>
              <a:spcAft>
                <a:spcPts val="0"/>
              </a:spcAft>
              <a:defRPr/>
            </a:pPr>
            <a:endParaRPr lang="en-GB" sz="3200" dirty="0" smtClean="0">
              <a:solidFill>
                <a:schemeClr val="tx1">
                  <a:lumMod val="95000"/>
                  <a:lumOff val="5000"/>
                </a:schemeClr>
              </a:solidFill>
              <a:latin typeface="Arial" pitchFamily="34" charset="0"/>
              <a:cs typeface="Arial" pitchFamily="34" charset="0"/>
            </a:endParaRPr>
          </a:p>
        </p:txBody>
      </p:sp>
      <p:sp>
        <p:nvSpPr>
          <p:cNvPr id="173" name="TextBox 172"/>
          <p:cNvSpPr txBox="1"/>
          <p:nvPr/>
        </p:nvSpPr>
        <p:spPr>
          <a:xfrm>
            <a:off x="2414428" y="20531193"/>
            <a:ext cx="554960" cy="400110"/>
          </a:xfrm>
          <a:prstGeom prst="rect">
            <a:avLst/>
          </a:prstGeom>
          <a:noFill/>
        </p:spPr>
        <p:txBody>
          <a:bodyPr wrap="none" rtlCol="0">
            <a:spAutoFit/>
          </a:bodyPr>
          <a:lstStyle/>
          <a:p>
            <a:r>
              <a:rPr lang="en-GB" sz="2000" dirty="0" smtClean="0">
                <a:solidFill>
                  <a:schemeClr val="bg1"/>
                </a:solidFill>
                <a:latin typeface="Arial" pitchFamily="34" charset="0"/>
                <a:cs typeface="Arial" pitchFamily="34" charset="0"/>
              </a:rPr>
              <a:t>6%</a:t>
            </a:r>
            <a:endParaRPr lang="en-GB" sz="2000" dirty="0">
              <a:solidFill>
                <a:schemeClr val="bg1"/>
              </a:solidFill>
              <a:latin typeface="Arial" pitchFamily="34" charset="0"/>
              <a:cs typeface="Arial" pitchFamily="34" charset="0"/>
            </a:endParaRPr>
          </a:p>
        </p:txBody>
      </p:sp>
      <p:sp>
        <p:nvSpPr>
          <p:cNvPr id="174" name="TextBox 173"/>
          <p:cNvSpPr txBox="1"/>
          <p:nvPr/>
        </p:nvSpPr>
        <p:spPr>
          <a:xfrm>
            <a:off x="3200246" y="21317011"/>
            <a:ext cx="697627" cy="400110"/>
          </a:xfrm>
          <a:prstGeom prst="rect">
            <a:avLst/>
          </a:prstGeom>
          <a:noFill/>
        </p:spPr>
        <p:txBody>
          <a:bodyPr wrap="none" rtlCol="0">
            <a:spAutoFit/>
          </a:bodyPr>
          <a:lstStyle/>
          <a:p>
            <a:r>
              <a:rPr lang="en-GB" sz="2000" dirty="0" smtClean="0">
                <a:solidFill>
                  <a:schemeClr val="bg1"/>
                </a:solidFill>
                <a:latin typeface="Arial" pitchFamily="34" charset="0"/>
                <a:cs typeface="Arial" pitchFamily="34" charset="0"/>
              </a:rPr>
              <a:t>12%</a:t>
            </a:r>
            <a:endParaRPr lang="en-GB" sz="2000" dirty="0">
              <a:solidFill>
                <a:schemeClr val="bg1"/>
              </a:solidFill>
              <a:latin typeface="Arial" pitchFamily="34" charset="0"/>
              <a:cs typeface="Arial" pitchFamily="34" charset="0"/>
            </a:endParaRPr>
          </a:p>
        </p:txBody>
      </p:sp>
      <p:sp>
        <p:nvSpPr>
          <p:cNvPr id="175" name="TextBox 174"/>
          <p:cNvSpPr txBox="1"/>
          <p:nvPr/>
        </p:nvSpPr>
        <p:spPr>
          <a:xfrm>
            <a:off x="4200378" y="22102829"/>
            <a:ext cx="697627" cy="400110"/>
          </a:xfrm>
          <a:prstGeom prst="rect">
            <a:avLst/>
          </a:prstGeom>
          <a:noFill/>
        </p:spPr>
        <p:txBody>
          <a:bodyPr wrap="none" rtlCol="0">
            <a:spAutoFit/>
          </a:bodyPr>
          <a:lstStyle/>
          <a:p>
            <a:r>
              <a:rPr lang="en-GB" sz="2000" dirty="0" smtClean="0">
                <a:solidFill>
                  <a:schemeClr val="bg1"/>
                </a:solidFill>
                <a:latin typeface="Arial" pitchFamily="34" charset="0"/>
                <a:cs typeface="Arial" pitchFamily="34" charset="0"/>
              </a:rPr>
              <a:t>25%</a:t>
            </a:r>
            <a:endParaRPr lang="en-GB" sz="2000" dirty="0">
              <a:solidFill>
                <a:schemeClr val="bg1"/>
              </a:solidFill>
              <a:latin typeface="Arial" pitchFamily="34" charset="0"/>
              <a:cs typeface="Arial" pitchFamily="34" charset="0"/>
            </a:endParaRPr>
          </a:p>
        </p:txBody>
      </p:sp>
      <p:sp>
        <p:nvSpPr>
          <p:cNvPr id="176" name="TextBox 175"/>
          <p:cNvSpPr txBox="1"/>
          <p:nvPr/>
        </p:nvSpPr>
        <p:spPr>
          <a:xfrm>
            <a:off x="4986196" y="22888647"/>
            <a:ext cx="840295" cy="400110"/>
          </a:xfrm>
          <a:prstGeom prst="rect">
            <a:avLst/>
          </a:prstGeom>
          <a:noFill/>
        </p:spPr>
        <p:txBody>
          <a:bodyPr wrap="none" rtlCol="0">
            <a:spAutoFit/>
          </a:bodyPr>
          <a:lstStyle/>
          <a:p>
            <a:r>
              <a:rPr lang="en-GB" sz="2000" dirty="0" smtClean="0">
                <a:solidFill>
                  <a:schemeClr val="bg1"/>
                </a:solidFill>
                <a:latin typeface="Arial" pitchFamily="34" charset="0"/>
                <a:cs typeface="Arial" pitchFamily="34" charset="0"/>
              </a:rPr>
              <a:t>100%</a:t>
            </a:r>
            <a:endParaRPr lang="en-GB" sz="2000" dirty="0">
              <a:solidFill>
                <a:schemeClr val="bg1"/>
              </a:solidFill>
              <a:latin typeface="Arial" pitchFamily="34" charset="0"/>
              <a:cs typeface="Arial" pitchFamily="34" charset="0"/>
            </a:endParaRPr>
          </a:p>
        </p:txBody>
      </p:sp>
      <p:cxnSp>
        <p:nvCxnSpPr>
          <p:cNvPr id="178" name="Straight Arrow Connector 177"/>
          <p:cNvCxnSpPr/>
          <p:nvPr/>
        </p:nvCxnSpPr>
        <p:spPr>
          <a:xfrm flipV="1">
            <a:off x="39276436" y="6865482"/>
            <a:ext cx="857256" cy="14287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rot="10800000" flipV="1">
            <a:off x="45420104" y="6722606"/>
            <a:ext cx="1643074" cy="35719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flipV="1">
            <a:off x="38990684" y="13294902"/>
            <a:ext cx="1500198" cy="21431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a:xfrm flipV="1">
            <a:off x="39062122" y="16723926"/>
            <a:ext cx="1714512" cy="21431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a:stCxn id="170" idx="1"/>
          </p:cNvCxnSpPr>
          <p:nvPr/>
        </p:nvCxnSpPr>
        <p:spPr>
          <a:xfrm rot="10800000">
            <a:off x="45134352" y="16602104"/>
            <a:ext cx="2000264" cy="263711"/>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flipH="1" flipV="1">
            <a:off x="42133956" y="7008358"/>
            <a:ext cx="857256" cy="14287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a:off x="29203678" y="18702323"/>
            <a:ext cx="500066" cy="1588"/>
          </a:xfrm>
          <a:prstGeom prst="straightConnector1">
            <a:avLst/>
          </a:prstGeom>
          <a:ln w="412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a:off x="29203678" y="19343677"/>
            <a:ext cx="500066" cy="1588"/>
          </a:xfrm>
          <a:prstGeom prst="straightConnector1">
            <a:avLst/>
          </a:prstGeom>
          <a:ln w="41275">
            <a:solidFill>
              <a:schemeClr val="bg1">
                <a:lumMod val="6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86" name="TextBox 185"/>
          <p:cNvSpPr txBox="1"/>
          <p:nvPr/>
        </p:nvSpPr>
        <p:spPr>
          <a:xfrm>
            <a:off x="29703744" y="18516527"/>
            <a:ext cx="2571768" cy="400110"/>
          </a:xfrm>
          <a:prstGeom prst="rect">
            <a:avLst/>
          </a:prstGeom>
          <a:noFill/>
        </p:spPr>
        <p:txBody>
          <a:bodyPr wrap="square" rtlCol="0">
            <a:spAutoFit/>
          </a:bodyPr>
          <a:lstStyle/>
          <a:p>
            <a:r>
              <a:rPr lang="en-GB" sz="2000" dirty="0" smtClean="0">
                <a:latin typeface="Arial" pitchFamily="34" charset="0"/>
                <a:cs typeface="Arial" pitchFamily="34" charset="0"/>
              </a:rPr>
              <a:t>Stimulus-related task</a:t>
            </a:r>
            <a:endParaRPr lang="en-GB" sz="2000" dirty="0">
              <a:latin typeface="Arial" pitchFamily="34" charset="0"/>
              <a:cs typeface="Arial" pitchFamily="34" charset="0"/>
            </a:endParaRPr>
          </a:p>
        </p:txBody>
      </p:sp>
      <p:sp>
        <p:nvSpPr>
          <p:cNvPr id="188" name="TextBox 187"/>
          <p:cNvSpPr txBox="1"/>
          <p:nvPr/>
        </p:nvSpPr>
        <p:spPr>
          <a:xfrm>
            <a:off x="29703744" y="19130951"/>
            <a:ext cx="2571768" cy="400110"/>
          </a:xfrm>
          <a:prstGeom prst="rect">
            <a:avLst/>
          </a:prstGeom>
          <a:noFill/>
        </p:spPr>
        <p:txBody>
          <a:bodyPr wrap="square" rtlCol="0">
            <a:spAutoFit/>
          </a:bodyPr>
          <a:lstStyle/>
          <a:p>
            <a:r>
              <a:rPr lang="en-GB" sz="2000" dirty="0" smtClean="0">
                <a:solidFill>
                  <a:schemeClr val="bg1">
                    <a:lumMod val="50000"/>
                  </a:schemeClr>
                </a:solidFill>
                <a:latin typeface="Arial" pitchFamily="34" charset="0"/>
                <a:cs typeface="Arial" pitchFamily="34" charset="0"/>
              </a:rPr>
              <a:t>Central task</a:t>
            </a:r>
            <a:endParaRPr lang="en-GB" sz="2000" dirty="0">
              <a:solidFill>
                <a:schemeClr val="bg1">
                  <a:lumMod val="50000"/>
                </a:schemeClr>
              </a:solidFill>
              <a:latin typeface="Arial" pitchFamily="34" charset="0"/>
              <a:cs typeface="Arial" pitchFamily="34" charset="0"/>
            </a:endParaRPr>
          </a:p>
        </p:txBody>
      </p:sp>
      <p:sp>
        <p:nvSpPr>
          <p:cNvPr id="189" name="TextBox 188"/>
          <p:cNvSpPr txBox="1"/>
          <p:nvPr/>
        </p:nvSpPr>
        <p:spPr>
          <a:xfrm>
            <a:off x="36204602" y="16310703"/>
            <a:ext cx="2850217" cy="1077218"/>
          </a:xfrm>
          <a:prstGeom prst="rect">
            <a:avLst/>
          </a:prstGeom>
          <a:noFill/>
        </p:spPr>
        <p:txBody>
          <a:bodyPr wrap="square" rtlCol="0">
            <a:spAutoFit/>
          </a:bodyPr>
          <a:lstStyle/>
          <a:p>
            <a:pPr algn="r"/>
            <a:r>
              <a:rPr lang="en-GB" sz="3200" dirty="0" err="1" smtClean="0">
                <a:latin typeface="Arial" pitchFamily="34" charset="0"/>
                <a:cs typeface="Arial" pitchFamily="34" charset="0"/>
              </a:rPr>
              <a:t>Mediodorsal</a:t>
            </a:r>
            <a:r>
              <a:rPr lang="en-GB" sz="3200" dirty="0" smtClean="0">
                <a:latin typeface="Arial" pitchFamily="34" charset="0"/>
                <a:cs typeface="Arial" pitchFamily="34" charset="0"/>
              </a:rPr>
              <a:t> pulvinar</a:t>
            </a:r>
            <a:endParaRPr lang="en-GB" sz="3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TotalTime>
  <Words>630</Words>
  <Application>Microsoft Office PowerPoint</Application>
  <PresentationFormat>Custom</PresentationFormat>
  <Paragraphs>154</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Slide 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andre</dc:creator>
  <cp:lastModifiedBy>andre</cp:lastModifiedBy>
  <cp:revision>19</cp:revision>
  <dcterms:created xsi:type="dcterms:W3CDTF">2014-05-12T16:41:53Z</dcterms:created>
  <dcterms:modified xsi:type="dcterms:W3CDTF">2014-05-13T00:20:29Z</dcterms:modified>
</cp:coreProperties>
</file>