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8" r:id="rId2"/>
  </p:sldIdLst>
  <p:sldSz cx="51206400" cy="38525450"/>
  <p:notesSz cx="6858000" cy="9144000"/>
  <p:defaultTextStyle>
    <a:defPPr>
      <a:defRPr lang="en-US"/>
    </a:defPPr>
    <a:lvl1pPr algn="l" defTabSz="5126038" rtl="0" fontAlgn="base">
      <a:spcBef>
        <a:spcPct val="0"/>
      </a:spcBef>
      <a:spcAft>
        <a:spcPct val="0"/>
      </a:spcAft>
      <a:defRPr sz="10100" kern="1200">
        <a:solidFill>
          <a:schemeClr val="tx1"/>
        </a:solidFill>
        <a:latin typeface="Arial" charset="0"/>
        <a:ea typeface="+mn-ea"/>
        <a:cs typeface="Arial" charset="0"/>
      </a:defRPr>
    </a:lvl1pPr>
    <a:lvl2pPr marL="2562225" indent="-2105025" algn="l" defTabSz="5126038" rtl="0" fontAlgn="base">
      <a:spcBef>
        <a:spcPct val="0"/>
      </a:spcBef>
      <a:spcAft>
        <a:spcPct val="0"/>
      </a:spcAft>
      <a:defRPr sz="10100" kern="1200">
        <a:solidFill>
          <a:schemeClr val="tx1"/>
        </a:solidFill>
        <a:latin typeface="Arial" charset="0"/>
        <a:ea typeface="+mn-ea"/>
        <a:cs typeface="Arial" charset="0"/>
      </a:defRPr>
    </a:lvl2pPr>
    <a:lvl3pPr marL="5126038" indent="-4211638" algn="l" defTabSz="5126038" rtl="0" fontAlgn="base">
      <a:spcBef>
        <a:spcPct val="0"/>
      </a:spcBef>
      <a:spcAft>
        <a:spcPct val="0"/>
      </a:spcAft>
      <a:defRPr sz="10100" kern="1200">
        <a:solidFill>
          <a:schemeClr val="tx1"/>
        </a:solidFill>
        <a:latin typeface="Arial" charset="0"/>
        <a:ea typeface="+mn-ea"/>
        <a:cs typeface="Arial" charset="0"/>
      </a:defRPr>
    </a:lvl3pPr>
    <a:lvl4pPr marL="7689850" indent="-6318250" algn="l" defTabSz="5126038" rtl="0" fontAlgn="base">
      <a:spcBef>
        <a:spcPct val="0"/>
      </a:spcBef>
      <a:spcAft>
        <a:spcPct val="0"/>
      </a:spcAft>
      <a:defRPr sz="10100" kern="1200">
        <a:solidFill>
          <a:schemeClr val="tx1"/>
        </a:solidFill>
        <a:latin typeface="Arial" charset="0"/>
        <a:ea typeface="+mn-ea"/>
        <a:cs typeface="Arial" charset="0"/>
      </a:defRPr>
    </a:lvl4pPr>
    <a:lvl5pPr marL="10253663" indent="-8424863" algn="l" defTabSz="5126038" rtl="0" fontAlgn="base">
      <a:spcBef>
        <a:spcPct val="0"/>
      </a:spcBef>
      <a:spcAft>
        <a:spcPct val="0"/>
      </a:spcAft>
      <a:defRPr sz="10100" kern="1200">
        <a:solidFill>
          <a:schemeClr val="tx1"/>
        </a:solidFill>
        <a:latin typeface="Arial" charset="0"/>
        <a:ea typeface="+mn-ea"/>
        <a:cs typeface="Arial" charset="0"/>
      </a:defRPr>
    </a:lvl5pPr>
    <a:lvl6pPr marL="2286000" algn="l" defTabSz="914400" rtl="0" eaLnBrk="1" latinLnBrk="0" hangingPunct="1">
      <a:defRPr sz="10100" kern="1200">
        <a:solidFill>
          <a:schemeClr val="tx1"/>
        </a:solidFill>
        <a:latin typeface="Arial" charset="0"/>
        <a:ea typeface="+mn-ea"/>
        <a:cs typeface="Arial" charset="0"/>
      </a:defRPr>
    </a:lvl6pPr>
    <a:lvl7pPr marL="2743200" algn="l" defTabSz="914400" rtl="0" eaLnBrk="1" latinLnBrk="0" hangingPunct="1">
      <a:defRPr sz="10100" kern="1200">
        <a:solidFill>
          <a:schemeClr val="tx1"/>
        </a:solidFill>
        <a:latin typeface="Arial" charset="0"/>
        <a:ea typeface="+mn-ea"/>
        <a:cs typeface="Arial" charset="0"/>
      </a:defRPr>
    </a:lvl7pPr>
    <a:lvl8pPr marL="3200400" algn="l" defTabSz="914400" rtl="0" eaLnBrk="1" latinLnBrk="0" hangingPunct="1">
      <a:defRPr sz="10100" kern="1200">
        <a:solidFill>
          <a:schemeClr val="tx1"/>
        </a:solidFill>
        <a:latin typeface="Arial" charset="0"/>
        <a:ea typeface="+mn-ea"/>
        <a:cs typeface="Arial" charset="0"/>
      </a:defRPr>
    </a:lvl8pPr>
    <a:lvl9pPr marL="3657600" algn="l" defTabSz="914400" rtl="0" eaLnBrk="1" latinLnBrk="0" hangingPunct="1">
      <a:defRPr sz="101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A1DA"/>
    <a:srgbClr val="F0F0F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24" autoAdjust="0"/>
    <p:restoredTop sz="96725" autoAdjust="0"/>
  </p:normalViewPr>
  <p:slideViewPr>
    <p:cSldViewPr>
      <p:cViewPr>
        <p:scale>
          <a:sx n="10" d="100"/>
          <a:sy n="10" d="100"/>
        </p:scale>
        <p:origin x="-2364" y="-1032"/>
      </p:cViewPr>
      <p:guideLst>
        <p:guide orient="horz" pos="12134"/>
        <p:guide pos="16128"/>
      </p:guideLst>
    </p:cSldViewPr>
  </p:slideViewPr>
  <p:outlineViewPr>
    <p:cViewPr>
      <p:scale>
        <a:sx n="33" d="100"/>
        <a:sy n="33" d="100"/>
      </p:scale>
      <p:origin x="0" y="0"/>
    </p:cViewPr>
  </p:outlineViewPr>
  <p:notesTextViewPr>
    <p:cViewPr>
      <p:scale>
        <a:sx n="125" d="100"/>
        <a:sy n="125"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127498"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127498" fontAlgn="auto">
              <a:spcBef>
                <a:spcPts val="0"/>
              </a:spcBef>
              <a:spcAft>
                <a:spcPts val="0"/>
              </a:spcAft>
              <a:defRPr sz="1200">
                <a:latin typeface="+mn-lt"/>
                <a:cs typeface="+mn-cs"/>
              </a:defRPr>
            </a:lvl1pPr>
          </a:lstStyle>
          <a:p>
            <a:pPr>
              <a:defRPr/>
            </a:pPr>
            <a:fld id="{984931E1-2A45-4A80-85B3-E9A63E0B64DC}" type="datetimeFigureOut">
              <a:rPr lang="en-US"/>
              <a:pPr>
                <a:defRPr/>
              </a:pPr>
              <a:t>6/13/2013</a:t>
            </a:fld>
            <a:endParaRPr lang="en-GB"/>
          </a:p>
        </p:txBody>
      </p:sp>
      <p:sp>
        <p:nvSpPr>
          <p:cNvPr id="4" name="Slide Image Placeholder 3"/>
          <p:cNvSpPr>
            <a:spLocks noGrp="1" noRot="1" noChangeAspect="1"/>
          </p:cNvSpPr>
          <p:nvPr>
            <p:ph type="sldImg" idx="2"/>
          </p:nvPr>
        </p:nvSpPr>
        <p:spPr>
          <a:xfrm>
            <a:off x="1150938" y="685800"/>
            <a:ext cx="4556125"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127498"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127498" fontAlgn="auto">
              <a:spcBef>
                <a:spcPts val="0"/>
              </a:spcBef>
              <a:spcAft>
                <a:spcPts val="0"/>
              </a:spcAft>
              <a:defRPr sz="1200">
                <a:latin typeface="+mn-lt"/>
                <a:cs typeface="+mn-cs"/>
              </a:defRPr>
            </a:lvl1pPr>
          </a:lstStyle>
          <a:p>
            <a:pPr>
              <a:defRPr/>
            </a:pPr>
            <a:fld id="{2054BBAC-1F46-4C4E-9630-148CC51BA5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5126038" fontAlgn="base">
              <a:spcBef>
                <a:spcPct val="0"/>
              </a:spcBef>
              <a:spcAft>
                <a:spcPct val="0"/>
              </a:spcAft>
              <a:defRPr/>
            </a:pPr>
            <a:fld id="{8F6AC57B-1021-4D42-B98F-9FAB65026B1D}" type="slidenum">
              <a:rPr lang="en-GB" smtClean="0"/>
              <a:pPr defTabSz="5126038" fontAlgn="base">
                <a:spcBef>
                  <a:spcPct val="0"/>
                </a:spcBef>
                <a:spcAft>
                  <a:spcPct val="0"/>
                </a:spcAft>
                <a:defRPr/>
              </a:pPr>
              <a:t>1</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67862"/>
            <a:ext cx="43525440" cy="8258002"/>
          </a:xfrm>
        </p:spPr>
        <p:txBody>
          <a:bodyPr/>
          <a:lstStyle/>
          <a:p>
            <a:r>
              <a:rPr lang="en-US" smtClean="0"/>
              <a:t>Click to edit Master title style</a:t>
            </a:r>
            <a:endParaRPr lang="en-GB"/>
          </a:p>
        </p:txBody>
      </p:sp>
      <p:sp>
        <p:nvSpPr>
          <p:cNvPr id="3" name="Subtitle 2"/>
          <p:cNvSpPr>
            <a:spLocks noGrp="1"/>
          </p:cNvSpPr>
          <p:nvPr>
            <p:ph type="subTitle" idx="1"/>
          </p:nvPr>
        </p:nvSpPr>
        <p:spPr>
          <a:xfrm>
            <a:off x="7680960" y="21831088"/>
            <a:ext cx="35844480" cy="9845393"/>
          </a:xfrm>
        </p:spPr>
        <p:txBody>
          <a:bodyPr/>
          <a:lstStyle>
            <a:lvl1pPr marL="0" indent="0" algn="ctr">
              <a:buNone/>
              <a:defRPr>
                <a:solidFill>
                  <a:schemeClr val="tx1">
                    <a:tint val="75000"/>
                  </a:schemeClr>
                </a:solidFill>
              </a:defRPr>
            </a:lvl1pPr>
            <a:lvl2pPr marL="2563749" indent="0" algn="ctr">
              <a:buNone/>
              <a:defRPr>
                <a:solidFill>
                  <a:schemeClr val="tx1">
                    <a:tint val="75000"/>
                  </a:schemeClr>
                </a:solidFill>
              </a:defRPr>
            </a:lvl2pPr>
            <a:lvl3pPr marL="5127498" indent="0" algn="ctr">
              <a:buNone/>
              <a:defRPr>
                <a:solidFill>
                  <a:schemeClr val="tx1">
                    <a:tint val="75000"/>
                  </a:schemeClr>
                </a:solidFill>
              </a:defRPr>
            </a:lvl3pPr>
            <a:lvl4pPr marL="7691247" indent="0" algn="ctr">
              <a:buNone/>
              <a:defRPr>
                <a:solidFill>
                  <a:schemeClr val="tx1">
                    <a:tint val="75000"/>
                  </a:schemeClr>
                </a:solidFill>
              </a:defRPr>
            </a:lvl4pPr>
            <a:lvl5pPr marL="10254996" indent="0" algn="ctr">
              <a:buNone/>
              <a:defRPr>
                <a:solidFill>
                  <a:schemeClr val="tx1">
                    <a:tint val="75000"/>
                  </a:schemeClr>
                </a:solidFill>
              </a:defRPr>
            </a:lvl5pPr>
            <a:lvl6pPr marL="12818745" indent="0" algn="ctr">
              <a:buNone/>
              <a:defRPr>
                <a:solidFill>
                  <a:schemeClr val="tx1">
                    <a:tint val="75000"/>
                  </a:schemeClr>
                </a:solidFill>
              </a:defRPr>
            </a:lvl6pPr>
            <a:lvl7pPr marL="15382494" indent="0" algn="ctr">
              <a:buNone/>
              <a:defRPr>
                <a:solidFill>
                  <a:schemeClr val="tx1">
                    <a:tint val="75000"/>
                  </a:schemeClr>
                </a:solidFill>
              </a:defRPr>
            </a:lvl7pPr>
            <a:lvl8pPr marL="17946243" indent="0" algn="ctr">
              <a:buNone/>
              <a:defRPr>
                <a:solidFill>
                  <a:schemeClr val="tx1">
                    <a:tint val="75000"/>
                  </a:schemeClr>
                </a:solidFill>
              </a:defRPr>
            </a:lvl8pPr>
            <a:lvl9pPr marL="20509992"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29BA00D-B6B8-476A-8216-89BCBCB8828A}" type="datetimeFigureOut">
              <a:rPr lang="en-US"/>
              <a:pPr>
                <a:defRPr/>
              </a:pPr>
              <a:t>6/13/2013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3BF5FA7-3056-4374-88D9-11F1DB9E81B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4206603-18CB-4FAA-9790-5C7633A3354C}" type="datetimeFigureOut">
              <a:rPr lang="en-US"/>
              <a:pPr>
                <a:defRPr/>
              </a:pPr>
              <a:t>6/13/2013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BE7A4AA-DFD7-49B4-87BF-D3A45C898EC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542807"/>
            <a:ext cx="11521440" cy="3287148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60320" y="1542807"/>
            <a:ext cx="33710880" cy="328714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3E49B29-F4B6-47AD-8609-476C139C4AD6}" type="datetimeFigureOut">
              <a:rPr lang="en-US"/>
              <a:pPr>
                <a:defRPr/>
              </a:pPr>
              <a:t>6/13/2013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6848B3A-0D7E-4F44-A665-CE65A5CF63F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140AFEE-8D56-4207-8B4A-9E5051846500}" type="datetimeFigureOut">
              <a:rPr lang="en-US"/>
              <a:pPr>
                <a:defRPr/>
              </a:pPr>
              <a:t>6/13/2013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DA70127-E57A-4CE8-963D-437B5D0B806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756172"/>
            <a:ext cx="43525440" cy="7651582"/>
          </a:xfrm>
        </p:spPr>
        <p:txBody>
          <a:bodyPr anchor="t"/>
          <a:lstStyle>
            <a:lvl1pPr algn="l">
              <a:defRPr sz="22400" b="1" cap="all"/>
            </a:lvl1pPr>
          </a:lstStyle>
          <a:p>
            <a:r>
              <a:rPr lang="en-US" smtClean="0"/>
              <a:t>Click to edit Master title style</a:t>
            </a:r>
            <a:endParaRPr lang="en-GB"/>
          </a:p>
        </p:txBody>
      </p:sp>
      <p:sp>
        <p:nvSpPr>
          <p:cNvPr id="3" name="Text Placeholder 2"/>
          <p:cNvSpPr>
            <a:spLocks noGrp="1"/>
          </p:cNvSpPr>
          <p:nvPr>
            <p:ph type="body" idx="1"/>
          </p:nvPr>
        </p:nvSpPr>
        <p:spPr>
          <a:xfrm>
            <a:off x="4044953" y="16328732"/>
            <a:ext cx="43525440" cy="8427439"/>
          </a:xfrm>
        </p:spPr>
        <p:txBody>
          <a:bodyPr anchor="b"/>
          <a:lstStyle>
            <a:lvl1pPr marL="0" indent="0">
              <a:buNone/>
              <a:defRPr sz="11200">
                <a:solidFill>
                  <a:schemeClr val="tx1">
                    <a:tint val="75000"/>
                  </a:schemeClr>
                </a:solidFill>
              </a:defRPr>
            </a:lvl1pPr>
            <a:lvl2pPr marL="2563749" indent="0">
              <a:buNone/>
              <a:defRPr sz="10100">
                <a:solidFill>
                  <a:schemeClr val="tx1">
                    <a:tint val="75000"/>
                  </a:schemeClr>
                </a:solidFill>
              </a:defRPr>
            </a:lvl2pPr>
            <a:lvl3pPr marL="5127498" indent="0">
              <a:buNone/>
              <a:defRPr sz="9000">
                <a:solidFill>
                  <a:schemeClr val="tx1">
                    <a:tint val="75000"/>
                  </a:schemeClr>
                </a:solidFill>
              </a:defRPr>
            </a:lvl3pPr>
            <a:lvl4pPr marL="7691247" indent="0">
              <a:buNone/>
              <a:defRPr sz="7900">
                <a:solidFill>
                  <a:schemeClr val="tx1">
                    <a:tint val="75000"/>
                  </a:schemeClr>
                </a:solidFill>
              </a:defRPr>
            </a:lvl4pPr>
            <a:lvl5pPr marL="10254996" indent="0">
              <a:buNone/>
              <a:defRPr sz="7900">
                <a:solidFill>
                  <a:schemeClr val="tx1">
                    <a:tint val="75000"/>
                  </a:schemeClr>
                </a:solidFill>
              </a:defRPr>
            </a:lvl5pPr>
            <a:lvl6pPr marL="12818745" indent="0">
              <a:buNone/>
              <a:defRPr sz="7900">
                <a:solidFill>
                  <a:schemeClr val="tx1">
                    <a:tint val="75000"/>
                  </a:schemeClr>
                </a:solidFill>
              </a:defRPr>
            </a:lvl6pPr>
            <a:lvl7pPr marL="15382494" indent="0">
              <a:buNone/>
              <a:defRPr sz="7900">
                <a:solidFill>
                  <a:schemeClr val="tx1">
                    <a:tint val="75000"/>
                  </a:schemeClr>
                </a:solidFill>
              </a:defRPr>
            </a:lvl7pPr>
            <a:lvl8pPr marL="17946243" indent="0">
              <a:buNone/>
              <a:defRPr sz="7900">
                <a:solidFill>
                  <a:schemeClr val="tx1">
                    <a:tint val="75000"/>
                  </a:schemeClr>
                </a:solidFill>
              </a:defRPr>
            </a:lvl8pPr>
            <a:lvl9pPr marL="20509992" indent="0">
              <a:buNone/>
              <a:defRPr sz="7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D9047F1-C7A4-4634-B5C6-5A821CA689D1}" type="datetimeFigureOut">
              <a:rPr lang="en-US"/>
              <a:pPr>
                <a:defRPr/>
              </a:pPr>
              <a:t>6/13/2013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D977587-1BAD-46AF-8389-C16E377E368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60320" y="8989275"/>
            <a:ext cx="22616160" cy="25425016"/>
          </a:xfrm>
        </p:spPr>
        <p:txBody>
          <a:bodyPr/>
          <a:lstStyle>
            <a:lvl1pPr>
              <a:defRPr sz="15700"/>
            </a:lvl1pPr>
            <a:lvl2pPr>
              <a:defRPr sz="135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029920" y="8989275"/>
            <a:ext cx="22616160" cy="25425016"/>
          </a:xfrm>
        </p:spPr>
        <p:txBody>
          <a:bodyPr/>
          <a:lstStyle>
            <a:lvl1pPr>
              <a:defRPr sz="15700"/>
            </a:lvl1pPr>
            <a:lvl2pPr>
              <a:defRPr sz="135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E0B1678-5E53-49DD-ABEA-ED13CB47255F}" type="datetimeFigureOut">
              <a:rPr lang="en-US"/>
              <a:pPr>
                <a:defRPr/>
              </a:pPr>
              <a:t>6/13/2013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1E6AFC0-8101-4E72-BE6F-2D85BE22BC7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560320" y="8623640"/>
            <a:ext cx="22625053" cy="3593922"/>
          </a:xfrm>
        </p:spPr>
        <p:txBody>
          <a:bodyPr anchor="b"/>
          <a:lstStyle>
            <a:lvl1pPr marL="0" indent="0">
              <a:buNone/>
              <a:defRPr sz="13500" b="1"/>
            </a:lvl1pPr>
            <a:lvl2pPr marL="2563749" indent="0">
              <a:buNone/>
              <a:defRPr sz="11200" b="1"/>
            </a:lvl2pPr>
            <a:lvl3pPr marL="5127498" indent="0">
              <a:buNone/>
              <a:defRPr sz="10100" b="1"/>
            </a:lvl3pPr>
            <a:lvl4pPr marL="7691247" indent="0">
              <a:buNone/>
              <a:defRPr sz="9000" b="1"/>
            </a:lvl4pPr>
            <a:lvl5pPr marL="10254996" indent="0">
              <a:buNone/>
              <a:defRPr sz="9000" b="1"/>
            </a:lvl5pPr>
            <a:lvl6pPr marL="12818745" indent="0">
              <a:buNone/>
              <a:defRPr sz="9000" b="1"/>
            </a:lvl6pPr>
            <a:lvl7pPr marL="15382494" indent="0">
              <a:buNone/>
              <a:defRPr sz="9000" b="1"/>
            </a:lvl7pPr>
            <a:lvl8pPr marL="17946243" indent="0">
              <a:buNone/>
              <a:defRPr sz="9000" b="1"/>
            </a:lvl8pPr>
            <a:lvl9pPr marL="20509992" indent="0">
              <a:buNone/>
              <a:defRPr sz="9000" b="1"/>
            </a:lvl9pPr>
          </a:lstStyle>
          <a:p>
            <a:pPr lvl="0"/>
            <a:r>
              <a:rPr lang="en-US" smtClean="0"/>
              <a:t>Click to edit Master text styles</a:t>
            </a:r>
          </a:p>
        </p:txBody>
      </p:sp>
      <p:sp>
        <p:nvSpPr>
          <p:cNvPr id="4" name="Content Placeholder 3"/>
          <p:cNvSpPr>
            <a:spLocks noGrp="1"/>
          </p:cNvSpPr>
          <p:nvPr>
            <p:ph sz="half" idx="2"/>
          </p:nvPr>
        </p:nvSpPr>
        <p:spPr>
          <a:xfrm>
            <a:off x="2560320" y="12217562"/>
            <a:ext cx="22625053" cy="22196726"/>
          </a:xfrm>
        </p:spPr>
        <p:txBody>
          <a:bodyPr/>
          <a:lstStyle>
            <a:lvl1pPr>
              <a:defRPr sz="135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26012143" y="8623640"/>
            <a:ext cx="22633940" cy="3593922"/>
          </a:xfrm>
        </p:spPr>
        <p:txBody>
          <a:bodyPr anchor="b"/>
          <a:lstStyle>
            <a:lvl1pPr marL="0" indent="0">
              <a:buNone/>
              <a:defRPr sz="13500" b="1"/>
            </a:lvl1pPr>
            <a:lvl2pPr marL="2563749" indent="0">
              <a:buNone/>
              <a:defRPr sz="11200" b="1"/>
            </a:lvl2pPr>
            <a:lvl3pPr marL="5127498" indent="0">
              <a:buNone/>
              <a:defRPr sz="10100" b="1"/>
            </a:lvl3pPr>
            <a:lvl4pPr marL="7691247" indent="0">
              <a:buNone/>
              <a:defRPr sz="9000" b="1"/>
            </a:lvl4pPr>
            <a:lvl5pPr marL="10254996" indent="0">
              <a:buNone/>
              <a:defRPr sz="9000" b="1"/>
            </a:lvl5pPr>
            <a:lvl6pPr marL="12818745" indent="0">
              <a:buNone/>
              <a:defRPr sz="9000" b="1"/>
            </a:lvl6pPr>
            <a:lvl7pPr marL="15382494" indent="0">
              <a:buNone/>
              <a:defRPr sz="9000" b="1"/>
            </a:lvl7pPr>
            <a:lvl8pPr marL="17946243" indent="0">
              <a:buNone/>
              <a:defRPr sz="9000" b="1"/>
            </a:lvl8pPr>
            <a:lvl9pPr marL="20509992" indent="0">
              <a:buNone/>
              <a:defRPr sz="9000" b="1"/>
            </a:lvl9pPr>
          </a:lstStyle>
          <a:p>
            <a:pPr lvl="0"/>
            <a:r>
              <a:rPr lang="en-US" smtClean="0"/>
              <a:t>Click to edit Master text styles</a:t>
            </a:r>
          </a:p>
        </p:txBody>
      </p:sp>
      <p:sp>
        <p:nvSpPr>
          <p:cNvPr id="6" name="Content Placeholder 5"/>
          <p:cNvSpPr>
            <a:spLocks noGrp="1"/>
          </p:cNvSpPr>
          <p:nvPr>
            <p:ph sz="quarter" idx="4"/>
          </p:nvPr>
        </p:nvSpPr>
        <p:spPr>
          <a:xfrm>
            <a:off x="26012143" y="12217562"/>
            <a:ext cx="22633940" cy="22196726"/>
          </a:xfrm>
        </p:spPr>
        <p:txBody>
          <a:bodyPr/>
          <a:lstStyle>
            <a:lvl1pPr>
              <a:defRPr sz="135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881DD58-5EB8-4102-AFF4-CFE57D154756}" type="datetimeFigureOut">
              <a:rPr lang="en-US"/>
              <a:pPr>
                <a:defRPr/>
              </a:pPr>
              <a:t>6/13/2013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ACCCD8F-3E29-4222-A641-0D258BCDA62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969A040-B0CD-4B84-A53F-BAF45E072F1C}" type="datetimeFigureOut">
              <a:rPr lang="en-US"/>
              <a:pPr>
                <a:defRPr/>
              </a:pPr>
              <a:t>6/13/2013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3FDFCCE-8392-4071-8BC4-A93474BDA33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2F24AA-58BB-4539-9D33-7260840B22AE}" type="datetimeFigureOut">
              <a:rPr lang="en-US"/>
              <a:pPr>
                <a:defRPr/>
              </a:pPr>
              <a:t>6/13/2013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76F8F41-85EB-4360-A9D3-FE369951E53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33884"/>
            <a:ext cx="16846553" cy="6527923"/>
          </a:xfrm>
        </p:spPr>
        <p:txBody>
          <a:bodyPr anchor="b"/>
          <a:lstStyle>
            <a:lvl1pPr algn="l">
              <a:defRPr sz="11200" b="1"/>
            </a:lvl1pPr>
          </a:lstStyle>
          <a:p>
            <a:r>
              <a:rPr lang="en-US" smtClean="0"/>
              <a:t>Click to edit Master title style</a:t>
            </a:r>
            <a:endParaRPr lang="en-GB"/>
          </a:p>
        </p:txBody>
      </p:sp>
      <p:sp>
        <p:nvSpPr>
          <p:cNvPr id="3" name="Content Placeholder 2"/>
          <p:cNvSpPr>
            <a:spLocks noGrp="1"/>
          </p:cNvSpPr>
          <p:nvPr>
            <p:ph idx="1"/>
          </p:nvPr>
        </p:nvSpPr>
        <p:spPr>
          <a:xfrm>
            <a:off x="20020280" y="1533887"/>
            <a:ext cx="28625800" cy="32880404"/>
          </a:xfrm>
        </p:spPr>
        <p:txBody>
          <a:bodyPr/>
          <a:lstStyle>
            <a:lvl1pPr>
              <a:defRPr sz="17900"/>
            </a:lvl1pPr>
            <a:lvl2pPr>
              <a:defRPr sz="15700"/>
            </a:lvl2pPr>
            <a:lvl3pPr>
              <a:defRPr sz="13500"/>
            </a:lvl3pPr>
            <a:lvl4pPr>
              <a:defRPr sz="11200"/>
            </a:lvl4pPr>
            <a:lvl5pPr>
              <a:defRPr sz="11200"/>
            </a:lvl5pPr>
            <a:lvl6pPr>
              <a:defRPr sz="11200"/>
            </a:lvl6pPr>
            <a:lvl7pPr>
              <a:defRPr sz="11200"/>
            </a:lvl7pPr>
            <a:lvl8pPr>
              <a:defRPr sz="11200"/>
            </a:lvl8pPr>
            <a:lvl9pPr>
              <a:defRPr sz="1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560323" y="8061810"/>
            <a:ext cx="16846553" cy="26352481"/>
          </a:xfrm>
        </p:spPr>
        <p:txBody>
          <a:bodyPr/>
          <a:lstStyle>
            <a:lvl1pPr marL="0" indent="0">
              <a:buNone/>
              <a:defRPr sz="7900"/>
            </a:lvl1pPr>
            <a:lvl2pPr marL="2563749" indent="0">
              <a:buNone/>
              <a:defRPr sz="6700"/>
            </a:lvl2pPr>
            <a:lvl3pPr marL="5127498" indent="0">
              <a:buNone/>
              <a:defRPr sz="5600"/>
            </a:lvl3pPr>
            <a:lvl4pPr marL="7691247" indent="0">
              <a:buNone/>
              <a:defRPr sz="5000"/>
            </a:lvl4pPr>
            <a:lvl5pPr marL="10254996" indent="0">
              <a:buNone/>
              <a:defRPr sz="5000"/>
            </a:lvl5pPr>
            <a:lvl6pPr marL="12818745" indent="0">
              <a:buNone/>
              <a:defRPr sz="5000"/>
            </a:lvl6pPr>
            <a:lvl7pPr marL="15382494" indent="0">
              <a:buNone/>
              <a:defRPr sz="5000"/>
            </a:lvl7pPr>
            <a:lvl8pPr marL="17946243" indent="0">
              <a:buNone/>
              <a:defRPr sz="5000"/>
            </a:lvl8pPr>
            <a:lvl9pPr marL="20509992" indent="0">
              <a:buNone/>
              <a:defRPr sz="5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D8E5CE-934B-49FD-BAA1-67D82C6D34C4}" type="datetimeFigureOut">
              <a:rPr lang="en-US"/>
              <a:pPr>
                <a:defRPr/>
              </a:pPr>
              <a:t>6/13/2013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2460C70-42B0-4F70-881D-8FFC721DFB3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967815"/>
            <a:ext cx="30723840" cy="3183703"/>
          </a:xfrm>
        </p:spPr>
        <p:txBody>
          <a:bodyPr anchor="b"/>
          <a:lstStyle>
            <a:lvl1pPr algn="l">
              <a:defRPr sz="11200" b="1"/>
            </a:lvl1pPr>
          </a:lstStyle>
          <a:p>
            <a:r>
              <a:rPr lang="en-US" smtClean="0"/>
              <a:t>Click to edit Master title style</a:t>
            </a:r>
            <a:endParaRPr lang="en-GB"/>
          </a:p>
        </p:txBody>
      </p:sp>
      <p:sp>
        <p:nvSpPr>
          <p:cNvPr id="3" name="Picture Placeholder 2"/>
          <p:cNvSpPr>
            <a:spLocks noGrp="1"/>
          </p:cNvSpPr>
          <p:nvPr>
            <p:ph type="pic" idx="1"/>
          </p:nvPr>
        </p:nvSpPr>
        <p:spPr>
          <a:xfrm>
            <a:off x="10036813" y="3442320"/>
            <a:ext cx="30723840" cy="23115270"/>
          </a:xfrm>
        </p:spPr>
        <p:txBody>
          <a:bodyPr rtlCol="0">
            <a:normAutofit/>
          </a:bodyPr>
          <a:lstStyle>
            <a:lvl1pPr marL="0" indent="0">
              <a:buNone/>
              <a:defRPr sz="17900"/>
            </a:lvl1pPr>
            <a:lvl2pPr marL="2563749" indent="0">
              <a:buNone/>
              <a:defRPr sz="15700"/>
            </a:lvl2pPr>
            <a:lvl3pPr marL="5127498" indent="0">
              <a:buNone/>
              <a:defRPr sz="13500"/>
            </a:lvl3pPr>
            <a:lvl4pPr marL="7691247" indent="0">
              <a:buNone/>
              <a:defRPr sz="11200"/>
            </a:lvl4pPr>
            <a:lvl5pPr marL="10254996" indent="0">
              <a:buNone/>
              <a:defRPr sz="11200"/>
            </a:lvl5pPr>
            <a:lvl6pPr marL="12818745" indent="0">
              <a:buNone/>
              <a:defRPr sz="11200"/>
            </a:lvl6pPr>
            <a:lvl7pPr marL="15382494" indent="0">
              <a:buNone/>
              <a:defRPr sz="11200"/>
            </a:lvl7pPr>
            <a:lvl8pPr marL="17946243" indent="0">
              <a:buNone/>
              <a:defRPr sz="11200"/>
            </a:lvl8pPr>
            <a:lvl9pPr marL="20509992" indent="0">
              <a:buNone/>
              <a:defRPr sz="11200"/>
            </a:lvl9pPr>
          </a:lstStyle>
          <a:p>
            <a:pPr lvl="0"/>
            <a:endParaRPr lang="en-GB" noProof="0"/>
          </a:p>
        </p:txBody>
      </p:sp>
      <p:sp>
        <p:nvSpPr>
          <p:cNvPr id="4" name="Text Placeholder 3"/>
          <p:cNvSpPr>
            <a:spLocks noGrp="1"/>
          </p:cNvSpPr>
          <p:nvPr>
            <p:ph type="body" sz="half" idx="2"/>
          </p:nvPr>
        </p:nvSpPr>
        <p:spPr>
          <a:xfrm>
            <a:off x="10036813" y="30151518"/>
            <a:ext cx="30723840" cy="4521387"/>
          </a:xfrm>
        </p:spPr>
        <p:txBody>
          <a:bodyPr/>
          <a:lstStyle>
            <a:lvl1pPr marL="0" indent="0">
              <a:buNone/>
              <a:defRPr sz="7900"/>
            </a:lvl1pPr>
            <a:lvl2pPr marL="2563749" indent="0">
              <a:buNone/>
              <a:defRPr sz="6700"/>
            </a:lvl2pPr>
            <a:lvl3pPr marL="5127498" indent="0">
              <a:buNone/>
              <a:defRPr sz="5600"/>
            </a:lvl3pPr>
            <a:lvl4pPr marL="7691247" indent="0">
              <a:buNone/>
              <a:defRPr sz="5000"/>
            </a:lvl4pPr>
            <a:lvl5pPr marL="10254996" indent="0">
              <a:buNone/>
              <a:defRPr sz="5000"/>
            </a:lvl5pPr>
            <a:lvl6pPr marL="12818745" indent="0">
              <a:buNone/>
              <a:defRPr sz="5000"/>
            </a:lvl6pPr>
            <a:lvl7pPr marL="15382494" indent="0">
              <a:buNone/>
              <a:defRPr sz="5000"/>
            </a:lvl7pPr>
            <a:lvl8pPr marL="17946243" indent="0">
              <a:buNone/>
              <a:defRPr sz="5000"/>
            </a:lvl8pPr>
            <a:lvl9pPr marL="20509992" indent="0">
              <a:buNone/>
              <a:defRPr sz="5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21B11A-0095-43BD-9994-2DF6D5062209}" type="datetimeFigureOut">
              <a:rPr lang="en-US"/>
              <a:pPr>
                <a:defRPr/>
              </a:pPr>
              <a:t>6/13/2013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FEFE9B5-7388-4B26-A575-C748A3F2C91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60638" y="1543050"/>
            <a:ext cx="46085125" cy="6421438"/>
          </a:xfrm>
          <a:prstGeom prst="rect">
            <a:avLst/>
          </a:prstGeom>
          <a:noFill/>
          <a:ln w="9525">
            <a:noFill/>
            <a:miter lim="800000"/>
            <a:headEnd/>
            <a:tailEnd/>
          </a:ln>
        </p:spPr>
        <p:txBody>
          <a:bodyPr vert="horz" wrap="square" lIns="512750" tIns="256375" rIns="512750" bIns="256375"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2560638" y="8990013"/>
            <a:ext cx="46085125" cy="25423812"/>
          </a:xfrm>
          <a:prstGeom prst="rect">
            <a:avLst/>
          </a:prstGeom>
          <a:noFill/>
          <a:ln w="9525">
            <a:noFill/>
            <a:miter lim="800000"/>
            <a:headEnd/>
            <a:tailEnd/>
          </a:ln>
        </p:spPr>
        <p:txBody>
          <a:bodyPr vert="horz" wrap="square" lIns="512750" tIns="256375" rIns="512750" bIns="25637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2560638" y="35707638"/>
            <a:ext cx="11947525" cy="2051050"/>
          </a:xfrm>
          <a:prstGeom prst="rect">
            <a:avLst/>
          </a:prstGeom>
        </p:spPr>
        <p:txBody>
          <a:bodyPr vert="horz" lIns="512750" tIns="256375" rIns="512750" bIns="256375" rtlCol="0" anchor="ctr"/>
          <a:lstStyle>
            <a:lvl1pPr algn="l" defTabSz="5127498" fontAlgn="auto">
              <a:spcBef>
                <a:spcPts val="0"/>
              </a:spcBef>
              <a:spcAft>
                <a:spcPts val="0"/>
              </a:spcAft>
              <a:defRPr sz="6700">
                <a:solidFill>
                  <a:schemeClr val="tx1">
                    <a:tint val="75000"/>
                  </a:schemeClr>
                </a:solidFill>
                <a:latin typeface="+mn-lt"/>
                <a:cs typeface="+mn-cs"/>
              </a:defRPr>
            </a:lvl1pPr>
          </a:lstStyle>
          <a:p>
            <a:pPr>
              <a:defRPr/>
            </a:pPr>
            <a:fld id="{B4D7163C-9472-42C0-A49E-B1672856DF4B}" type="datetimeFigureOut">
              <a:rPr lang="en-US"/>
              <a:pPr>
                <a:defRPr/>
              </a:pPr>
              <a:t>6/13/2013</a:t>
            </a:fld>
            <a:endParaRPr lang="en-GB"/>
          </a:p>
        </p:txBody>
      </p:sp>
      <p:sp>
        <p:nvSpPr>
          <p:cNvPr id="5" name="Footer Placeholder 4"/>
          <p:cNvSpPr>
            <a:spLocks noGrp="1"/>
          </p:cNvSpPr>
          <p:nvPr>
            <p:ph type="ftr" sz="quarter" idx="3"/>
          </p:nvPr>
        </p:nvSpPr>
        <p:spPr>
          <a:xfrm>
            <a:off x="17495838" y="35707638"/>
            <a:ext cx="16214725" cy="2051050"/>
          </a:xfrm>
          <a:prstGeom prst="rect">
            <a:avLst/>
          </a:prstGeom>
        </p:spPr>
        <p:txBody>
          <a:bodyPr vert="horz" lIns="512750" tIns="256375" rIns="512750" bIns="256375" rtlCol="0" anchor="ctr"/>
          <a:lstStyle>
            <a:lvl1pPr algn="ctr" defTabSz="5127498" fontAlgn="auto">
              <a:spcBef>
                <a:spcPts val="0"/>
              </a:spcBef>
              <a:spcAft>
                <a:spcPts val="0"/>
              </a:spcAft>
              <a:defRPr sz="67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36698238" y="35707638"/>
            <a:ext cx="11947525" cy="2051050"/>
          </a:xfrm>
          <a:prstGeom prst="rect">
            <a:avLst/>
          </a:prstGeom>
        </p:spPr>
        <p:txBody>
          <a:bodyPr vert="horz" lIns="512750" tIns="256375" rIns="512750" bIns="256375" rtlCol="0" anchor="ctr"/>
          <a:lstStyle>
            <a:lvl1pPr algn="r" defTabSz="5127498" fontAlgn="auto">
              <a:spcBef>
                <a:spcPts val="0"/>
              </a:spcBef>
              <a:spcAft>
                <a:spcPts val="0"/>
              </a:spcAft>
              <a:defRPr sz="6700">
                <a:solidFill>
                  <a:schemeClr val="tx1">
                    <a:tint val="75000"/>
                  </a:schemeClr>
                </a:solidFill>
                <a:latin typeface="+mn-lt"/>
                <a:cs typeface="+mn-cs"/>
              </a:defRPr>
            </a:lvl1pPr>
          </a:lstStyle>
          <a:p>
            <a:pPr>
              <a:defRPr/>
            </a:pPr>
            <a:fld id="{D5962BE8-F4E4-4D2C-8D92-13ACE647847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26038" rtl="0" eaLnBrk="0" fontAlgn="base" hangingPunct="0">
        <a:spcBef>
          <a:spcPct val="0"/>
        </a:spcBef>
        <a:spcAft>
          <a:spcPct val="0"/>
        </a:spcAft>
        <a:defRPr sz="24700" kern="1200">
          <a:solidFill>
            <a:schemeClr val="tx1"/>
          </a:solidFill>
          <a:latin typeface="+mj-lt"/>
          <a:ea typeface="+mj-ea"/>
          <a:cs typeface="+mj-cs"/>
        </a:defRPr>
      </a:lvl1pPr>
      <a:lvl2pPr algn="ctr" defTabSz="5126038" rtl="0" eaLnBrk="0" fontAlgn="base" hangingPunct="0">
        <a:spcBef>
          <a:spcPct val="0"/>
        </a:spcBef>
        <a:spcAft>
          <a:spcPct val="0"/>
        </a:spcAft>
        <a:defRPr sz="24700">
          <a:solidFill>
            <a:schemeClr val="tx1"/>
          </a:solidFill>
          <a:latin typeface="Calibri" pitchFamily="34" charset="0"/>
        </a:defRPr>
      </a:lvl2pPr>
      <a:lvl3pPr algn="ctr" defTabSz="5126038" rtl="0" eaLnBrk="0" fontAlgn="base" hangingPunct="0">
        <a:spcBef>
          <a:spcPct val="0"/>
        </a:spcBef>
        <a:spcAft>
          <a:spcPct val="0"/>
        </a:spcAft>
        <a:defRPr sz="24700">
          <a:solidFill>
            <a:schemeClr val="tx1"/>
          </a:solidFill>
          <a:latin typeface="Calibri" pitchFamily="34" charset="0"/>
        </a:defRPr>
      </a:lvl3pPr>
      <a:lvl4pPr algn="ctr" defTabSz="5126038" rtl="0" eaLnBrk="0" fontAlgn="base" hangingPunct="0">
        <a:spcBef>
          <a:spcPct val="0"/>
        </a:spcBef>
        <a:spcAft>
          <a:spcPct val="0"/>
        </a:spcAft>
        <a:defRPr sz="24700">
          <a:solidFill>
            <a:schemeClr val="tx1"/>
          </a:solidFill>
          <a:latin typeface="Calibri" pitchFamily="34" charset="0"/>
        </a:defRPr>
      </a:lvl4pPr>
      <a:lvl5pPr algn="ctr" defTabSz="5126038" rtl="0" eaLnBrk="0" fontAlgn="base" hangingPunct="0">
        <a:spcBef>
          <a:spcPct val="0"/>
        </a:spcBef>
        <a:spcAft>
          <a:spcPct val="0"/>
        </a:spcAft>
        <a:defRPr sz="24700">
          <a:solidFill>
            <a:schemeClr val="tx1"/>
          </a:solidFill>
          <a:latin typeface="Calibri" pitchFamily="34" charset="0"/>
        </a:defRPr>
      </a:lvl5pPr>
      <a:lvl6pPr marL="457200" algn="ctr" defTabSz="5126038" rtl="0" fontAlgn="base">
        <a:spcBef>
          <a:spcPct val="0"/>
        </a:spcBef>
        <a:spcAft>
          <a:spcPct val="0"/>
        </a:spcAft>
        <a:defRPr sz="24700">
          <a:solidFill>
            <a:schemeClr val="tx1"/>
          </a:solidFill>
          <a:latin typeface="Calibri" pitchFamily="34" charset="0"/>
        </a:defRPr>
      </a:lvl6pPr>
      <a:lvl7pPr marL="914400" algn="ctr" defTabSz="5126038" rtl="0" fontAlgn="base">
        <a:spcBef>
          <a:spcPct val="0"/>
        </a:spcBef>
        <a:spcAft>
          <a:spcPct val="0"/>
        </a:spcAft>
        <a:defRPr sz="24700">
          <a:solidFill>
            <a:schemeClr val="tx1"/>
          </a:solidFill>
          <a:latin typeface="Calibri" pitchFamily="34" charset="0"/>
        </a:defRPr>
      </a:lvl7pPr>
      <a:lvl8pPr marL="1371600" algn="ctr" defTabSz="5126038" rtl="0" fontAlgn="base">
        <a:spcBef>
          <a:spcPct val="0"/>
        </a:spcBef>
        <a:spcAft>
          <a:spcPct val="0"/>
        </a:spcAft>
        <a:defRPr sz="24700">
          <a:solidFill>
            <a:schemeClr val="tx1"/>
          </a:solidFill>
          <a:latin typeface="Calibri" pitchFamily="34" charset="0"/>
        </a:defRPr>
      </a:lvl8pPr>
      <a:lvl9pPr marL="1828800" algn="ctr" defTabSz="5126038" rtl="0" fontAlgn="base">
        <a:spcBef>
          <a:spcPct val="0"/>
        </a:spcBef>
        <a:spcAft>
          <a:spcPct val="0"/>
        </a:spcAft>
        <a:defRPr sz="24700">
          <a:solidFill>
            <a:schemeClr val="tx1"/>
          </a:solidFill>
          <a:latin typeface="Calibri" pitchFamily="34" charset="0"/>
        </a:defRPr>
      </a:lvl9pPr>
    </p:titleStyle>
    <p:bodyStyle>
      <a:lvl1pPr marL="1922463" indent="-1922463" algn="l" defTabSz="5126038" rtl="0" eaLnBrk="0" fontAlgn="base" hangingPunct="0">
        <a:spcBef>
          <a:spcPct val="20000"/>
        </a:spcBef>
        <a:spcAft>
          <a:spcPct val="0"/>
        </a:spcAft>
        <a:buFont typeface="Arial" charset="0"/>
        <a:buChar char="•"/>
        <a:defRPr sz="17900" kern="1200">
          <a:solidFill>
            <a:schemeClr val="tx1"/>
          </a:solidFill>
          <a:latin typeface="+mn-lt"/>
          <a:ea typeface="+mn-ea"/>
          <a:cs typeface="+mn-cs"/>
        </a:defRPr>
      </a:lvl1pPr>
      <a:lvl2pPr marL="4165600" indent="-1601788" algn="l" defTabSz="5126038" rtl="0" eaLnBrk="0" fontAlgn="base" hangingPunct="0">
        <a:spcBef>
          <a:spcPct val="20000"/>
        </a:spcBef>
        <a:spcAft>
          <a:spcPct val="0"/>
        </a:spcAft>
        <a:buFont typeface="Arial" charset="0"/>
        <a:buChar char="–"/>
        <a:defRPr sz="15700" kern="1200">
          <a:solidFill>
            <a:schemeClr val="tx1"/>
          </a:solidFill>
          <a:latin typeface="+mn-lt"/>
          <a:ea typeface="+mn-ea"/>
          <a:cs typeface="+mn-cs"/>
        </a:defRPr>
      </a:lvl2pPr>
      <a:lvl3pPr marL="6408738" indent="-1281113" algn="l" defTabSz="5126038" rtl="0" eaLnBrk="0" fontAlgn="base" hangingPunct="0">
        <a:spcBef>
          <a:spcPct val="20000"/>
        </a:spcBef>
        <a:spcAft>
          <a:spcPct val="0"/>
        </a:spcAft>
        <a:buFont typeface="Arial" charset="0"/>
        <a:buChar char="•"/>
        <a:defRPr sz="13500" kern="1200">
          <a:solidFill>
            <a:schemeClr val="tx1"/>
          </a:solidFill>
          <a:latin typeface="+mn-lt"/>
          <a:ea typeface="+mn-ea"/>
          <a:cs typeface="+mn-cs"/>
        </a:defRPr>
      </a:lvl3pPr>
      <a:lvl4pPr marL="8972550" indent="-1281113" algn="l" defTabSz="5126038" rtl="0" eaLnBrk="0" fontAlgn="base" hangingPunct="0">
        <a:spcBef>
          <a:spcPct val="20000"/>
        </a:spcBef>
        <a:spcAft>
          <a:spcPct val="0"/>
        </a:spcAft>
        <a:buFont typeface="Arial" charset="0"/>
        <a:buChar char="–"/>
        <a:defRPr sz="11200" kern="1200">
          <a:solidFill>
            <a:schemeClr val="tx1"/>
          </a:solidFill>
          <a:latin typeface="+mn-lt"/>
          <a:ea typeface="+mn-ea"/>
          <a:cs typeface="+mn-cs"/>
        </a:defRPr>
      </a:lvl4pPr>
      <a:lvl5pPr marL="11536363" indent="-1281113" algn="l" defTabSz="5126038" rtl="0" eaLnBrk="0" fontAlgn="base" hangingPunct="0">
        <a:spcBef>
          <a:spcPct val="20000"/>
        </a:spcBef>
        <a:spcAft>
          <a:spcPct val="0"/>
        </a:spcAft>
        <a:buFont typeface="Arial" charset="0"/>
        <a:buChar char="»"/>
        <a:defRPr sz="11200" kern="1200">
          <a:solidFill>
            <a:schemeClr val="tx1"/>
          </a:solidFill>
          <a:latin typeface="+mn-lt"/>
          <a:ea typeface="+mn-ea"/>
          <a:cs typeface="+mn-cs"/>
        </a:defRPr>
      </a:lvl5pPr>
      <a:lvl6pPr marL="14100620" indent="-1281875" algn="l" defTabSz="5127498"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664369" indent="-1281875" algn="l" defTabSz="5127498"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228118" indent="-1281875" algn="l" defTabSz="5127498"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791867" indent="-1281875" algn="l" defTabSz="5127498"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127498" rtl="0" eaLnBrk="1" latinLnBrk="0" hangingPunct="1">
        <a:defRPr sz="10100" kern="1200">
          <a:solidFill>
            <a:schemeClr val="tx1"/>
          </a:solidFill>
          <a:latin typeface="+mn-lt"/>
          <a:ea typeface="+mn-ea"/>
          <a:cs typeface="+mn-cs"/>
        </a:defRPr>
      </a:lvl1pPr>
      <a:lvl2pPr marL="2563749" algn="l" defTabSz="5127498" rtl="0" eaLnBrk="1" latinLnBrk="0" hangingPunct="1">
        <a:defRPr sz="10100" kern="1200">
          <a:solidFill>
            <a:schemeClr val="tx1"/>
          </a:solidFill>
          <a:latin typeface="+mn-lt"/>
          <a:ea typeface="+mn-ea"/>
          <a:cs typeface="+mn-cs"/>
        </a:defRPr>
      </a:lvl2pPr>
      <a:lvl3pPr marL="5127498" algn="l" defTabSz="5127498" rtl="0" eaLnBrk="1" latinLnBrk="0" hangingPunct="1">
        <a:defRPr sz="10100" kern="1200">
          <a:solidFill>
            <a:schemeClr val="tx1"/>
          </a:solidFill>
          <a:latin typeface="+mn-lt"/>
          <a:ea typeface="+mn-ea"/>
          <a:cs typeface="+mn-cs"/>
        </a:defRPr>
      </a:lvl3pPr>
      <a:lvl4pPr marL="7691247" algn="l" defTabSz="5127498" rtl="0" eaLnBrk="1" latinLnBrk="0" hangingPunct="1">
        <a:defRPr sz="10100" kern="1200">
          <a:solidFill>
            <a:schemeClr val="tx1"/>
          </a:solidFill>
          <a:latin typeface="+mn-lt"/>
          <a:ea typeface="+mn-ea"/>
          <a:cs typeface="+mn-cs"/>
        </a:defRPr>
      </a:lvl4pPr>
      <a:lvl5pPr marL="10254996" algn="l" defTabSz="5127498" rtl="0" eaLnBrk="1" latinLnBrk="0" hangingPunct="1">
        <a:defRPr sz="10100" kern="1200">
          <a:solidFill>
            <a:schemeClr val="tx1"/>
          </a:solidFill>
          <a:latin typeface="+mn-lt"/>
          <a:ea typeface="+mn-ea"/>
          <a:cs typeface="+mn-cs"/>
        </a:defRPr>
      </a:lvl5pPr>
      <a:lvl6pPr marL="12818745" algn="l" defTabSz="5127498" rtl="0" eaLnBrk="1" latinLnBrk="0" hangingPunct="1">
        <a:defRPr sz="10100" kern="1200">
          <a:solidFill>
            <a:schemeClr val="tx1"/>
          </a:solidFill>
          <a:latin typeface="+mn-lt"/>
          <a:ea typeface="+mn-ea"/>
          <a:cs typeface="+mn-cs"/>
        </a:defRPr>
      </a:lvl6pPr>
      <a:lvl7pPr marL="15382494" algn="l" defTabSz="5127498" rtl="0" eaLnBrk="1" latinLnBrk="0" hangingPunct="1">
        <a:defRPr sz="10100" kern="1200">
          <a:solidFill>
            <a:schemeClr val="tx1"/>
          </a:solidFill>
          <a:latin typeface="+mn-lt"/>
          <a:ea typeface="+mn-ea"/>
          <a:cs typeface="+mn-cs"/>
        </a:defRPr>
      </a:lvl7pPr>
      <a:lvl8pPr marL="17946243" algn="l" defTabSz="5127498" rtl="0" eaLnBrk="1" latinLnBrk="0" hangingPunct="1">
        <a:defRPr sz="10100" kern="1200">
          <a:solidFill>
            <a:schemeClr val="tx1"/>
          </a:solidFill>
          <a:latin typeface="+mn-lt"/>
          <a:ea typeface="+mn-ea"/>
          <a:cs typeface="+mn-cs"/>
        </a:defRPr>
      </a:lvl8pPr>
      <a:lvl9pPr marL="20509992" algn="l" defTabSz="5127498"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utoShape 3"/>
          <p:cNvSpPr>
            <a:spLocks noChangeArrowheads="1"/>
          </p:cNvSpPr>
          <p:nvPr/>
        </p:nvSpPr>
        <p:spPr bwMode="auto">
          <a:xfrm flipH="1">
            <a:off x="14530388" y="12333288"/>
            <a:ext cx="35933062" cy="16644937"/>
          </a:xfrm>
          <a:prstGeom prst="roundRect">
            <a:avLst>
              <a:gd name="adj" fmla="val 2929"/>
            </a:avLst>
          </a:prstGeom>
          <a:noFill/>
          <a:ln w="63500">
            <a:solidFill>
              <a:schemeClr val="bg2"/>
            </a:solidFill>
            <a:round/>
            <a:headEnd/>
            <a:tailEnd/>
          </a:ln>
        </p:spPr>
        <p:txBody>
          <a:bodyPr lIns="115324" tIns="57662" rIns="115324" bIns="57662"/>
          <a:lstStyle/>
          <a:p>
            <a:pPr algn="ctr" defTabSz="1152525" eaLnBrk="0" fontAlgn="auto" hangingPunct="0">
              <a:spcBef>
                <a:spcPts val="0"/>
              </a:spcBef>
              <a:spcAft>
                <a:spcPts val="0"/>
              </a:spcAft>
              <a:defRPr/>
            </a:pPr>
            <a:endParaRPr lang="en-GB" sz="6600" dirty="0">
              <a:solidFill>
                <a:schemeClr val="tx1">
                  <a:lumMod val="95000"/>
                  <a:lumOff val="5000"/>
                </a:schemeClr>
              </a:solidFill>
              <a:latin typeface="Arial" pitchFamily="34" charset="0"/>
              <a:cs typeface="Arial" pitchFamily="34" charset="0"/>
            </a:endParaRPr>
          </a:p>
        </p:txBody>
      </p:sp>
      <p:pic>
        <p:nvPicPr>
          <p:cNvPr id="2051" name="Picture 114" descr="YNiClogo"/>
          <p:cNvPicPr>
            <a:picLocks noChangeAspect="1" noChangeArrowheads="1"/>
          </p:cNvPicPr>
          <p:nvPr/>
        </p:nvPicPr>
        <p:blipFill>
          <a:blip r:embed="rId3" cstate="print"/>
          <a:srcRect b="56099"/>
          <a:stretch>
            <a:fillRect/>
          </a:stretch>
        </p:blipFill>
        <p:spPr bwMode="auto">
          <a:xfrm>
            <a:off x="33104138" y="1046163"/>
            <a:ext cx="16271875" cy="1684337"/>
          </a:xfrm>
          <a:prstGeom prst="rect">
            <a:avLst/>
          </a:prstGeom>
          <a:noFill/>
          <a:ln w="9525">
            <a:noFill/>
            <a:miter lim="800000"/>
            <a:headEnd/>
            <a:tailEnd/>
          </a:ln>
        </p:spPr>
      </p:pic>
      <p:grpSp>
        <p:nvGrpSpPr>
          <p:cNvPr id="2052" name="Group 2388"/>
          <p:cNvGrpSpPr>
            <a:grpSpLocks/>
          </p:cNvGrpSpPr>
          <p:nvPr/>
        </p:nvGrpSpPr>
        <p:grpSpPr bwMode="auto">
          <a:xfrm>
            <a:off x="36704588" y="2832100"/>
            <a:ext cx="9001125" cy="1071563"/>
            <a:chOff x="431" y="2478"/>
            <a:chExt cx="4739" cy="576"/>
          </a:xfrm>
        </p:grpSpPr>
        <p:sp>
          <p:nvSpPr>
            <p:cNvPr id="2124" name="Freeform 2389"/>
            <p:cNvSpPr>
              <a:spLocks noChangeArrowheads="1"/>
            </p:cNvSpPr>
            <p:nvPr/>
          </p:nvSpPr>
          <p:spPr bwMode="auto">
            <a:xfrm>
              <a:off x="3486" y="2645"/>
              <a:ext cx="203" cy="210"/>
            </a:xfrm>
            <a:custGeom>
              <a:avLst/>
              <a:gdLst>
                <a:gd name="T0" fmla="*/ 182 w 448"/>
                <a:gd name="T1" fmla="*/ 23 h 464"/>
                <a:gd name="T2" fmla="*/ 187 w 448"/>
                <a:gd name="T3" fmla="*/ 18 h 464"/>
                <a:gd name="T4" fmla="*/ 192 w 448"/>
                <a:gd name="T5" fmla="*/ 15 h 464"/>
                <a:gd name="T6" fmla="*/ 198 w 448"/>
                <a:gd name="T7" fmla="*/ 14 h 464"/>
                <a:gd name="T8" fmla="*/ 203 w 448"/>
                <a:gd name="T9" fmla="*/ 1 h 464"/>
                <a:gd name="T10" fmla="*/ 183 w 448"/>
                <a:gd name="T11" fmla="*/ 2 h 464"/>
                <a:gd name="T12" fmla="*/ 168 w 448"/>
                <a:gd name="T13" fmla="*/ 2 h 464"/>
                <a:gd name="T14" fmla="*/ 160 w 448"/>
                <a:gd name="T15" fmla="*/ 2 h 464"/>
                <a:gd name="T16" fmla="*/ 146 w 448"/>
                <a:gd name="T17" fmla="*/ 1 h 464"/>
                <a:gd name="T18" fmla="*/ 154 w 448"/>
                <a:gd name="T19" fmla="*/ 14 h 464"/>
                <a:gd name="T20" fmla="*/ 160 w 448"/>
                <a:gd name="T21" fmla="*/ 17 h 464"/>
                <a:gd name="T22" fmla="*/ 161 w 448"/>
                <a:gd name="T23" fmla="*/ 19 h 464"/>
                <a:gd name="T24" fmla="*/ 117 w 448"/>
                <a:gd name="T25" fmla="*/ 99 h 464"/>
                <a:gd name="T26" fmla="*/ 76 w 448"/>
                <a:gd name="T27" fmla="*/ 18 h 464"/>
                <a:gd name="T28" fmla="*/ 79 w 448"/>
                <a:gd name="T29" fmla="*/ 13 h 464"/>
                <a:gd name="T30" fmla="*/ 86 w 448"/>
                <a:gd name="T31" fmla="*/ 13 h 464"/>
                <a:gd name="T32" fmla="*/ 92 w 448"/>
                <a:gd name="T33" fmla="*/ 0 h 464"/>
                <a:gd name="T34" fmla="*/ 66 w 448"/>
                <a:gd name="T35" fmla="*/ 1 h 464"/>
                <a:gd name="T36" fmla="*/ 45 w 448"/>
                <a:gd name="T37" fmla="*/ 1 h 464"/>
                <a:gd name="T38" fmla="*/ 26 w 448"/>
                <a:gd name="T39" fmla="*/ 1 h 464"/>
                <a:gd name="T40" fmla="*/ 0 w 448"/>
                <a:gd name="T41" fmla="*/ 0 h 464"/>
                <a:gd name="T42" fmla="*/ 7 w 448"/>
                <a:gd name="T43" fmla="*/ 13 h 464"/>
                <a:gd name="T44" fmla="*/ 16 w 448"/>
                <a:gd name="T45" fmla="*/ 14 h 464"/>
                <a:gd name="T46" fmla="*/ 24 w 448"/>
                <a:gd name="T47" fmla="*/ 19 h 464"/>
                <a:gd name="T48" fmla="*/ 29 w 448"/>
                <a:gd name="T49" fmla="*/ 25 h 464"/>
                <a:gd name="T50" fmla="*/ 46 w 448"/>
                <a:gd name="T51" fmla="*/ 56 h 464"/>
                <a:gd name="T52" fmla="*/ 80 w 448"/>
                <a:gd name="T53" fmla="*/ 115 h 464"/>
                <a:gd name="T54" fmla="*/ 86 w 448"/>
                <a:gd name="T55" fmla="*/ 173 h 464"/>
                <a:gd name="T56" fmla="*/ 85 w 448"/>
                <a:gd name="T57" fmla="*/ 186 h 464"/>
                <a:gd name="T58" fmla="*/ 82 w 448"/>
                <a:gd name="T59" fmla="*/ 193 h 464"/>
                <a:gd name="T60" fmla="*/ 74 w 448"/>
                <a:gd name="T61" fmla="*/ 197 h 464"/>
                <a:gd name="T62" fmla="*/ 60 w 448"/>
                <a:gd name="T63" fmla="*/ 198 h 464"/>
                <a:gd name="T64" fmla="*/ 74 w 448"/>
                <a:gd name="T65" fmla="*/ 209 h 464"/>
                <a:gd name="T66" fmla="*/ 98 w 448"/>
                <a:gd name="T67" fmla="*/ 209 h 464"/>
                <a:gd name="T68" fmla="*/ 117 w 448"/>
                <a:gd name="T69" fmla="*/ 209 h 464"/>
                <a:gd name="T70" fmla="*/ 140 w 448"/>
                <a:gd name="T71" fmla="*/ 209 h 464"/>
                <a:gd name="T72" fmla="*/ 155 w 448"/>
                <a:gd name="T73" fmla="*/ 197 h 464"/>
                <a:gd name="T74" fmla="*/ 140 w 448"/>
                <a:gd name="T75" fmla="*/ 197 h 464"/>
                <a:gd name="T76" fmla="*/ 133 w 448"/>
                <a:gd name="T77" fmla="*/ 193 h 464"/>
                <a:gd name="T78" fmla="*/ 130 w 448"/>
                <a:gd name="T79" fmla="*/ 186 h 464"/>
                <a:gd name="T80" fmla="*/ 129 w 448"/>
                <a:gd name="T81" fmla="*/ 173 h 464"/>
                <a:gd name="T82" fmla="*/ 129 w 448"/>
                <a:gd name="T83" fmla="*/ 146 h 464"/>
                <a:gd name="T84" fmla="*/ 129 w 448"/>
                <a:gd name="T85" fmla="*/ 116 h 464"/>
                <a:gd name="T86" fmla="*/ 180 w 448"/>
                <a:gd name="T87" fmla="*/ 29 h 4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8"/>
                <a:gd name="T133" fmla="*/ 0 h 464"/>
                <a:gd name="T134" fmla="*/ 448 w 448"/>
                <a:gd name="T135" fmla="*/ 464 h 4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8" h="464">
                  <a:moveTo>
                    <a:pt x="397" y="63"/>
                  </a:moveTo>
                  <a:lnTo>
                    <a:pt x="402" y="51"/>
                  </a:lnTo>
                  <a:lnTo>
                    <a:pt x="406" y="44"/>
                  </a:lnTo>
                  <a:lnTo>
                    <a:pt x="412" y="39"/>
                  </a:lnTo>
                  <a:lnTo>
                    <a:pt x="415" y="35"/>
                  </a:lnTo>
                  <a:lnTo>
                    <a:pt x="423" y="33"/>
                  </a:lnTo>
                  <a:lnTo>
                    <a:pt x="428" y="31"/>
                  </a:lnTo>
                  <a:lnTo>
                    <a:pt x="437" y="31"/>
                  </a:lnTo>
                  <a:lnTo>
                    <a:pt x="448" y="31"/>
                  </a:lnTo>
                  <a:lnTo>
                    <a:pt x="448" y="2"/>
                  </a:lnTo>
                  <a:lnTo>
                    <a:pt x="426" y="2"/>
                  </a:lnTo>
                  <a:lnTo>
                    <a:pt x="404" y="4"/>
                  </a:lnTo>
                  <a:lnTo>
                    <a:pt x="388" y="4"/>
                  </a:lnTo>
                  <a:lnTo>
                    <a:pt x="371" y="5"/>
                  </a:lnTo>
                  <a:lnTo>
                    <a:pt x="360" y="4"/>
                  </a:lnTo>
                  <a:lnTo>
                    <a:pt x="353" y="4"/>
                  </a:lnTo>
                  <a:lnTo>
                    <a:pt x="341" y="2"/>
                  </a:lnTo>
                  <a:lnTo>
                    <a:pt x="323" y="2"/>
                  </a:lnTo>
                  <a:lnTo>
                    <a:pt x="323" y="31"/>
                  </a:lnTo>
                  <a:lnTo>
                    <a:pt x="340" y="31"/>
                  </a:lnTo>
                  <a:lnTo>
                    <a:pt x="351" y="35"/>
                  </a:lnTo>
                  <a:lnTo>
                    <a:pt x="354" y="37"/>
                  </a:lnTo>
                  <a:lnTo>
                    <a:pt x="356" y="39"/>
                  </a:lnTo>
                  <a:lnTo>
                    <a:pt x="356" y="42"/>
                  </a:lnTo>
                  <a:lnTo>
                    <a:pt x="356" y="48"/>
                  </a:lnTo>
                  <a:lnTo>
                    <a:pt x="258" y="219"/>
                  </a:lnTo>
                  <a:lnTo>
                    <a:pt x="168" y="53"/>
                  </a:lnTo>
                  <a:lnTo>
                    <a:pt x="168" y="39"/>
                  </a:lnTo>
                  <a:lnTo>
                    <a:pt x="172" y="31"/>
                  </a:lnTo>
                  <a:lnTo>
                    <a:pt x="175" y="29"/>
                  </a:lnTo>
                  <a:lnTo>
                    <a:pt x="181" y="28"/>
                  </a:lnTo>
                  <a:lnTo>
                    <a:pt x="190" y="28"/>
                  </a:lnTo>
                  <a:lnTo>
                    <a:pt x="203" y="28"/>
                  </a:lnTo>
                  <a:lnTo>
                    <a:pt x="203" y="0"/>
                  </a:lnTo>
                  <a:lnTo>
                    <a:pt x="172" y="0"/>
                  </a:lnTo>
                  <a:lnTo>
                    <a:pt x="146" y="2"/>
                  </a:lnTo>
                  <a:lnTo>
                    <a:pt x="120" y="2"/>
                  </a:lnTo>
                  <a:lnTo>
                    <a:pt x="100" y="2"/>
                  </a:lnTo>
                  <a:lnTo>
                    <a:pt x="79" y="2"/>
                  </a:lnTo>
                  <a:lnTo>
                    <a:pt x="57" y="2"/>
                  </a:lnTo>
                  <a:lnTo>
                    <a:pt x="31" y="0"/>
                  </a:lnTo>
                  <a:lnTo>
                    <a:pt x="0" y="0"/>
                  </a:lnTo>
                  <a:lnTo>
                    <a:pt x="0" y="28"/>
                  </a:lnTo>
                  <a:lnTo>
                    <a:pt x="15" y="28"/>
                  </a:lnTo>
                  <a:lnTo>
                    <a:pt x="26" y="29"/>
                  </a:lnTo>
                  <a:lnTo>
                    <a:pt x="35" y="31"/>
                  </a:lnTo>
                  <a:lnTo>
                    <a:pt x="43" y="33"/>
                  </a:lnTo>
                  <a:lnTo>
                    <a:pt x="54" y="42"/>
                  </a:lnTo>
                  <a:lnTo>
                    <a:pt x="61" y="53"/>
                  </a:lnTo>
                  <a:lnTo>
                    <a:pt x="63" y="55"/>
                  </a:lnTo>
                  <a:lnTo>
                    <a:pt x="65" y="59"/>
                  </a:lnTo>
                  <a:lnTo>
                    <a:pt x="102" y="123"/>
                  </a:lnTo>
                  <a:lnTo>
                    <a:pt x="144" y="195"/>
                  </a:lnTo>
                  <a:lnTo>
                    <a:pt x="177" y="254"/>
                  </a:lnTo>
                  <a:lnTo>
                    <a:pt x="190" y="278"/>
                  </a:lnTo>
                  <a:lnTo>
                    <a:pt x="190" y="383"/>
                  </a:lnTo>
                  <a:lnTo>
                    <a:pt x="188" y="400"/>
                  </a:lnTo>
                  <a:lnTo>
                    <a:pt x="188" y="411"/>
                  </a:lnTo>
                  <a:lnTo>
                    <a:pt x="186" y="422"/>
                  </a:lnTo>
                  <a:lnTo>
                    <a:pt x="181" y="427"/>
                  </a:lnTo>
                  <a:lnTo>
                    <a:pt x="174" y="433"/>
                  </a:lnTo>
                  <a:lnTo>
                    <a:pt x="164" y="435"/>
                  </a:lnTo>
                  <a:lnTo>
                    <a:pt x="151" y="437"/>
                  </a:lnTo>
                  <a:lnTo>
                    <a:pt x="133" y="437"/>
                  </a:lnTo>
                  <a:lnTo>
                    <a:pt x="133" y="464"/>
                  </a:lnTo>
                  <a:lnTo>
                    <a:pt x="164" y="462"/>
                  </a:lnTo>
                  <a:lnTo>
                    <a:pt x="192" y="461"/>
                  </a:lnTo>
                  <a:lnTo>
                    <a:pt x="216" y="461"/>
                  </a:lnTo>
                  <a:lnTo>
                    <a:pt x="238" y="461"/>
                  </a:lnTo>
                  <a:lnTo>
                    <a:pt x="258" y="461"/>
                  </a:lnTo>
                  <a:lnTo>
                    <a:pt x="282" y="461"/>
                  </a:lnTo>
                  <a:lnTo>
                    <a:pt x="310" y="462"/>
                  </a:lnTo>
                  <a:lnTo>
                    <a:pt x="341" y="464"/>
                  </a:lnTo>
                  <a:lnTo>
                    <a:pt x="341" y="435"/>
                  </a:lnTo>
                  <a:lnTo>
                    <a:pt x="325" y="435"/>
                  </a:lnTo>
                  <a:lnTo>
                    <a:pt x="310" y="435"/>
                  </a:lnTo>
                  <a:lnTo>
                    <a:pt x="301" y="431"/>
                  </a:lnTo>
                  <a:lnTo>
                    <a:pt x="293" y="427"/>
                  </a:lnTo>
                  <a:lnTo>
                    <a:pt x="288" y="422"/>
                  </a:lnTo>
                  <a:lnTo>
                    <a:pt x="286" y="411"/>
                  </a:lnTo>
                  <a:lnTo>
                    <a:pt x="284" y="400"/>
                  </a:lnTo>
                  <a:lnTo>
                    <a:pt x="284" y="383"/>
                  </a:lnTo>
                  <a:lnTo>
                    <a:pt x="284" y="365"/>
                  </a:lnTo>
                  <a:lnTo>
                    <a:pt x="284" y="322"/>
                  </a:lnTo>
                  <a:lnTo>
                    <a:pt x="284" y="278"/>
                  </a:lnTo>
                  <a:lnTo>
                    <a:pt x="284" y="256"/>
                  </a:lnTo>
                  <a:lnTo>
                    <a:pt x="397" y="63"/>
                  </a:lnTo>
                  <a:close/>
                </a:path>
              </a:pathLst>
            </a:custGeom>
            <a:solidFill>
              <a:srgbClr val="000000"/>
            </a:solidFill>
            <a:ln w="9525">
              <a:noFill/>
              <a:round/>
              <a:headEnd/>
              <a:tailEnd/>
            </a:ln>
          </p:spPr>
          <p:txBody>
            <a:bodyPr wrap="none" anchor="ctr"/>
            <a:lstStyle/>
            <a:p>
              <a:endParaRPr lang="en-GB">
                <a:latin typeface="Calibri" pitchFamily="34" charset="0"/>
              </a:endParaRPr>
            </a:p>
          </p:txBody>
        </p:sp>
        <p:sp>
          <p:nvSpPr>
            <p:cNvPr id="2125" name="Freeform 2390"/>
            <p:cNvSpPr>
              <a:spLocks noChangeArrowheads="1"/>
            </p:cNvSpPr>
            <p:nvPr/>
          </p:nvSpPr>
          <p:spPr bwMode="auto">
            <a:xfrm>
              <a:off x="1341" y="2594"/>
              <a:ext cx="277" cy="264"/>
            </a:xfrm>
            <a:custGeom>
              <a:avLst/>
              <a:gdLst>
                <a:gd name="T0" fmla="*/ 85 w 612"/>
                <a:gd name="T1" fmla="*/ 36 h 585"/>
                <a:gd name="T2" fmla="*/ 87 w 612"/>
                <a:gd name="T3" fmla="*/ 23 h 585"/>
                <a:gd name="T4" fmla="*/ 93 w 612"/>
                <a:gd name="T5" fmla="*/ 18 h 585"/>
                <a:gd name="T6" fmla="*/ 107 w 612"/>
                <a:gd name="T7" fmla="*/ 16 h 585"/>
                <a:gd name="T8" fmla="*/ 118 w 612"/>
                <a:gd name="T9" fmla="*/ 0 h 585"/>
                <a:gd name="T10" fmla="*/ 84 w 612"/>
                <a:gd name="T11" fmla="*/ 1 h 585"/>
                <a:gd name="T12" fmla="*/ 58 w 612"/>
                <a:gd name="T13" fmla="*/ 2 h 585"/>
                <a:gd name="T14" fmla="*/ 33 w 612"/>
                <a:gd name="T15" fmla="*/ 1 h 585"/>
                <a:gd name="T16" fmla="*/ 0 w 612"/>
                <a:gd name="T17" fmla="*/ 0 h 585"/>
                <a:gd name="T18" fmla="*/ 10 w 612"/>
                <a:gd name="T19" fmla="*/ 16 h 585"/>
                <a:gd name="T20" fmla="*/ 23 w 612"/>
                <a:gd name="T21" fmla="*/ 18 h 585"/>
                <a:gd name="T22" fmla="*/ 30 w 612"/>
                <a:gd name="T23" fmla="*/ 23 h 585"/>
                <a:gd name="T24" fmla="*/ 32 w 612"/>
                <a:gd name="T25" fmla="*/ 36 h 585"/>
                <a:gd name="T26" fmla="*/ 32 w 612"/>
                <a:gd name="T27" fmla="*/ 190 h 585"/>
                <a:gd name="T28" fmla="*/ 34 w 612"/>
                <a:gd name="T29" fmla="*/ 206 h 585"/>
                <a:gd name="T30" fmla="*/ 39 w 612"/>
                <a:gd name="T31" fmla="*/ 220 h 585"/>
                <a:gd name="T32" fmla="*/ 48 w 612"/>
                <a:gd name="T33" fmla="*/ 232 h 585"/>
                <a:gd name="T34" fmla="*/ 59 w 612"/>
                <a:gd name="T35" fmla="*/ 243 h 585"/>
                <a:gd name="T36" fmla="*/ 74 w 612"/>
                <a:gd name="T37" fmla="*/ 251 h 585"/>
                <a:gd name="T38" fmla="*/ 93 w 612"/>
                <a:gd name="T39" fmla="*/ 258 h 585"/>
                <a:gd name="T40" fmla="*/ 115 w 612"/>
                <a:gd name="T41" fmla="*/ 262 h 585"/>
                <a:gd name="T42" fmla="*/ 140 w 612"/>
                <a:gd name="T43" fmla="*/ 264 h 585"/>
                <a:gd name="T44" fmla="*/ 161 w 612"/>
                <a:gd name="T45" fmla="*/ 263 h 585"/>
                <a:gd name="T46" fmla="*/ 181 w 612"/>
                <a:gd name="T47" fmla="*/ 259 h 585"/>
                <a:gd name="T48" fmla="*/ 200 w 612"/>
                <a:gd name="T49" fmla="*/ 251 h 585"/>
                <a:gd name="T50" fmla="*/ 217 w 612"/>
                <a:gd name="T51" fmla="*/ 240 h 585"/>
                <a:gd name="T52" fmla="*/ 231 w 612"/>
                <a:gd name="T53" fmla="*/ 223 h 585"/>
                <a:gd name="T54" fmla="*/ 240 w 612"/>
                <a:gd name="T55" fmla="*/ 205 h 585"/>
                <a:gd name="T56" fmla="*/ 244 w 612"/>
                <a:gd name="T57" fmla="*/ 184 h 585"/>
                <a:gd name="T58" fmla="*/ 245 w 612"/>
                <a:gd name="T59" fmla="*/ 163 h 585"/>
                <a:gd name="T60" fmla="*/ 245 w 612"/>
                <a:gd name="T61" fmla="*/ 36 h 585"/>
                <a:gd name="T62" fmla="*/ 248 w 612"/>
                <a:gd name="T63" fmla="*/ 23 h 585"/>
                <a:gd name="T64" fmla="*/ 254 w 612"/>
                <a:gd name="T65" fmla="*/ 18 h 585"/>
                <a:gd name="T66" fmla="*/ 267 w 612"/>
                <a:gd name="T67" fmla="*/ 16 h 585"/>
                <a:gd name="T68" fmla="*/ 277 w 612"/>
                <a:gd name="T69" fmla="*/ 0 h 585"/>
                <a:gd name="T70" fmla="*/ 250 w 612"/>
                <a:gd name="T71" fmla="*/ 1 h 585"/>
                <a:gd name="T72" fmla="*/ 231 w 612"/>
                <a:gd name="T73" fmla="*/ 2 h 585"/>
                <a:gd name="T74" fmla="*/ 213 w 612"/>
                <a:gd name="T75" fmla="*/ 1 h 585"/>
                <a:gd name="T76" fmla="*/ 190 w 612"/>
                <a:gd name="T77" fmla="*/ 0 h 585"/>
                <a:gd name="T78" fmla="*/ 201 w 612"/>
                <a:gd name="T79" fmla="*/ 16 h 585"/>
                <a:gd name="T80" fmla="*/ 215 w 612"/>
                <a:gd name="T81" fmla="*/ 18 h 585"/>
                <a:gd name="T82" fmla="*/ 220 w 612"/>
                <a:gd name="T83" fmla="*/ 23 h 585"/>
                <a:gd name="T84" fmla="*/ 223 w 612"/>
                <a:gd name="T85" fmla="*/ 36 h 585"/>
                <a:gd name="T86" fmla="*/ 223 w 612"/>
                <a:gd name="T87" fmla="*/ 143 h 585"/>
                <a:gd name="T88" fmla="*/ 222 w 612"/>
                <a:gd name="T89" fmla="*/ 176 h 585"/>
                <a:gd name="T90" fmla="*/ 219 w 612"/>
                <a:gd name="T91" fmla="*/ 191 h 585"/>
                <a:gd name="T92" fmla="*/ 214 w 612"/>
                <a:gd name="T93" fmla="*/ 206 h 585"/>
                <a:gd name="T94" fmla="*/ 209 w 612"/>
                <a:gd name="T95" fmla="*/ 213 h 585"/>
                <a:gd name="T96" fmla="*/ 202 w 612"/>
                <a:gd name="T97" fmla="*/ 219 h 585"/>
                <a:gd name="T98" fmla="*/ 187 w 612"/>
                <a:gd name="T99" fmla="*/ 227 h 585"/>
                <a:gd name="T100" fmla="*/ 170 w 612"/>
                <a:gd name="T101" fmla="*/ 232 h 585"/>
                <a:gd name="T102" fmla="*/ 153 w 612"/>
                <a:gd name="T103" fmla="*/ 232 h 585"/>
                <a:gd name="T104" fmla="*/ 137 w 612"/>
                <a:gd name="T105" fmla="*/ 232 h 585"/>
                <a:gd name="T106" fmla="*/ 121 w 612"/>
                <a:gd name="T107" fmla="*/ 228 h 585"/>
                <a:gd name="T108" fmla="*/ 107 w 612"/>
                <a:gd name="T109" fmla="*/ 222 h 585"/>
                <a:gd name="T110" fmla="*/ 95 w 612"/>
                <a:gd name="T111" fmla="*/ 211 h 585"/>
                <a:gd name="T112" fmla="*/ 88 w 612"/>
                <a:gd name="T113" fmla="*/ 196 h 585"/>
                <a:gd name="T114" fmla="*/ 86 w 612"/>
                <a:gd name="T115" fmla="*/ 179 h 585"/>
                <a:gd name="T116" fmla="*/ 85 w 612"/>
                <a:gd name="T117" fmla="*/ 146 h 5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2"/>
                <a:gd name="T178" fmla="*/ 0 h 585"/>
                <a:gd name="T179" fmla="*/ 612 w 612"/>
                <a:gd name="T180" fmla="*/ 585 h 5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2" h="585">
                  <a:moveTo>
                    <a:pt x="188" y="100"/>
                  </a:moveTo>
                  <a:lnTo>
                    <a:pt x="188" y="80"/>
                  </a:lnTo>
                  <a:lnTo>
                    <a:pt x="190" y="63"/>
                  </a:lnTo>
                  <a:lnTo>
                    <a:pt x="193" y="52"/>
                  </a:lnTo>
                  <a:lnTo>
                    <a:pt x="199" y="45"/>
                  </a:lnTo>
                  <a:lnTo>
                    <a:pt x="206" y="39"/>
                  </a:lnTo>
                  <a:lnTo>
                    <a:pt x="219" y="35"/>
                  </a:lnTo>
                  <a:lnTo>
                    <a:pt x="236" y="35"/>
                  </a:lnTo>
                  <a:lnTo>
                    <a:pt x="260" y="35"/>
                  </a:lnTo>
                  <a:lnTo>
                    <a:pt x="260" y="0"/>
                  </a:lnTo>
                  <a:lnTo>
                    <a:pt x="221" y="0"/>
                  </a:lnTo>
                  <a:lnTo>
                    <a:pt x="186" y="2"/>
                  </a:lnTo>
                  <a:lnTo>
                    <a:pt x="157" y="4"/>
                  </a:lnTo>
                  <a:lnTo>
                    <a:pt x="129" y="4"/>
                  </a:lnTo>
                  <a:lnTo>
                    <a:pt x="103" y="4"/>
                  </a:lnTo>
                  <a:lnTo>
                    <a:pt x="74" y="2"/>
                  </a:lnTo>
                  <a:lnTo>
                    <a:pt x="39" y="0"/>
                  </a:lnTo>
                  <a:lnTo>
                    <a:pt x="0" y="0"/>
                  </a:lnTo>
                  <a:lnTo>
                    <a:pt x="0" y="35"/>
                  </a:lnTo>
                  <a:lnTo>
                    <a:pt x="22" y="35"/>
                  </a:lnTo>
                  <a:lnTo>
                    <a:pt x="39" y="35"/>
                  </a:lnTo>
                  <a:lnTo>
                    <a:pt x="51" y="39"/>
                  </a:lnTo>
                  <a:lnTo>
                    <a:pt x="61" y="45"/>
                  </a:lnTo>
                  <a:lnTo>
                    <a:pt x="66" y="52"/>
                  </a:lnTo>
                  <a:lnTo>
                    <a:pt x="68" y="63"/>
                  </a:lnTo>
                  <a:lnTo>
                    <a:pt x="70" y="80"/>
                  </a:lnTo>
                  <a:lnTo>
                    <a:pt x="70" y="100"/>
                  </a:lnTo>
                  <a:lnTo>
                    <a:pt x="70" y="422"/>
                  </a:lnTo>
                  <a:lnTo>
                    <a:pt x="72" y="439"/>
                  </a:lnTo>
                  <a:lnTo>
                    <a:pt x="75" y="456"/>
                  </a:lnTo>
                  <a:lnTo>
                    <a:pt x="79" y="472"/>
                  </a:lnTo>
                  <a:lnTo>
                    <a:pt x="86" y="487"/>
                  </a:lnTo>
                  <a:lnTo>
                    <a:pt x="94" y="502"/>
                  </a:lnTo>
                  <a:lnTo>
                    <a:pt x="105" y="515"/>
                  </a:lnTo>
                  <a:lnTo>
                    <a:pt x="116" y="528"/>
                  </a:lnTo>
                  <a:lnTo>
                    <a:pt x="131" y="539"/>
                  </a:lnTo>
                  <a:lnTo>
                    <a:pt x="147" y="550"/>
                  </a:lnTo>
                  <a:lnTo>
                    <a:pt x="164" y="557"/>
                  </a:lnTo>
                  <a:lnTo>
                    <a:pt x="184" y="566"/>
                  </a:lnTo>
                  <a:lnTo>
                    <a:pt x="206" y="572"/>
                  </a:lnTo>
                  <a:lnTo>
                    <a:pt x="229" y="577"/>
                  </a:lnTo>
                  <a:lnTo>
                    <a:pt x="254" y="581"/>
                  </a:lnTo>
                  <a:lnTo>
                    <a:pt x="280" y="583"/>
                  </a:lnTo>
                  <a:lnTo>
                    <a:pt x="310" y="585"/>
                  </a:lnTo>
                  <a:lnTo>
                    <a:pt x="334" y="585"/>
                  </a:lnTo>
                  <a:lnTo>
                    <a:pt x="356" y="583"/>
                  </a:lnTo>
                  <a:lnTo>
                    <a:pt x="378" y="579"/>
                  </a:lnTo>
                  <a:lnTo>
                    <a:pt x="400" y="574"/>
                  </a:lnTo>
                  <a:lnTo>
                    <a:pt x="420" y="566"/>
                  </a:lnTo>
                  <a:lnTo>
                    <a:pt x="441" y="557"/>
                  </a:lnTo>
                  <a:lnTo>
                    <a:pt x="461" y="546"/>
                  </a:lnTo>
                  <a:lnTo>
                    <a:pt x="479" y="531"/>
                  </a:lnTo>
                  <a:lnTo>
                    <a:pt x="498" y="513"/>
                  </a:lnTo>
                  <a:lnTo>
                    <a:pt x="511" y="494"/>
                  </a:lnTo>
                  <a:lnTo>
                    <a:pt x="522" y="474"/>
                  </a:lnTo>
                  <a:lnTo>
                    <a:pt x="531" y="454"/>
                  </a:lnTo>
                  <a:lnTo>
                    <a:pt x="535" y="432"/>
                  </a:lnTo>
                  <a:lnTo>
                    <a:pt x="539" y="408"/>
                  </a:lnTo>
                  <a:lnTo>
                    <a:pt x="540" y="386"/>
                  </a:lnTo>
                  <a:lnTo>
                    <a:pt x="542" y="362"/>
                  </a:lnTo>
                  <a:lnTo>
                    <a:pt x="542" y="100"/>
                  </a:lnTo>
                  <a:lnTo>
                    <a:pt x="542" y="80"/>
                  </a:lnTo>
                  <a:lnTo>
                    <a:pt x="544" y="63"/>
                  </a:lnTo>
                  <a:lnTo>
                    <a:pt x="548" y="52"/>
                  </a:lnTo>
                  <a:lnTo>
                    <a:pt x="553" y="45"/>
                  </a:lnTo>
                  <a:lnTo>
                    <a:pt x="561" y="39"/>
                  </a:lnTo>
                  <a:lnTo>
                    <a:pt x="574" y="35"/>
                  </a:lnTo>
                  <a:lnTo>
                    <a:pt x="590" y="35"/>
                  </a:lnTo>
                  <a:lnTo>
                    <a:pt x="612" y="35"/>
                  </a:lnTo>
                  <a:lnTo>
                    <a:pt x="612" y="0"/>
                  </a:lnTo>
                  <a:lnTo>
                    <a:pt x="581" y="0"/>
                  </a:lnTo>
                  <a:lnTo>
                    <a:pt x="553" y="2"/>
                  </a:lnTo>
                  <a:lnTo>
                    <a:pt x="531" y="4"/>
                  </a:lnTo>
                  <a:lnTo>
                    <a:pt x="511" y="4"/>
                  </a:lnTo>
                  <a:lnTo>
                    <a:pt x="492" y="4"/>
                  </a:lnTo>
                  <a:lnTo>
                    <a:pt x="470" y="2"/>
                  </a:lnTo>
                  <a:lnTo>
                    <a:pt x="446" y="0"/>
                  </a:lnTo>
                  <a:lnTo>
                    <a:pt x="420" y="0"/>
                  </a:lnTo>
                  <a:lnTo>
                    <a:pt x="420" y="35"/>
                  </a:lnTo>
                  <a:lnTo>
                    <a:pt x="443" y="35"/>
                  </a:lnTo>
                  <a:lnTo>
                    <a:pt x="461" y="35"/>
                  </a:lnTo>
                  <a:lnTo>
                    <a:pt x="474" y="39"/>
                  </a:lnTo>
                  <a:lnTo>
                    <a:pt x="481" y="45"/>
                  </a:lnTo>
                  <a:lnTo>
                    <a:pt x="487" y="52"/>
                  </a:lnTo>
                  <a:lnTo>
                    <a:pt x="491" y="63"/>
                  </a:lnTo>
                  <a:lnTo>
                    <a:pt x="492" y="80"/>
                  </a:lnTo>
                  <a:lnTo>
                    <a:pt x="492" y="100"/>
                  </a:lnTo>
                  <a:lnTo>
                    <a:pt x="492" y="317"/>
                  </a:lnTo>
                  <a:lnTo>
                    <a:pt x="492" y="352"/>
                  </a:lnTo>
                  <a:lnTo>
                    <a:pt x="491" y="389"/>
                  </a:lnTo>
                  <a:lnTo>
                    <a:pt x="487" y="408"/>
                  </a:lnTo>
                  <a:lnTo>
                    <a:pt x="483" y="424"/>
                  </a:lnTo>
                  <a:lnTo>
                    <a:pt x="479" y="441"/>
                  </a:lnTo>
                  <a:lnTo>
                    <a:pt x="472" y="457"/>
                  </a:lnTo>
                  <a:lnTo>
                    <a:pt x="467" y="465"/>
                  </a:lnTo>
                  <a:lnTo>
                    <a:pt x="461" y="472"/>
                  </a:lnTo>
                  <a:lnTo>
                    <a:pt x="454" y="480"/>
                  </a:lnTo>
                  <a:lnTo>
                    <a:pt x="446" y="485"/>
                  </a:lnTo>
                  <a:lnTo>
                    <a:pt x="432" y="496"/>
                  </a:lnTo>
                  <a:lnTo>
                    <a:pt x="413" y="504"/>
                  </a:lnTo>
                  <a:lnTo>
                    <a:pt x="395" y="509"/>
                  </a:lnTo>
                  <a:lnTo>
                    <a:pt x="376" y="513"/>
                  </a:lnTo>
                  <a:lnTo>
                    <a:pt x="356" y="515"/>
                  </a:lnTo>
                  <a:lnTo>
                    <a:pt x="337" y="515"/>
                  </a:lnTo>
                  <a:lnTo>
                    <a:pt x="321" y="515"/>
                  </a:lnTo>
                  <a:lnTo>
                    <a:pt x="302" y="513"/>
                  </a:lnTo>
                  <a:lnTo>
                    <a:pt x="286" y="511"/>
                  </a:lnTo>
                  <a:lnTo>
                    <a:pt x="267" y="505"/>
                  </a:lnTo>
                  <a:lnTo>
                    <a:pt x="251" y="498"/>
                  </a:lnTo>
                  <a:lnTo>
                    <a:pt x="236" y="491"/>
                  </a:lnTo>
                  <a:lnTo>
                    <a:pt x="223" y="480"/>
                  </a:lnTo>
                  <a:lnTo>
                    <a:pt x="210" y="467"/>
                  </a:lnTo>
                  <a:lnTo>
                    <a:pt x="201" y="452"/>
                  </a:lnTo>
                  <a:lnTo>
                    <a:pt x="195" y="435"/>
                  </a:lnTo>
                  <a:lnTo>
                    <a:pt x="192" y="417"/>
                  </a:lnTo>
                  <a:lnTo>
                    <a:pt x="190" y="397"/>
                  </a:lnTo>
                  <a:lnTo>
                    <a:pt x="188" y="360"/>
                  </a:lnTo>
                  <a:lnTo>
                    <a:pt x="188" y="323"/>
                  </a:lnTo>
                  <a:lnTo>
                    <a:pt x="188" y="100"/>
                  </a:lnTo>
                  <a:close/>
                </a:path>
              </a:pathLst>
            </a:custGeom>
            <a:solidFill>
              <a:srgbClr val="000000"/>
            </a:solidFill>
            <a:ln w="9525">
              <a:noFill/>
              <a:round/>
              <a:headEnd/>
              <a:tailEnd/>
            </a:ln>
          </p:spPr>
          <p:txBody>
            <a:bodyPr wrap="none" anchor="ctr"/>
            <a:lstStyle/>
            <a:p>
              <a:endParaRPr lang="en-GB">
                <a:latin typeface="Calibri" pitchFamily="34" charset="0"/>
              </a:endParaRPr>
            </a:p>
          </p:txBody>
        </p:sp>
        <p:sp>
          <p:nvSpPr>
            <p:cNvPr id="2126" name="Freeform 2391"/>
            <p:cNvSpPr>
              <a:spLocks noChangeArrowheads="1"/>
            </p:cNvSpPr>
            <p:nvPr/>
          </p:nvSpPr>
          <p:spPr bwMode="auto">
            <a:xfrm>
              <a:off x="4467" y="2534"/>
              <a:ext cx="704" cy="349"/>
            </a:xfrm>
            <a:custGeom>
              <a:avLst/>
              <a:gdLst>
                <a:gd name="T0" fmla="*/ 2 w 1559"/>
                <a:gd name="T1" fmla="*/ 274 h 772"/>
                <a:gd name="T2" fmla="*/ 7 w 1559"/>
                <a:gd name="T3" fmla="*/ 324 h 772"/>
                <a:gd name="T4" fmla="*/ 40 w 1559"/>
                <a:gd name="T5" fmla="*/ 338 h 772"/>
                <a:gd name="T6" fmla="*/ 121 w 1559"/>
                <a:gd name="T7" fmla="*/ 304 h 772"/>
                <a:gd name="T8" fmla="*/ 177 w 1559"/>
                <a:gd name="T9" fmla="*/ 245 h 772"/>
                <a:gd name="T10" fmla="*/ 200 w 1559"/>
                <a:gd name="T11" fmla="*/ 194 h 772"/>
                <a:gd name="T12" fmla="*/ 231 w 1559"/>
                <a:gd name="T13" fmla="*/ 168 h 772"/>
                <a:gd name="T14" fmla="*/ 290 w 1559"/>
                <a:gd name="T15" fmla="*/ 148 h 772"/>
                <a:gd name="T16" fmla="*/ 271 w 1559"/>
                <a:gd name="T17" fmla="*/ 208 h 772"/>
                <a:gd name="T18" fmla="*/ 212 w 1559"/>
                <a:gd name="T19" fmla="*/ 339 h 772"/>
                <a:gd name="T20" fmla="*/ 259 w 1559"/>
                <a:gd name="T21" fmla="*/ 305 h 772"/>
                <a:gd name="T22" fmla="*/ 323 w 1559"/>
                <a:gd name="T23" fmla="*/ 211 h 772"/>
                <a:gd name="T24" fmla="*/ 378 w 1559"/>
                <a:gd name="T25" fmla="*/ 169 h 772"/>
                <a:gd name="T26" fmla="*/ 415 w 1559"/>
                <a:gd name="T27" fmla="*/ 166 h 772"/>
                <a:gd name="T28" fmla="*/ 445 w 1559"/>
                <a:gd name="T29" fmla="*/ 153 h 772"/>
                <a:gd name="T30" fmla="*/ 421 w 1559"/>
                <a:gd name="T31" fmla="*/ 211 h 772"/>
                <a:gd name="T32" fmla="*/ 356 w 1559"/>
                <a:gd name="T33" fmla="*/ 344 h 772"/>
                <a:gd name="T34" fmla="*/ 386 w 1559"/>
                <a:gd name="T35" fmla="*/ 332 h 772"/>
                <a:gd name="T36" fmla="*/ 427 w 1559"/>
                <a:gd name="T37" fmla="*/ 283 h 772"/>
                <a:gd name="T38" fmla="*/ 466 w 1559"/>
                <a:gd name="T39" fmla="*/ 262 h 772"/>
                <a:gd name="T40" fmla="*/ 532 w 1559"/>
                <a:gd name="T41" fmla="*/ 313 h 772"/>
                <a:gd name="T42" fmla="*/ 602 w 1559"/>
                <a:gd name="T43" fmla="*/ 347 h 772"/>
                <a:gd name="T44" fmla="*/ 652 w 1559"/>
                <a:gd name="T45" fmla="*/ 346 h 772"/>
                <a:gd name="T46" fmla="*/ 695 w 1559"/>
                <a:gd name="T47" fmla="*/ 323 h 772"/>
                <a:gd name="T48" fmla="*/ 675 w 1559"/>
                <a:gd name="T49" fmla="*/ 324 h 772"/>
                <a:gd name="T50" fmla="*/ 629 w 1559"/>
                <a:gd name="T51" fmla="*/ 325 h 772"/>
                <a:gd name="T52" fmla="*/ 574 w 1559"/>
                <a:gd name="T53" fmla="*/ 294 h 772"/>
                <a:gd name="T54" fmla="*/ 516 w 1559"/>
                <a:gd name="T55" fmla="*/ 239 h 772"/>
                <a:gd name="T56" fmla="*/ 577 w 1559"/>
                <a:gd name="T57" fmla="*/ 211 h 772"/>
                <a:gd name="T58" fmla="*/ 629 w 1559"/>
                <a:gd name="T59" fmla="*/ 172 h 772"/>
                <a:gd name="T60" fmla="*/ 640 w 1559"/>
                <a:gd name="T61" fmla="*/ 143 h 772"/>
                <a:gd name="T62" fmla="*/ 628 w 1559"/>
                <a:gd name="T63" fmla="*/ 123 h 772"/>
                <a:gd name="T64" fmla="*/ 608 w 1559"/>
                <a:gd name="T65" fmla="*/ 151 h 772"/>
                <a:gd name="T66" fmla="*/ 555 w 1559"/>
                <a:gd name="T67" fmla="*/ 201 h 772"/>
                <a:gd name="T68" fmla="*/ 476 w 1559"/>
                <a:gd name="T69" fmla="*/ 230 h 772"/>
                <a:gd name="T70" fmla="*/ 457 w 1559"/>
                <a:gd name="T71" fmla="*/ 222 h 772"/>
                <a:gd name="T72" fmla="*/ 543 w 1559"/>
                <a:gd name="T73" fmla="*/ 19 h 772"/>
                <a:gd name="T74" fmla="*/ 501 w 1559"/>
                <a:gd name="T75" fmla="*/ 24 h 772"/>
                <a:gd name="T76" fmla="*/ 463 w 1559"/>
                <a:gd name="T77" fmla="*/ 118 h 772"/>
                <a:gd name="T78" fmla="*/ 404 w 1559"/>
                <a:gd name="T79" fmla="*/ 144 h 772"/>
                <a:gd name="T80" fmla="*/ 322 w 1559"/>
                <a:gd name="T81" fmla="*/ 180 h 772"/>
                <a:gd name="T82" fmla="*/ 329 w 1559"/>
                <a:gd name="T83" fmla="*/ 150 h 772"/>
                <a:gd name="T84" fmla="*/ 325 w 1559"/>
                <a:gd name="T85" fmla="*/ 126 h 772"/>
                <a:gd name="T86" fmla="*/ 268 w 1559"/>
                <a:gd name="T87" fmla="*/ 133 h 772"/>
                <a:gd name="T88" fmla="*/ 207 w 1559"/>
                <a:gd name="T89" fmla="*/ 163 h 772"/>
                <a:gd name="T90" fmla="*/ 202 w 1559"/>
                <a:gd name="T91" fmla="*/ 141 h 772"/>
                <a:gd name="T92" fmla="*/ 183 w 1559"/>
                <a:gd name="T93" fmla="*/ 121 h 772"/>
                <a:gd name="T94" fmla="*/ 147 w 1559"/>
                <a:gd name="T95" fmla="*/ 118 h 772"/>
                <a:gd name="T96" fmla="*/ 84 w 1559"/>
                <a:gd name="T97" fmla="*/ 151 h 772"/>
                <a:gd name="T98" fmla="*/ 30 w 1559"/>
                <a:gd name="T99" fmla="*/ 212 h 772"/>
                <a:gd name="T100" fmla="*/ 101 w 1559"/>
                <a:gd name="T101" fmla="*/ 164 h 772"/>
                <a:gd name="T102" fmla="*/ 131 w 1559"/>
                <a:gd name="T103" fmla="*/ 141 h 772"/>
                <a:gd name="T104" fmla="*/ 158 w 1559"/>
                <a:gd name="T105" fmla="*/ 148 h 772"/>
                <a:gd name="T106" fmla="*/ 159 w 1559"/>
                <a:gd name="T107" fmla="*/ 193 h 772"/>
                <a:gd name="T108" fmla="*/ 127 w 1559"/>
                <a:gd name="T109" fmla="*/ 268 h 772"/>
                <a:gd name="T110" fmla="*/ 78 w 1559"/>
                <a:gd name="T111" fmla="*/ 308 h 772"/>
                <a:gd name="T112" fmla="*/ 56 w 1559"/>
                <a:gd name="T113" fmla="*/ 305 h 772"/>
                <a:gd name="T114" fmla="*/ 45 w 1559"/>
                <a:gd name="T115" fmla="*/ 283 h 772"/>
                <a:gd name="T116" fmla="*/ 53 w 1559"/>
                <a:gd name="T117" fmla="*/ 240 h 7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59"/>
                <a:gd name="T178" fmla="*/ 0 h 772"/>
                <a:gd name="T179" fmla="*/ 1559 w 1559"/>
                <a:gd name="T180" fmla="*/ 772 h 7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59" h="772">
                  <a:moveTo>
                    <a:pt x="51" y="490"/>
                  </a:moveTo>
                  <a:lnTo>
                    <a:pt x="40" y="512"/>
                  </a:lnTo>
                  <a:lnTo>
                    <a:pt x="29" y="531"/>
                  </a:lnTo>
                  <a:lnTo>
                    <a:pt x="22" y="549"/>
                  </a:lnTo>
                  <a:lnTo>
                    <a:pt x="13" y="575"/>
                  </a:lnTo>
                  <a:lnTo>
                    <a:pt x="5" y="606"/>
                  </a:lnTo>
                  <a:lnTo>
                    <a:pt x="0" y="639"/>
                  </a:lnTo>
                  <a:lnTo>
                    <a:pt x="0" y="656"/>
                  </a:lnTo>
                  <a:lnTo>
                    <a:pt x="0" y="673"/>
                  </a:lnTo>
                  <a:lnTo>
                    <a:pt x="4" y="689"/>
                  </a:lnTo>
                  <a:lnTo>
                    <a:pt x="7" y="704"/>
                  </a:lnTo>
                  <a:lnTo>
                    <a:pt x="15" y="717"/>
                  </a:lnTo>
                  <a:lnTo>
                    <a:pt x="24" y="728"/>
                  </a:lnTo>
                  <a:lnTo>
                    <a:pt x="35" y="737"/>
                  </a:lnTo>
                  <a:lnTo>
                    <a:pt x="51" y="744"/>
                  </a:lnTo>
                  <a:lnTo>
                    <a:pt x="63" y="746"/>
                  </a:lnTo>
                  <a:lnTo>
                    <a:pt x="75" y="748"/>
                  </a:lnTo>
                  <a:lnTo>
                    <a:pt x="88" y="748"/>
                  </a:lnTo>
                  <a:lnTo>
                    <a:pt x="103" y="746"/>
                  </a:lnTo>
                  <a:lnTo>
                    <a:pt x="136" y="737"/>
                  </a:lnTo>
                  <a:lnTo>
                    <a:pt x="171" y="726"/>
                  </a:lnTo>
                  <a:lnTo>
                    <a:pt x="205" y="709"/>
                  </a:lnTo>
                  <a:lnTo>
                    <a:pt x="238" y="691"/>
                  </a:lnTo>
                  <a:lnTo>
                    <a:pt x="267" y="673"/>
                  </a:lnTo>
                  <a:lnTo>
                    <a:pt x="293" y="652"/>
                  </a:lnTo>
                  <a:lnTo>
                    <a:pt x="319" y="626"/>
                  </a:lnTo>
                  <a:lnTo>
                    <a:pt x="341" y="603"/>
                  </a:lnTo>
                  <a:lnTo>
                    <a:pt x="361" y="580"/>
                  </a:lnTo>
                  <a:lnTo>
                    <a:pt x="378" y="560"/>
                  </a:lnTo>
                  <a:lnTo>
                    <a:pt x="393" y="542"/>
                  </a:lnTo>
                  <a:lnTo>
                    <a:pt x="404" y="523"/>
                  </a:lnTo>
                  <a:lnTo>
                    <a:pt x="413" y="509"/>
                  </a:lnTo>
                  <a:lnTo>
                    <a:pt x="422" y="492"/>
                  </a:lnTo>
                  <a:lnTo>
                    <a:pt x="433" y="466"/>
                  </a:lnTo>
                  <a:lnTo>
                    <a:pt x="441" y="446"/>
                  </a:lnTo>
                  <a:lnTo>
                    <a:pt x="444" y="429"/>
                  </a:lnTo>
                  <a:lnTo>
                    <a:pt x="448" y="416"/>
                  </a:lnTo>
                  <a:lnTo>
                    <a:pt x="452" y="411"/>
                  </a:lnTo>
                  <a:lnTo>
                    <a:pt x="457" y="404"/>
                  </a:lnTo>
                  <a:lnTo>
                    <a:pt x="468" y="396"/>
                  </a:lnTo>
                  <a:lnTo>
                    <a:pt x="481" y="389"/>
                  </a:lnTo>
                  <a:lnTo>
                    <a:pt x="511" y="372"/>
                  </a:lnTo>
                  <a:lnTo>
                    <a:pt x="546" y="356"/>
                  </a:lnTo>
                  <a:lnTo>
                    <a:pt x="581" y="341"/>
                  </a:lnTo>
                  <a:lnTo>
                    <a:pt x="611" y="330"/>
                  </a:lnTo>
                  <a:lnTo>
                    <a:pt x="623" y="328"/>
                  </a:lnTo>
                  <a:lnTo>
                    <a:pt x="635" y="326"/>
                  </a:lnTo>
                  <a:lnTo>
                    <a:pt x="642" y="328"/>
                  </a:lnTo>
                  <a:lnTo>
                    <a:pt x="646" y="330"/>
                  </a:lnTo>
                  <a:lnTo>
                    <a:pt x="647" y="339"/>
                  </a:lnTo>
                  <a:lnTo>
                    <a:pt x="644" y="354"/>
                  </a:lnTo>
                  <a:lnTo>
                    <a:pt x="636" y="374"/>
                  </a:lnTo>
                  <a:lnTo>
                    <a:pt x="627" y="398"/>
                  </a:lnTo>
                  <a:lnTo>
                    <a:pt x="601" y="459"/>
                  </a:lnTo>
                  <a:lnTo>
                    <a:pt x="568" y="527"/>
                  </a:lnTo>
                  <a:lnTo>
                    <a:pt x="535" y="599"/>
                  </a:lnTo>
                  <a:lnTo>
                    <a:pt x="502" y="665"/>
                  </a:lnTo>
                  <a:lnTo>
                    <a:pt x="474" y="719"/>
                  </a:lnTo>
                  <a:lnTo>
                    <a:pt x="456" y="754"/>
                  </a:lnTo>
                  <a:lnTo>
                    <a:pt x="470" y="750"/>
                  </a:lnTo>
                  <a:lnTo>
                    <a:pt x="502" y="741"/>
                  </a:lnTo>
                  <a:lnTo>
                    <a:pt x="518" y="735"/>
                  </a:lnTo>
                  <a:lnTo>
                    <a:pt x="533" y="730"/>
                  </a:lnTo>
                  <a:lnTo>
                    <a:pt x="546" y="724"/>
                  </a:lnTo>
                  <a:lnTo>
                    <a:pt x="551" y="719"/>
                  </a:lnTo>
                  <a:lnTo>
                    <a:pt x="574" y="674"/>
                  </a:lnTo>
                  <a:lnTo>
                    <a:pt x="605" y="619"/>
                  </a:lnTo>
                  <a:lnTo>
                    <a:pt x="623" y="588"/>
                  </a:lnTo>
                  <a:lnTo>
                    <a:pt x="644" y="556"/>
                  </a:lnTo>
                  <a:lnTo>
                    <a:pt x="666" y="525"/>
                  </a:lnTo>
                  <a:lnTo>
                    <a:pt x="690" y="496"/>
                  </a:lnTo>
                  <a:lnTo>
                    <a:pt x="716" y="466"/>
                  </a:lnTo>
                  <a:lnTo>
                    <a:pt x="742" y="440"/>
                  </a:lnTo>
                  <a:lnTo>
                    <a:pt x="767" y="416"/>
                  </a:lnTo>
                  <a:lnTo>
                    <a:pt x="795" y="396"/>
                  </a:lnTo>
                  <a:lnTo>
                    <a:pt x="810" y="387"/>
                  </a:lnTo>
                  <a:lnTo>
                    <a:pt x="825" y="381"/>
                  </a:lnTo>
                  <a:lnTo>
                    <a:pt x="837" y="374"/>
                  </a:lnTo>
                  <a:lnTo>
                    <a:pt x="852" y="370"/>
                  </a:lnTo>
                  <a:lnTo>
                    <a:pt x="867" y="367"/>
                  </a:lnTo>
                  <a:lnTo>
                    <a:pt x="882" y="365"/>
                  </a:lnTo>
                  <a:lnTo>
                    <a:pt x="895" y="365"/>
                  </a:lnTo>
                  <a:lnTo>
                    <a:pt x="909" y="367"/>
                  </a:lnTo>
                  <a:lnTo>
                    <a:pt x="919" y="367"/>
                  </a:lnTo>
                  <a:lnTo>
                    <a:pt x="932" y="363"/>
                  </a:lnTo>
                  <a:lnTo>
                    <a:pt x="944" y="357"/>
                  </a:lnTo>
                  <a:lnTo>
                    <a:pt x="959" y="350"/>
                  </a:lnTo>
                  <a:lnTo>
                    <a:pt x="972" y="345"/>
                  </a:lnTo>
                  <a:lnTo>
                    <a:pt x="981" y="341"/>
                  </a:lnTo>
                  <a:lnTo>
                    <a:pt x="985" y="339"/>
                  </a:lnTo>
                  <a:lnTo>
                    <a:pt x="989" y="339"/>
                  </a:lnTo>
                  <a:lnTo>
                    <a:pt x="989" y="341"/>
                  </a:lnTo>
                  <a:lnTo>
                    <a:pt x="989" y="343"/>
                  </a:lnTo>
                  <a:lnTo>
                    <a:pt x="980" y="367"/>
                  </a:lnTo>
                  <a:lnTo>
                    <a:pt x="959" y="409"/>
                  </a:lnTo>
                  <a:lnTo>
                    <a:pt x="933" y="466"/>
                  </a:lnTo>
                  <a:lnTo>
                    <a:pt x="902" y="533"/>
                  </a:lnTo>
                  <a:lnTo>
                    <a:pt x="871" y="601"/>
                  </a:lnTo>
                  <a:lnTo>
                    <a:pt x="839" y="663"/>
                  </a:lnTo>
                  <a:lnTo>
                    <a:pt x="812" y="719"/>
                  </a:lnTo>
                  <a:lnTo>
                    <a:pt x="789" y="759"/>
                  </a:lnTo>
                  <a:lnTo>
                    <a:pt x="789" y="761"/>
                  </a:lnTo>
                  <a:lnTo>
                    <a:pt x="791" y="763"/>
                  </a:lnTo>
                  <a:lnTo>
                    <a:pt x="795" y="763"/>
                  </a:lnTo>
                  <a:lnTo>
                    <a:pt x="801" y="761"/>
                  </a:lnTo>
                  <a:lnTo>
                    <a:pt x="815" y="755"/>
                  </a:lnTo>
                  <a:lnTo>
                    <a:pt x="834" y="746"/>
                  </a:lnTo>
                  <a:lnTo>
                    <a:pt x="854" y="735"/>
                  </a:lnTo>
                  <a:lnTo>
                    <a:pt x="873" y="724"/>
                  </a:lnTo>
                  <a:lnTo>
                    <a:pt x="887" y="713"/>
                  </a:lnTo>
                  <a:lnTo>
                    <a:pt x="895" y="704"/>
                  </a:lnTo>
                  <a:lnTo>
                    <a:pt x="911" y="673"/>
                  </a:lnTo>
                  <a:lnTo>
                    <a:pt x="930" y="647"/>
                  </a:lnTo>
                  <a:lnTo>
                    <a:pt x="946" y="625"/>
                  </a:lnTo>
                  <a:lnTo>
                    <a:pt x="965" y="606"/>
                  </a:lnTo>
                  <a:lnTo>
                    <a:pt x="981" y="593"/>
                  </a:lnTo>
                  <a:lnTo>
                    <a:pt x="996" y="584"/>
                  </a:lnTo>
                  <a:lnTo>
                    <a:pt x="1011" y="579"/>
                  </a:lnTo>
                  <a:lnTo>
                    <a:pt x="1024" y="579"/>
                  </a:lnTo>
                  <a:lnTo>
                    <a:pt x="1033" y="580"/>
                  </a:lnTo>
                  <a:lnTo>
                    <a:pt x="1044" y="586"/>
                  </a:lnTo>
                  <a:lnTo>
                    <a:pt x="1057" y="595"/>
                  </a:lnTo>
                  <a:lnTo>
                    <a:pt x="1074" y="608"/>
                  </a:lnTo>
                  <a:lnTo>
                    <a:pt x="1111" y="639"/>
                  </a:lnTo>
                  <a:lnTo>
                    <a:pt x="1155" y="674"/>
                  </a:lnTo>
                  <a:lnTo>
                    <a:pt x="1179" y="693"/>
                  </a:lnTo>
                  <a:lnTo>
                    <a:pt x="1205" y="711"/>
                  </a:lnTo>
                  <a:lnTo>
                    <a:pt x="1232" y="726"/>
                  </a:lnTo>
                  <a:lnTo>
                    <a:pt x="1260" y="741"/>
                  </a:lnTo>
                  <a:lnTo>
                    <a:pt x="1289" y="754"/>
                  </a:lnTo>
                  <a:lnTo>
                    <a:pt x="1319" y="763"/>
                  </a:lnTo>
                  <a:lnTo>
                    <a:pt x="1334" y="767"/>
                  </a:lnTo>
                  <a:lnTo>
                    <a:pt x="1349" y="770"/>
                  </a:lnTo>
                  <a:lnTo>
                    <a:pt x="1365" y="772"/>
                  </a:lnTo>
                  <a:lnTo>
                    <a:pt x="1380" y="772"/>
                  </a:lnTo>
                  <a:lnTo>
                    <a:pt x="1402" y="770"/>
                  </a:lnTo>
                  <a:lnTo>
                    <a:pt x="1424" y="768"/>
                  </a:lnTo>
                  <a:lnTo>
                    <a:pt x="1443" y="765"/>
                  </a:lnTo>
                  <a:lnTo>
                    <a:pt x="1461" y="759"/>
                  </a:lnTo>
                  <a:lnTo>
                    <a:pt x="1478" y="752"/>
                  </a:lnTo>
                  <a:lnTo>
                    <a:pt x="1492" y="746"/>
                  </a:lnTo>
                  <a:lnTo>
                    <a:pt x="1505" y="737"/>
                  </a:lnTo>
                  <a:lnTo>
                    <a:pt x="1518" y="730"/>
                  </a:lnTo>
                  <a:lnTo>
                    <a:pt x="1539" y="715"/>
                  </a:lnTo>
                  <a:lnTo>
                    <a:pt x="1551" y="700"/>
                  </a:lnTo>
                  <a:lnTo>
                    <a:pt x="1557" y="691"/>
                  </a:lnTo>
                  <a:lnTo>
                    <a:pt x="1559" y="685"/>
                  </a:lnTo>
                  <a:lnTo>
                    <a:pt x="1548" y="693"/>
                  </a:lnTo>
                  <a:lnTo>
                    <a:pt x="1516" y="709"/>
                  </a:lnTo>
                  <a:lnTo>
                    <a:pt x="1494" y="717"/>
                  </a:lnTo>
                  <a:lnTo>
                    <a:pt x="1470" y="722"/>
                  </a:lnTo>
                  <a:lnTo>
                    <a:pt x="1456" y="724"/>
                  </a:lnTo>
                  <a:lnTo>
                    <a:pt x="1443" y="724"/>
                  </a:lnTo>
                  <a:lnTo>
                    <a:pt x="1426" y="724"/>
                  </a:lnTo>
                  <a:lnTo>
                    <a:pt x="1411" y="722"/>
                  </a:lnTo>
                  <a:lnTo>
                    <a:pt x="1393" y="719"/>
                  </a:lnTo>
                  <a:lnTo>
                    <a:pt x="1373" y="711"/>
                  </a:lnTo>
                  <a:lnTo>
                    <a:pt x="1352" y="702"/>
                  </a:lnTo>
                  <a:lnTo>
                    <a:pt x="1332" y="691"/>
                  </a:lnTo>
                  <a:lnTo>
                    <a:pt x="1312" y="678"/>
                  </a:lnTo>
                  <a:lnTo>
                    <a:pt x="1289" y="665"/>
                  </a:lnTo>
                  <a:lnTo>
                    <a:pt x="1271" y="650"/>
                  </a:lnTo>
                  <a:lnTo>
                    <a:pt x="1251" y="634"/>
                  </a:lnTo>
                  <a:lnTo>
                    <a:pt x="1214" y="603"/>
                  </a:lnTo>
                  <a:lnTo>
                    <a:pt x="1182" y="573"/>
                  </a:lnTo>
                  <a:lnTo>
                    <a:pt x="1158" y="549"/>
                  </a:lnTo>
                  <a:lnTo>
                    <a:pt x="1142" y="533"/>
                  </a:lnTo>
                  <a:lnTo>
                    <a:pt x="1142" y="529"/>
                  </a:lnTo>
                  <a:lnTo>
                    <a:pt x="1147" y="525"/>
                  </a:lnTo>
                  <a:lnTo>
                    <a:pt x="1157" y="520"/>
                  </a:lnTo>
                  <a:lnTo>
                    <a:pt x="1171" y="514"/>
                  </a:lnTo>
                  <a:lnTo>
                    <a:pt x="1208" y="499"/>
                  </a:lnTo>
                  <a:lnTo>
                    <a:pt x="1253" y="479"/>
                  </a:lnTo>
                  <a:lnTo>
                    <a:pt x="1277" y="466"/>
                  </a:lnTo>
                  <a:lnTo>
                    <a:pt x="1301" y="453"/>
                  </a:lnTo>
                  <a:lnTo>
                    <a:pt x="1325" y="440"/>
                  </a:lnTo>
                  <a:lnTo>
                    <a:pt x="1347" y="424"/>
                  </a:lnTo>
                  <a:lnTo>
                    <a:pt x="1367" y="407"/>
                  </a:lnTo>
                  <a:lnTo>
                    <a:pt x="1384" y="391"/>
                  </a:lnTo>
                  <a:lnTo>
                    <a:pt x="1393" y="381"/>
                  </a:lnTo>
                  <a:lnTo>
                    <a:pt x="1398" y="370"/>
                  </a:lnTo>
                  <a:lnTo>
                    <a:pt x="1406" y="361"/>
                  </a:lnTo>
                  <a:lnTo>
                    <a:pt x="1409" y="350"/>
                  </a:lnTo>
                  <a:lnTo>
                    <a:pt x="1415" y="337"/>
                  </a:lnTo>
                  <a:lnTo>
                    <a:pt x="1417" y="326"/>
                  </a:lnTo>
                  <a:lnTo>
                    <a:pt x="1417" y="317"/>
                  </a:lnTo>
                  <a:lnTo>
                    <a:pt x="1417" y="308"/>
                  </a:lnTo>
                  <a:lnTo>
                    <a:pt x="1415" y="300"/>
                  </a:lnTo>
                  <a:lnTo>
                    <a:pt x="1411" y="293"/>
                  </a:lnTo>
                  <a:lnTo>
                    <a:pt x="1408" y="287"/>
                  </a:lnTo>
                  <a:lnTo>
                    <a:pt x="1402" y="282"/>
                  </a:lnTo>
                  <a:lnTo>
                    <a:pt x="1391" y="273"/>
                  </a:lnTo>
                  <a:lnTo>
                    <a:pt x="1382" y="267"/>
                  </a:lnTo>
                  <a:lnTo>
                    <a:pt x="1374" y="265"/>
                  </a:lnTo>
                  <a:lnTo>
                    <a:pt x="1373" y="263"/>
                  </a:lnTo>
                  <a:lnTo>
                    <a:pt x="1365" y="289"/>
                  </a:lnTo>
                  <a:lnTo>
                    <a:pt x="1358" y="311"/>
                  </a:lnTo>
                  <a:lnTo>
                    <a:pt x="1347" y="333"/>
                  </a:lnTo>
                  <a:lnTo>
                    <a:pt x="1334" y="354"/>
                  </a:lnTo>
                  <a:lnTo>
                    <a:pt x="1319" y="370"/>
                  </a:lnTo>
                  <a:lnTo>
                    <a:pt x="1302" y="387"/>
                  </a:lnTo>
                  <a:lnTo>
                    <a:pt x="1286" y="404"/>
                  </a:lnTo>
                  <a:lnTo>
                    <a:pt x="1267" y="418"/>
                  </a:lnTo>
                  <a:lnTo>
                    <a:pt x="1229" y="444"/>
                  </a:lnTo>
                  <a:lnTo>
                    <a:pt x="1186" y="468"/>
                  </a:lnTo>
                  <a:lnTo>
                    <a:pt x="1142" y="490"/>
                  </a:lnTo>
                  <a:lnTo>
                    <a:pt x="1099" y="510"/>
                  </a:lnTo>
                  <a:lnTo>
                    <a:pt x="1092" y="509"/>
                  </a:lnTo>
                  <a:lnTo>
                    <a:pt x="1070" y="507"/>
                  </a:lnTo>
                  <a:lnTo>
                    <a:pt x="1055" y="509"/>
                  </a:lnTo>
                  <a:lnTo>
                    <a:pt x="1039" y="512"/>
                  </a:lnTo>
                  <a:lnTo>
                    <a:pt x="1020" y="518"/>
                  </a:lnTo>
                  <a:lnTo>
                    <a:pt x="1002" y="529"/>
                  </a:lnTo>
                  <a:lnTo>
                    <a:pt x="1000" y="527"/>
                  </a:lnTo>
                  <a:lnTo>
                    <a:pt x="1004" y="512"/>
                  </a:lnTo>
                  <a:lnTo>
                    <a:pt x="1011" y="490"/>
                  </a:lnTo>
                  <a:lnTo>
                    <a:pt x="1022" y="461"/>
                  </a:lnTo>
                  <a:lnTo>
                    <a:pt x="1053" y="385"/>
                  </a:lnTo>
                  <a:lnTo>
                    <a:pt x="1092" y="295"/>
                  </a:lnTo>
                  <a:lnTo>
                    <a:pt x="1133" y="199"/>
                  </a:lnTo>
                  <a:lnTo>
                    <a:pt x="1171" y="112"/>
                  </a:lnTo>
                  <a:lnTo>
                    <a:pt x="1203" y="42"/>
                  </a:lnTo>
                  <a:lnTo>
                    <a:pt x="1221" y="0"/>
                  </a:lnTo>
                  <a:lnTo>
                    <a:pt x="1206" y="4"/>
                  </a:lnTo>
                  <a:lnTo>
                    <a:pt x="1168" y="18"/>
                  </a:lnTo>
                  <a:lnTo>
                    <a:pt x="1129" y="33"/>
                  </a:lnTo>
                  <a:lnTo>
                    <a:pt x="1111" y="42"/>
                  </a:lnTo>
                  <a:lnTo>
                    <a:pt x="1109" y="52"/>
                  </a:lnTo>
                  <a:lnTo>
                    <a:pt x="1111" y="63"/>
                  </a:lnTo>
                  <a:lnTo>
                    <a:pt x="1103" y="85"/>
                  </a:lnTo>
                  <a:lnTo>
                    <a:pt x="1090" y="116"/>
                  </a:lnTo>
                  <a:lnTo>
                    <a:pt x="1075" y="153"/>
                  </a:lnTo>
                  <a:lnTo>
                    <a:pt x="1057" y="192"/>
                  </a:lnTo>
                  <a:lnTo>
                    <a:pt x="1026" y="260"/>
                  </a:lnTo>
                  <a:lnTo>
                    <a:pt x="1011" y="289"/>
                  </a:lnTo>
                  <a:lnTo>
                    <a:pt x="998" y="291"/>
                  </a:lnTo>
                  <a:lnTo>
                    <a:pt x="981" y="293"/>
                  </a:lnTo>
                  <a:lnTo>
                    <a:pt x="961" y="297"/>
                  </a:lnTo>
                  <a:lnTo>
                    <a:pt x="941" y="304"/>
                  </a:lnTo>
                  <a:lnTo>
                    <a:pt x="895" y="319"/>
                  </a:lnTo>
                  <a:lnTo>
                    <a:pt x="849" y="335"/>
                  </a:lnTo>
                  <a:lnTo>
                    <a:pt x="802" y="356"/>
                  </a:lnTo>
                  <a:lnTo>
                    <a:pt x="764" y="372"/>
                  </a:lnTo>
                  <a:lnTo>
                    <a:pt x="732" y="387"/>
                  </a:lnTo>
                  <a:lnTo>
                    <a:pt x="716" y="396"/>
                  </a:lnTo>
                  <a:lnTo>
                    <a:pt x="712" y="398"/>
                  </a:lnTo>
                  <a:lnTo>
                    <a:pt x="710" y="396"/>
                  </a:lnTo>
                  <a:lnTo>
                    <a:pt x="708" y="392"/>
                  </a:lnTo>
                  <a:lnTo>
                    <a:pt x="710" y="387"/>
                  </a:lnTo>
                  <a:lnTo>
                    <a:pt x="716" y="372"/>
                  </a:lnTo>
                  <a:lnTo>
                    <a:pt x="723" y="352"/>
                  </a:lnTo>
                  <a:lnTo>
                    <a:pt x="729" y="332"/>
                  </a:lnTo>
                  <a:lnTo>
                    <a:pt x="734" y="311"/>
                  </a:lnTo>
                  <a:lnTo>
                    <a:pt x="736" y="302"/>
                  </a:lnTo>
                  <a:lnTo>
                    <a:pt x="734" y="295"/>
                  </a:lnTo>
                  <a:lnTo>
                    <a:pt x="732" y="289"/>
                  </a:lnTo>
                  <a:lnTo>
                    <a:pt x="729" y="284"/>
                  </a:lnTo>
                  <a:lnTo>
                    <a:pt x="719" y="278"/>
                  </a:lnTo>
                  <a:lnTo>
                    <a:pt x="708" y="276"/>
                  </a:lnTo>
                  <a:lnTo>
                    <a:pt x="697" y="275"/>
                  </a:lnTo>
                  <a:lnTo>
                    <a:pt x="686" y="275"/>
                  </a:lnTo>
                  <a:lnTo>
                    <a:pt x="655" y="278"/>
                  </a:lnTo>
                  <a:lnTo>
                    <a:pt x="616" y="289"/>
                  </a:lnTo>
                  <a:lnTo>
                    <a:pt x="594" y="295"/>
                  </a:lnTo>
                  <a:lnTo>
                    <a:pt x="570" y="304"/>
                  </a:lnTo>
                  <a:lnTo>
                    <a:pt x="546" y="315"/>
                  </a:lnTo>
                  <a:lnTo>
                    <a:pt x="524" y="326"/>
                  </a:lnTo>
                  <a:lnTo>
                    <a:pt x="487" y="348"/>
                  </a:lnTo>
                  <a:lnTo>
                    <a:pt x="461" y="361"/>
                  </a:lnTo>
                  <a:lnTo>
                    <a:pt x="459" y="361"/>
                  </a:lnTo>
                  <a:lnTo>
                    <a:pt x="457" y="359"/>
                  </a:lnTo>
                  <a:lnTo>
                    <a:pt x="456" y="356"/>
                  </a:lnTo>
                  <a:lnTo>
                    <a:pt x="456" y="352"/>
                  </a:lnTo>
                  <a:lnTo>
                    <a:pt x="454" y="339"/>
                  </a:lnTo>
                  <a:lnTo>
                    <a:pt x="450" y="322"/>
                  </a:lnTo>
                  <a:lnTo>
                    <a:pt x="448" y="313"/>
                  </a:lnTo>
                  <a:lnTo>
                    <a:pt x="444" y="306"/>
                  </a:lnTo>
                  <a:lnTo>
                    <a:pt x="439" y="297"/>
                  </a:lnTo>
                  <a:lnTo>
                    <a:pt x="433" y="287"/>
                  </a:lnTo>
                  <a:lnTo>
                    <a:pt x="426" y="280"/>
                  </a:lnTo>
                  <a:lnTo>
                    <a:pt x="417" y="273"/>
                  </a:lnTo>
                  <a:lnTo>
                    <a:pt x="406" y="267"/>
                  </a:lnTo>
                  <a:lnTo>
                    <a:pt x="393" y="262"/>
                  </a:lnTo>
                  <a:lnTo>
                    <a:pt x="382" y="260"/>
                  </a:lnTo>
                  <a:lnTo>
                    <a:pt x="371" y="258"/>
                  </a:lnTo>
                  <a:lnTo>
                    <a:pt x="360" y="256"/>
                  </a:lnTo>
                  <a:lnTo>
                    <a:pt x="349" y="256"/>
                  </a:lnTo>
                  <a:lnTo>
                    <a:pt x="326" y="260"/>
                  </a:lnTo>
                  <a:lnTo>
                    <a:pt x="302" y="265"/>
                  </a:lnTo>
                  <a:lnTo>
                    <a:pt x="278" y="275"/>
                  </a:lnTo>
                  <a:lnTo>
                    <a:pt x="254" y="286"/>
                  </a:lnTo>
                  <a:lnTo>
                    <a:pt x="232" y="300"/>
                  </a:lnTo>
                  <a:lnTo>
                    <a:pt x="208" y="317"/>
                  </a:lnTo>
                  <a:lnTo>
                    <a:pt x="186" y="335"/>
                  </a:lnTo>
                  <a:lnTo>
                    <a:pt x="162" y="354"/>
                  </a:lnTo>
                  <a:lnTo>
                    <a:pt x="142" y="376"/>
                  </a:lnTo>
                  <a:lnTo>
                    <a:pt x="122" y="398"/>
                  </a:lnTo>
                  <a:lnTo>
                    <a:pt x="101" y="420"/>
                  </a:lnTo>
                  <a:lnTo>
                    <a:pt x="83" y="444"/>
                  </a:lnTo>
                  <a:lnTo>
                    <a:pt x="66" y="468"/>
                  </a:lnTo>
                  <a:lnTo>
                    <a:pt x="51" y="490"/>
                  </a:lnTo>
                  <a:lnTo>
                    <a:pt x="138" y="490"/>
                  </a:lnTo>
                  <a:lnTo>
                    <a:pt x="160" y="455"/>
                  </a:lnTo>
                  <a:lnTo>
                    <a:pt x="181" y="420"/>
                  </a:lnTo>
                  <a:lnTo>
                    <a:pt x="201" y="391"/>
                  </a:lnTo>
                  <a:lnTo>
                    <a:pt x="223" y="363"/>
                  </a:lnTo>
                  <a:lnTo>
                    <a:pt x="232" y="352"/>
                  </a:lnTo>
                  <a:lnTo>
                    <a:pt x="243" y="341"/>
                  </a:lnTo>
                  <a:lnTo>
                    <a:pt x="254" y="332"/>
                  </a:lnTo>
                  <a:lnTo>
                    <a:pt x="266" y="322"/>
                  </a:lnTo>
                  <a:lnTo>
                    <a:pt x="278" y="317"/>
                  </a:lnTo>
                  <a:lnTo>
                    <a:pt x="289" y="313"/>
                  </a:lnTo>
                  <a:lnTo>
                    <a:pt x="302" y="310"/>
                  </a:lnTo>
                  <a:lnTo>
                    <a:pt x="315" y="310"/>
                  </a:lnTo>
                  <a:lnTo>
                    <a:pt x="325" y="310"/>
                  </a:lnTo>
                  <a:lnTo>
                    <a:pt x="334" y="313"/>
                  </a:lnTo>
                  <a:lnTo>
                    <a:pt x="343" y="321"/>
                  </a:lnTo>
                  <a:lnTo>
                    <a:pt x="349" y="328"/>
                  </a:lnTo>
                  <a:lnTo>
                    <a:pt x="354" y="339"/>
                  </a:lnTo>
                  <a:lnTo>
                    <a:pt x="358" y="354"/>
                  </a:lnTo>
                  <a:lnTo>
                    <a:pt x="358" y="368"/>
                  </a:lnTo>
                  <a:lnTo>
                    <a:pt x="358" y="385"/>
                  </a:lnTo>
                  <a:lnTo>
                    <a:pt x="356" y="405"/>
                  </a:lnTo>
                  <a:lnTo>
                    <a:pt x="352" y="427"/>
                  </a:lnTo>
                  <a:lnTo>
                    <a:pt x="347" y="450"/>
                  </a:lnTo>
                  <a:lnTo>
                    <a:pt x="339" y="475"/>
                  </a:lnTo>
                  <a:lnTo>
                    <a:pt x="328" y="503"/>
                  </a:lnTo>
                  <a:lnTo>
                    <a:pt x="315" y="531"/>
                  </a:lnTo>
                  <a:lnTo>
                    <a:pt x="301" y="562"/>
                  </a:lnTo>
                  <a:lnTo>
                    <a:pt x="282" y="593"/>
                  </a:lnTo>
                  <a:lnTo>
                    <a:pt x="269" y="612"/>
                  </a:lnTo>
                  <a:lnTo>
                    <a:pt x="253" y="630"/>
                  </a:lnTo>
                  <a:lnTo>
                    <a:pt x="234" y="647"/>
                  </a:lnTo>
                  <a:lnTo>
                    <a:pt x="212" y="662"/>
                  </a:lnTo>
                  <a:lnTo>
                    <a:pt x="192" y="674"/>
                  </a:lnTo>
                  <a:lnTo>
                    <a:pt x="173" y="682"/>
                  </a:lnTo>
                  <a:lnTo>
                    <a:pt x="164" y="684"/>
                  </a:lnTo>
                  <a:lnTo>
                    <a:pt x="155" y="685"/>
                  </a:lnTo>
                  <a:lnTo>
                    <a:pt x="147" y="685"/>
                  </a:lnTo>
                  <a:lnTo>
                    <a:pt x="140" y="684"/>
                  </a:lnTo>
                  <a:lnTo>
                    <a:pt x="133" y="680"/>
                  </a:lnTo>
                  <a:lnTo>
                    <a:pt x="125" y="674"/>
                  </a:lnTo>
                  <a:lnTo>
                    <a:pt x="120" y="669"/>
                  </a:lnTo>
                  <a:lnTo>
                    <a:pt x="114" y="663"/>
                  </a:lnTo>
                  <a:lnTo>
                    <a:pt x="109" y="656"/>
                  </a:lnTo>
                  <a:lnTo>
                    <a:pt x="105" y="647"/>
                  </a:lnTo>
                  <a:lnTo>
                    <a:pt x="101" y="636"/>
                  </a:lnTo>
                  <a:lnTo>
                    <a:pt x="99" y="625"/>
                  </a:lnTo>
                  <a:lnTo>
                    <a:pt x="99" y="612"/>
                  </a:lnTo>
                  <a:lnTo>
                    <a:pt x="99" y="599"/>
                  </a:lnTo>
                  <a:lnTo>
                    <a:pt x="101" y="582"/>
                  </a:lnTo>
                  <a:lnTo>
                    <a:pt x="105" y="568"/>
                  </a:lnTo>
                  <a:lnTo>
                    <a:pt x="111" y="549"/>
                  </a:lnTo>
                  <a:lnTo>
                    <a:pt x="118" y="531"/>
                  </a:lnTo>
                  <a:lnTo>
                    <a:pt x="127" y="512"/>
                  </a:lnTo>
                  <a:lnTo>
                    <a:pt x="138" y="490"/>
                  </a:lnTo>
                  <a:lnTo>
                    <a:pt x="51" y="490"/>
                  </a:lnTo>
                  <a:close/>
                </a:path>
              </a:pathLst>
            </a:custGeom>
            <a:solidFill>
              <a:srgbClr val="000000"/>
            </a:solidFill>
            <a:ln w="9525">
              <a:noFill/>
              <a:round/>
              <a:headEnd/>
              <a:tailEnd/>
            </a:ln>
          </p:spPr>
          <p:txBody>
            <a:bodyPr wrap="none" anchor="ctr"/>
            <a:lstStyle/>
            <a:p>
              <a:endParaRPr lang="en-GB">
                <a:latin typeface="Calibri" pitchFamily="34" charset="0"/>
              </a:endParaRPr>
            </a:p>
          </p:txBody>
        </p:sp>
        <p:sp>
          <p:nvSpPr>
            <p:cNvPr id="2127" name="Freeform 2392"/>
            <p:cNvSpPr>
              <a:spLocks noChangeArrowheads="1"/>
            </p:cNvSpPr>
            <p:nvPr/>
          </p:nvSpPr>
          <p:spPr bwMode="auto">
            <a:xfrm>
              <a:off x="3815" y="2478"/>
              <a:ext cx="930" cy="577"/>
            </a:xfrm>
            <a:custGeom>
              <a:avLst/>
              <a:gdLst>
                <a:gd name="T0" fmla="*/ 512 w 2059"/>
                <a:gd name="T1" fmla="*/ 18 h 1278"/>
                <a:gd name="T2" fmla="*/ 527 w 2059"/>
                <a:gd name="T3" fmla="*/ 21 h 1278"/>
                <a:gd name="T4" fmla="*/ 533 w 2059"/>
                <a:gd name="T5" fmla="*/ 35 h 1278"/>
                <a:gd name="T6" fmla="*/ 530 w 2059"/>
                <a:gd name="T7" fmla="*/ 64 h 1278"/>
                <a:gd name="T8" fmla="*/ 503 w 2059"/>
                <a:gd name="T9" fmla="*/ 140 h 1278"/>
                <a:gd name="T10" fmla="*/ 455 w 2059"/>
                <a:gd name="T11" fmla="*/ 238 h 1278"/>
                <a:gd name="T12" fmla="*/ 422 w 2059"/>
                <a:gd name="T13" fmla="*/ 307 h 1278"/>
                <a:gd name="T14" fmla="*/ 418 w 2059"/>
                <a:gd name="T15" fmla="*/ 330 h 1278"/>
                <a:gd name="T16" fmla="*/ 427 w 2059"/>
                <a:gd name="T17" fmla="*/ 330 h 1278"/>
                <a:gd name="T18" fmla="*/ 460 w 2059"/>
                <a:gd name="T19" fmla="*/ 311 h 1278"/>
                <a:gd name="T20" fmla="*/ 573 w 2059"/>
                <a:gd name="T21" fmla="*/ 221 h 1278"/>
                <a:gd name="T22" fmla="*/ 632 w 2059"/>
                <a:gd name="T23" fmla="*/ 176 h 1278"/>
                <a:gd name="T24" fmla="*/ 605 w 2059"/>
                <a:gd name="T25" fmla="*/ 211 h 1278"/>
                <a:gd name="T26" fmla="*/ 500 w 2059"/>
                <a:gd name="T27" fmla="*/ 332 h 1278"/>
                <a:gd name="T28" fmla="*/ 387 w 2059"/>
                <a:gd name="T29" fmla="*/ 453 h 1278"/>
                <a:gd name="T30" fmla="*/ 317 w 2059"/>
                <a:gd name="T31" fmla="*/ 511 h 1278"/>
                <a:gd name="T32" fmla="*/ 251 w 2059"/>
                <a:gd name="T33" fmla="*/ 545 h 1278"/>
                <a:gd name="T34" fmla="*/ 211 w 2059"/>
                <a:gd name="T35" fmla="*/ 557 h 1278"/>
                <a:gd name="T36" fmla="*/ 168 w 2059"/>
                <a:gd name="T37" fmla="*/ 559 h 1278"/>
                <a:gd name="T38" fmla="*/ 125 w 2059"/>
                <a:gd name="T39" fmla="*/ 554 h 1278"/>
                <a:gd name="T40" fmla="*/ 89 w 2059"/>
                <a:gd name="T41" fmla="*/ 540 h 1278"/>
                <a:gd name="T42" fmla="*/ 52 w 2059"/>
                <a:gd name="T43" fmla="*/ 516 h 1278"/>
                <a:gd name="T44" fmla="*/ 16 w 2059"/>
                <a:gd name="T45" fmla="*/ 476 h 1278"/>
                <a:gd name="T46" fmla="*/ 1 w 2059"/>
                <a:gd name="T47" fmla="*/ 455 h 1278"/>
                <a:gd name="T48" fmla="*/ 23 w 2059"/>
                <a:gd name="T49" fmla="*/ 501 h 1278"/>
                <a:gd name="T50" fmla="*/ 50 w 2059"/>
                <a:gd name="T51" fmla="*/ 530 h 1278"/>
                <a:gd name="T52" fmla="*/ 84 w 2059"/>
                <a:gd name="T53" fmla="*/ 552 h 1278"/>
                <a:gd name="T54" fmla="*/ 129 w 2059"/>
                <a:gd name="T55" fmla="*/ 568 h 1278"/>
                <a:gd name="T56" fmla="*/ 189 w 2059"/>
                <a:gd name="T57" fmla="*/ 577 h 1278"/>
                <a:gd name="T58" fmla="*/ 253 w 2059"/>
                <a:gd name="T59" fmla="*/ 570 h 1278"/>
                <a:gd name="T60" fmla="*/ 318 w 2059"/>
                <a:gd name="T61" fmla="*/ 544 h 1278"/>
                <a:gd name="T62" fmla="*/ 382 w 2059"/>
                <a:gd name="T63" fmla="*/ 502 h 1278"/>
                <a:gd name="T64" fmla="*/ 443 w 2059"/>
                <a:gd name="T65" fmla="*/ 450 h 1278"/>
                <a:gd name="T66" fmla="*/ 536 w 2059"/>
                <a:gd name="T67" fmla="*/ 354 h 1278"/>
                <a:gd name="T68" fmla="*/ 651 w 2059"/>
                <a:gd name="T69" fmla="*/ 216 h 1278"/>
                <a:gd name="T70" fmla="*/ 759 w 2059"/>
                <a:gd name="T71" fmla="*/ 91 h 1278"/>
                <a:gd name="T72" fmla="*/ 815 w 2059"/>
                <a:gd name="T73" fmla="*/ 40 h 1278"/>
                <a:gd name="T74" fmla="*/ 852 w 2059"/>
                <a:gd name="T75" fmla="*/ 21 h 1278"/>
                <a:gd name="T76" fmla="*/ 888 w 2059"/>
                <a:gd name="T77" fmla="*/ 16 h 1278"/>
                <a:gd name="T78" fmla="*/ 928 w 2059"/>
                <a:gd name="T79" fmla="*/ 21 h 1278"/>
                <a:gd name="T80" fmla="*/ 907 w 2059"/>
                <a:gd name="T81" fmla="*/ 11 h 1278"/>
                <a:gd name="T82" fmla="*/ 876 w 2059"/>
                <a:gd name="T83" fmla="*/ 5 h 1278"/>
                <a:gd name="T84" fmla="*/ 844 w 2059"/>
                <a:gd name="T85" fmla="*/ 9 h 1278"/>
                <a:gd name="T86" fmla="*/ 786 w 2059"/>
                <a:gd name="T87" fmla="*/ 33 h 1278"/>
                <a:gd name="T88" fmla="*/ 721 w 2059"/>
                <a:gd name="T89" fmla="*/ 78 h 1278"/>
                <a:gd name="T90" fmla="*/ 649 w 2059"/>
                <a:gd name="T91" fmla="*/ 142 h 1278"/>
                <a:gd name="T92" fmla="*/ 535 w 2059"/>
                <a:gd name="T93" fmla="*/ 232 h 1278"/>
                <a:gd name="T94" fmla="*/ 490 w 2059"/>
                <a:gd name="T95" fmla="*/ 263 h 1278"/>
                <a:gd name="T96" fmla="*/ 523 w 2059"/>
                <a:gd name="T97" fmla="*/ 194 h 1278"/>
                <a:gd name="T98" fmla="*/ 568 w 2059"/>
                <a:gd name="T99" fmla="*/ 80 h 1278"/>
                <a:gd name="T100" fmla="*/ 579 w 2059"/>
                <a:gd name="T101" fmla="*/ 32 h 1278"/>
                <a:gd name="T102" fmla="*/ 576 w 2059"/>
                <a:gd name="T103" fmla="*/ 7 h 1278"/>
                <a:gd name="T104" fmla="*/ 566 w 2059"/>
                <a:gd name="T105" fmla="*/ 0 h 1278"/>
                <a:gd name="T106" fmla="*/ 535 w 2059"/>
                <a:gd name="T107" fmla="*/ 4 h 1278"/>
                <a:gd name="T108" fmla="*/ 492 w 2059"/>
                <a:gd name="T109" fmla="*/ 19 h 1278"/>
                <a:gd name="T110" fmla="*/ 487 w 2059"/>
                <a:gd name="T111" fmla="*/ 25 h 12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59"/>
                <a:gd name="T169" fmla="*/ 0 h 1278"/>
                <a:gd name="T170" fmla="*/ 2059 w 2059"/>
                <a:gd name="T171" fmla="*/ 1278 h 12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59" h="1278">
                  <a:moveTo>
                    <a:pt x="1079" y="56"/>
                  </a:moveTo>
                  <a:lnTo>
                    <a:pt x="1090" y="52"/>
                  </a:lnTo>
                  <a:lnTo>
                    <a:pt x="1116" y="43"/>
                  </a:lnTo>
                  <a:lnTo>
                    <a:pt x="1133" y="39"/>
                  </a:lnTo>
                  <a:lnTo>
                    <a:pt x="1148" y="39"/>
                  </a:lnTo>
                  <a:lnTo>
                    <a:pt x="1155" y="41"/>
                  </a:lnTo>
                  <a:lnTo>
                    <a:pt x="1161" y="43"/>
                  </a:lnTo>
                  <a:lnTo>
                    <a:pt x="1166" y="47"/>
                  </a:lnTo>
                  <a:lnTo>
                    <a:pt x="1172" y="50"/>
                  </a:lnTo>
                  <a:lnTo>
                    <a:pt x="1177" y="58"/>
                  </a:lnTo>
                  <a:lnTo>
                    <a:pt x="1179" y="67"/>
                  </a:lnTo>
                  <a:lnTo>
                    <a:pt x="1181" y="78"/>
                  </a:lnTo>
                  <a:lnTo>
                    <a:pt x="1181" y="91"/>
                  </a:lnTo>
                  <a:lnTo>
                    <a:pt x="1181" y="106"/>
                  </a:lnTo>
                  <a:lnTo>
                    <a:pt x="1177" y="122"/>
                  </a:lnTo>
                  <a:lnTo>
                    <a:pt x="1173" y="141"/>
                  </a:lnTo>
                  <a:lnTo>
                    <a:pt x="1168" y="161"/>
                  </a:lnTo>
                  <a:lnTo>
                    <a:pt x="1155" y="205"/>
                  </a:lnTo>
                  <a:lnTo>
                    <a:pt x="1137" y="255"/>
                  </a:lnTo>
                  <a:lnTo>
                    <a:pt x="1113" y="310"/>
                  </a:lnTo>
                  <a:lnTo>
                    <a:pt x="1087" y="367"/>
                  </a:lnTo>
                  <a:lnTo>
                    <a:pt x="1059" y="424"/>
                  </a:lnTo>
                  <a:lnTo>
                    <a:pt x="1031" y="478"/>
                  </a:lnTo>
                  <a:lnTo>
                    <a:pt x="1007" y="528"/>
                  </a:lnTo>
                  <a:lnTo>
                    <a:pt x="985" y="574"/>
                  </a:lnTo>
                  <a:lnTo>
                    <a:pt x="965" y="614"/>
                  </a:lnTo>
                  <a:lnTo>
                    <a:pt x="948" y="649"/>
                  </a:lnTo>
                  <a:lnTo>
                    <a:pt x="935" y="679"/>
                  </a:lnTo>
                  <a:lnTo>
                    <a:pt x="926" y="701"/>
                  </a:lnTo>
                  <a:lnTo>
                    <a:pt x="924" y="715"/>
                  </a:lnTo>
                  <a:lnTo>
                    <a:pt x="924" y="727"/>
                  </a:lnTo>
                  <a:lnTo>
                    <a:pt x="926" y="730"/>
                  </a:lnTo>
                  <a:lnTo>
                    <a:pt x="928" y="732"/>
                  </a:lnTo>
                  <a:lnTo>
                    <a:pt x="932" y="732"/>
                  </a:lnTo>
                  <a:lnTo>
                    <a:pt x="935" y="732"/>
                  </a:lnTo>
                  <a:lnTo>
                    <a:pt x="945" y="730"/>
                  </a:lnTo>
                  <a:lnTo>
                    <a:pt x="956" y="727"/>
                  </a:lnTo>
                  <a:lnTo>
                    <a:pt x="969" y="719"/>
                  </a:lnTo>
                  <a:lnTo>
                    <a:pt x="982" y="714"/>
                  </a:lnTo>
                  <a:lnTo>
                    <a:pt x="1018" y="688"/>
                  </a:lnTo>
                  <a:lnTo>
                    <a:pt x="1072" y="649"/>
                  </a:lnTo>
                  <a:lnTo>
                    <a:pt x="1135" y="598"/>
                  </a:lnTo>
                  <a:lnTo>
                    <a:pt x="1203" y="544"/>
                  </a:lnTo>
                  <a:lnTo>
                    <a:pt x="1268" y="489"/>
                  </a:lnTo>
                  <a:lnTo>
                    <a:pt x="1327" y="443"/>
                  </a:lnTo>
                  <a:lnTo>
                    <a:pt x="1371" y="406"/>
                  </a:lnTo>
                  <a:lnTo>
                    <a:pt x="1397" y="387"/>
                  </a:lnTo>
                  <a:lnTo>
                    <a:pt x="1399" y="389"/>
                  </a:lnTo>
                  <a:lnTo>
                    <a:pt x="1395" y="395"/>
                  </a:lnTo>
                  <a:lnTo>
                    <a:pt x="1387" y="406"/>
                  </a:lnTo>
                  <a:lnTo>
                    <a:pt x="1375" y="422"/>
                  </a:lnTo>
                  <a:lnTo>
                    <a:pt x="1340" y="467"/>
                  </a:lnTo>
                  <a:lnTo>
                    <a:pt x="1292" y="524"/>
                  </a:lnTo>
                  <a:lnTo>
                    <a:pt x="1236" y="590"/>
                  </a:lnTo>
                  <a:lnTo>
                    <a:pt x="1173" y="662"/>
                  </a:lnTo>
                  <a:lnTo>
                    <a:pt x="1107" y="736"/>
                  </a:lnTo>
                  <a:lnTo>
                    <a:pt x="1041" y="809"/>
                  </a:lnTo>
                  <a:lnTo>
                    <a:pt x="967" y="889"/>
                  </a:lnTo>
                  <a:lnTo>
                    <a:pt x="893" y="966"/>
                  </a:lnTo>
                  <a:lnTo>
                    <a:pt x="856" y="1003"/>
                  </a:lnTo>
                  <a:lnTo>
                    <a:pt x="817" y="1038"/>
                  </a:lnTo>
                  <a:lnTo>
                    <a:pt x="779" y="1071"/>
                  </a:lnTo>
                  <a:lnTo>
                    <a:pt x="740" y="1102"/>
                  </a:lnTo>
                  <a:lnTo>
                    <a:pt x="701" y="1132"/>
                  </a:lnTo>
                  <a:lnTo>
                    <a:pt x="661" y="1158"/>
                  </a:lnTo>
                  <a:lnTo>
                    <a:pt x="618" y="1180"/>
                  </a:lnTo>
                  <a:lnTo>
                    <a:pt x="578" y="1200"/>
                  </a:lnTo>
                  <a:lnTo>
                    <a:pt x="555" y="1207"/>
                  </a:lnTo>
                  <a:lnTo>
                    <a:pt x="533" y="1217"/>
                  </a:lnTo>
                  <a:lnTo>
                    <a:pt x="513" y="1222"/>
                  </a:lnTo>
                  <a:lnTo>
                    <a:pt x="491" y="1228"/>
                  </a:lnTo>
                  <a:lnTo>
                    <a:pt x="467" y="1233"/>
                  </a:lnTo>
                  <a:lnTo>
                    <a:pt x="445" y="1237"/>
                  </a:lnTo>
                  <a:lnTo>
                    <a:pt x="423" y="1239"/>
                  </a:lnTo>
                  <a:lnTo>
                    <a:pt x="399" y="1241"/>
                  </a:lnTo>
                  <a:lnTo>
                    <a:pt x="373" y="1239"/>
                  </a:lnTo>
                  <a:lnTo>
                    <a:pt x="347" y="1239"/>
                  </a:lnTo>
                  <a:lnTo>
                    <a:pt x="323" y="1235"/>
                  </a:lnTo>
                  <a:lnTo>
                    <a:pt x="299" y="1231"/>
                  </a:lnTo>
                  <a:lnTo>
                    <a:pt x="277" y="1226"/>
                  </a:lnTo>
                  <a:lnTo>
                    <a:pt x="255" y="1220"/>
                  </a:lnTo>
                  <a:lnTo>
                    <a:pt x="234" y="1213"/>
                  </a:lnTo>
                  <a:lnTo>
                    <a:pt x="214" y="1204"/>
                  </a:lnTo>
                  <a:lnTo>
                    <a:pt x="196" y="1196"/>
                  </a:lnTo>
                  <a:lnTo>
                    <a:pt x="179" y="1185"/>
                  </a:lnTo>
                  <a:lnTo>
                    <a:pt x="162" y="1176"/>
                  </a:lnTo>
                  <a:lnTo>
                    <a:pt x="146" y="1165"/>
                  </a:lnTo>
                  <a:lnTo>
                    <a:pt x="116" y="1143"/>
                  </a:lnTo>
                  <a:lnTo>
                    <a:pt x="90" y="1121"/>
                  </a:lnTo>
                  <a:lnTo>
                    <a:pt x="68" y="1097"/>
                  </a:lnTo>
                  <a:lnTo>
                    <a:pt x="50" y="1075"/>
                  </a:lnTo>
                  <a:lnTo>
                    <a:pt x="35" y="1055"/>
                  </a:lnTo>
                  <a:lnTo>
                    <a:pt x="22" y="1034"/>
                  </a:lnTo>
                  <a:lnTo>
                    <a:pt x="6" y="1007"/>
                  </a:lnTo>
                  <a:lnTo>
                    <a:pt x="0" y="996"/>
                  </a:lnTo>
                  <a:lnTo>
                    <a:pt x="2" y="1007"/>
                  </a:lnTo>
                  <a:lnTo>
                    <a:pt x="13" y="1038"/>
                  </a:lnTo>
                  <a:lnTo>
                    <a:pt x="20" y="1060"/>
                  </a:lnTo>
                  <a:lnTo>
                    <a:pt x="33" y="1084"/>
                  </a:lnTo>
                  <a:lnTo>
                    <a:pt x="50" y="1110"/>
                  </a:lnTo>
                  <a:lnTo>
                    <a:pt x="70" y="1136"/>
                  </a:lnTo>
                  <a:lnTo>
                    <a:pt x="83" y="1149"/>
                  </a:lnTo>
                  <a:lnTo>
                    <a:pt x="96" y="1161"/>
                  </a:lnTo>
                  <a:lnTo>
                    <a:pt x="111" y="1174"/>
                  </a:lnTo>
                  <a:lnTo>
                    <a:pt x="127" y="1187"/>
                  </a:lnTo>
                  <a:lnTo>
                    <a:pt x="146" y="1200"/>
                  </a:lnTo>
                  <a:lnTo>
                    <a:pt x="164" y="1211"/>
                  </a:lnTo>
                  <a:lnTo>
                    <a:pt x="185" y="1222"/>
                  </a:lnTo>
                  <a:lnTo>
                    <a:pt x="209" y="1233"/>
                  </a:lnTo>
                  <a:lnTo>
                    <a:pt x="233" y="1243"/>
                  </a:lnTo>
                  <a:lnTo>
                    <a:pt x="258" y="1252"/>
                  </a:lnTo>
                  <a:lnTo>
                    <a:pt x="286" y="1259"/>
                  </a:lnTo>
                  <a:lnTo>
                    <a:pt x="316" y="1266"/>
                  </a:lnTo>
                  <a:lnTo>
                    <a:pt x="349" y="1270"/>
                  </a:lnTo>
                  <a:lnTo>
                    <a:pt x="382" y="1276"/>
                  </a:lnTo>
                  <a:lnTo>
                    <a:pt x="419" y="1278"/>
                  </a:lnTo>
                  <a:lnTo>
                    <a:pt x="456" y="1278"/>
                  </a:lnTo>
                  <a:lnTo>
                    <a:pt x="491" y="1276"/>
                  </a:lnTo>
                  <a:lnTo>
                    <a:pt x="526" y="1272"/>
                  </a:lnTo>
                  <a:lnTo>
                    <a:pt x="561" y="1263"/>
                  </a:lnTo>
                  <a:lnTo>
                    <a:pt x="596" y="1252"/>
                  </a:lnTo>
                  <a:lnTo>
                    <a:pt x="631" y="1239"/>
                  </a:lnTo>
                  <a:lnTo>
                    <a:pt x="668" y="1222"/>
                  </a:lnTo>
                  <a:lnTo>
                    <a:pt x="703" y="1204"/>
                  </a:lnTo>
                  <a:lnTo>
                    <a:pt x="738" y="1184"/>
                  </a:lnTo>
                  <a:lnTo>
                    <a:pt x="775" y="1161"/>
                  </a:lnTo>
                  <a:lnTo>
                    <a:pt x="810" y="1137"/>
                  </a:lnTo>
                  <a:lnTo>
                    <a:pt x="845" y="1112"/>
                  </a:lnTo>
                  <a:lnTo>
                    <a:pt x="878" y="1084"/>
                  </a:lnTo>
                  <a:lnTo>
                    <a:pt x="913" y="1056"/>
                  </a:lnTo>
                  <a:lnTo>
                    <a:pt x="947" y="1027"/>
                  </a:lnTo>
                  <a:lnTo>
                    <a:pt x="980" y="997"/>
                  </a:lnTo>
                  <a:lnTo>
                    <a:pt x="1013" y="968"/>
                  </a:lnTo>
                  <a:lnTo>
                    <a:pt x="1074" y="905"/>
                  </a:lnTo>
                  <a:lnTo>
                    <a:pt x="1133" y="844"/>
                  </a:lnTo>
                  <a:lnTo>
                    <a:pt x="1186" y="784"/>
                  </a:lnTo>
                  <a:lnTo>
                    <a:pt x="1236" y="727"/>
                  </a:lnTo>
                  <a:lnTo>
                    <a:pt x="1319" y="629"/>
                  </a:lnTo>
                  <a:lnTo>
                    <a:pt x="1373" y="561"/>
                  </a:lnTo>
                  <a:lnTo>
                    <a:pt x="1441" y="478"/>
                  </a:lnTo>
                  <a:lnTo>
                    <a:pt x="1506" y="400"/>
                  </a:lnTo>
                  <a:lnTo>
                    <a:pt x="1566" y="328"/>
                  </a:lnTo>
                  <a:lnTo>
                    <a:pt x="1625" y="260"/>
                  </a:lnTo>
                  <a:lnTo>
                    <a:pt x="1681" y="201"/>
                  </a:lnTo>
                  <a:lnTo>
                    <a:pt x="1732" y="148"/>
                  </a:lnTo>
                  <a:lnTo>
                    <a:pt x="1758" y="126"/>
                  </a:lnTo>
                  <a:lnTo>
                    <a:pt x="1780" y="107"/>
                  </a:lnTo>
                  <a:lnTo>
                    <a:pt x="1804" y="89"/>
                  </a:lnTo>
                  <a:lnTo>
                    <a:pt x="1825" y="74"/>
                  </a:lnTo>
                  <a:lnTo>
                    <a:pt x="1847" y="63"/>
                  </a:lnTo>
                  <a:lnTo>
                    <a:pt x="1867" y="54"/>
                  </a:lnTo>
                  <a:lnTo>
                    <a:pt x="1887" y="47"/>
                  </a:lnTo>
                  <a:lnTo>
                    <a:pt x="1910" y="41"/>
                  </a:lnTo>
                  <a:lnTo>
                    <a:pt x="1930" y="37"/>
                  </a:lnTo>
                  <a:lnTo>
                    <a:pt x="1948" y="35"/>
                  </a:lnTo>
                  <a:lnTo>
                    <a:pt x="1967" y="35"/>
                  </a:lnTo>
                  <a:lnTo>
                    <a:pt x="1983" y="35"/>
                  </a:lnTo>
                  <a:lnTo>
                    <a:pt x="2015" y="39"/>
                  </a:lnTo>
                  <a:lnTo>
                    <a:pt x="2039" y="43"/>
                  </a:lnTo>
                  <a:lnTo>
                    <a:pt x="2054" y="47"/>
                  </a:lnTo>
                  <a:lnTo>
                    <a:pt x="2059" y="48"/>
                  </a:lnTo>
                  <a:lnTo>
                    <a:pt x="2042" y="39"/>
                  </a:lnTo>
                  <a:lnTo>
                    <a:pt x="2026" y="30"/>
                  </a:lnTo>
                  <a:lnTo>
                    <a:pt x="2009" y="24"/>
                  </a:lnTo>
                  <a:lnTo>
                    <a:pt x="1993" y="19"/>
                  </a:lnTo>
                  <a:lnTo>
                    <a:pt x="1974" y="15"/>
                  </a:lnTo>
                  <a:lnTo>
                    <a:pt x="1958" y="13"/>
                  </a:lnTo>
                  <a:lnTo>
                    <a:pt x="1939" y="12"/>
                  </a:lnTo>
                  <a:lnTo>
                    <a:pt x="1923" y="12"/>
                  </a:lnTo>
                  <a:lnTo>
                    <a:pt x="1904" y="13"/>
                  </a:lnTo>
                  <a:lnTo>
                    <a:pt x="1886" y="15"/>
                  </a:lnTo>
                  <a:lnTo>
                    <a:pt x="1869" y="19"/>
                  </a:lnTo>
                  <a:lnTo>
                    <a:pt x="1851" y="24"/>
                  </a:lnTo>
                  <a:lnTo>
                    <a:pt x="1814" y="35"/>
                  </a:lnTo>
                  <a:lnTo>
                    <a:pt x="1777" y="52"/>
                  </a:lnTo>
                  <a:lnTo>
                    <a:pt x="1740" y="72"/>
                  </a:lnTo>
                  <a:lnTo>
                    <a:pt x="1705" y="93"/>
                  </a:lnTo>
                  <a:lnTo>
                    <a:pt x="1668" y="118"/>
                  </a:lnTo>
                  <a:lnTo>
                    <a:pt x="1633" y="144"/>
                  </a:lnTo>
                  <a:lnTo>
                    <a:pt x="1596" y="172"/>
                  </a:lnTo>
                  <a:lnTo>
                    <a:pt x="1563" y="201"/>
                  </a:lnTo>
                  <a:lnTo>
                    <a:pt x="1528" y="231"/>
                  </a:lnTo>
                  <a:lnTo>
                    <a:pt x="1494" y="262"/>
                  </a:lnTo>
                  <a:lnTo>
                    <a:pt x="1437" y="314"/>
                  </a:lnTo>
                  <a:lnTo>
                    <a:pt x="1373" y="367"/>
                  </a:lnTo>
                  <a:lnTo>
                    <a:pt x="1306" y="419"/>
                  </a:lnTo>
                  <a:lnTo>
                    <a:pt x="1242" y="469"/>
                  </a:lnTo>
                  <a:lnTo>
                    <a:pt x="1185" y="513"/>
                  </a:lnTo>
                  <a:lnTo>
                    <a:pt x="1137" y="548"/>
                  </a:lnTo>
                  <a:lnTo>
                    <a:pt x="1102" y="574"/>
                  </a:lnTo>
                  <a:lnTo>
                    <a:pt x="1087" y="586"/>
                  </a:lnTo>
                  <a:lnTo>
                    <a:pt x="1085" y="583"/>
                  </a:lnTo>
                  <a:lnTo>
                    <a:pt x="1090" y="570"/>
                  </a:lnTo>
                  <a:lnTo>
                    <a:pt x="1102" y="546"/>
                  </a:lnTo>
                  <a:lnTo>
                    <a:pt x="1116" y="513"/>
                  </a:lnTo>
                  <a:lnTo>
                    <a:pt x="1157" y="430"/>
                  </a:lnTo>
                  <a:lnTo>
                    <a:pt x="1201" y="330"/>
                  </a:lnTo>
                  <a:lnTo>
                    <a:pt x="1221" y="279"/>
                  </a:lnTo>
                  <a:lnTo>
                    <a:pt x="1242" y="227"/>
                  </a:lnTo>
                  <a:lnTo>
                    <a:pt x="1258" y="177"/>
                  </a:lnTo>
                  <a:lnTo>
                    <a:pt x="1271" y="131"/>
                  </a:lnTo>
                  <a:lnTo>
                    <a:pt x="1277" y="109"/>
                  </a:lnTo>
                  <a:lnTo>
                    <a:pt x="1280" y="89"/>
                  </a:lnTo>
                  <a:lnTo>
                    <a:pt x="1282" y="71"/>
                  </a:lnTo>
                  <a:lnTo>
                    <a:pt x="1284" y="54"/>
                  </a:lnTo>
                  <a:lnTo>
                    <a:pt x="1282" y="39"/>
                  </a:lnTo>
                  <a:lnTo>
                    <a:pt x="1280" y="26"/>
                  </a:lnTo>
                  <a:lnTo>
                    <a:pt x="1275" y="15"/>
                  </a:lnTo>
                  <a:lnTo>
                    <a:pt x="1268" y="6"/>
                  </a:lnTo>
                  <a:lnTo>
                    <a:pt x="1264" y="4"/>
                  </a:lnTo>
                  <a:lnTo>
                    <a:pt x="1258" y="2"/>
                  </a:lnTo>
                  <a:lnTo>
                    <a:pt x="1253" y="0"/>
                  </a:lnTo>
                  <a:lnTo>
                    <a:pt x="1245" y="0"/>
                  </a:lnTo>
                  <a:lnTo>
                    <a:pt x="1234" y="0"/>
                  </a:lnTo>
                  <a:lnTo>
                    <a:pt x="1210" y="2"/>
                  </a:lnTo>
                  <a:lnTo>
                    <a:pt x="1185" y="8"/>
                  </a:lnTo>
                  <a:lnTo>
                    <a:pt x="1157" y="15"/>
                  </a:lnTo>
                  <a:lnTo>
                    <a:pt x="1131" y="24"/>
                  </a:lnTo>
                  <a:lnTo>
                    <a:pt x="1107" y="34"/>
                  </a:lnTo>
                  <a:lnTo>
                    <a:pt x="1090" y="43"/>
                  </a:lnTo>
                  <a:lnTo>
                    <a:pt x="1083" y="47"/>
                  </a:lnTo>
                  <a:lnTo>
                    <a:pt x="1079" y="50"/>
                  </a:lnTo>
                  <a:lnTo>
                    <a:pt x="1078" y="54"/>
                  </a:lnTo>
                  <a:lnTo>
                    <a:pt x="1079" y="56"/>
                  </a:lnTo>
                  <a:close/>
                </a:path>
              </a:pathLst>
            </a:custGeom>
            <a:solidFill>
              <a:srgbClr val="000000"/>
            </a:solidFill>
            <a:ln w="9525">
              <a:noFill/>
              <a:round/>
              <a:headEnd/>
              <a:tailEnd/>
            </a:ln>
          </p:spPr>
          <p:txBody>
            <a:bodyPr wrap="none" anchor="ctr"/>
            <a:lstStyle/>
            <a:p>
              <a:endParaRPr lang="en-GB">
                <a:latin typeface="Calibri" pitchFamily="34" charset="0"/>
              </a:endParaRPr>
            </a:p>
          </p:txBody>
        </p:sp>
        <p:sp>
          <p:nvSpPr>
            <p:cNvPr id="2128" name="Freeform 2393"/>
            <p:cNvSpPr>
              <a:spLocks noChangeArrowheads="1"/>
            </p:cNvSpPr>
            <p:nvPr/>
          </p:nvSpPr>
          <p:spPr bwMode="auto">
            <a:xfrm>
              <a:off x="3772" y="2556"/>
              <a:ext cx="447" cy="361"/>
            </a:xfrm>
            <a:custGeom>
              <a:avLst/>
              <a:gdLst>
                <a:gd name="T0" fmla="*/ 3 w 991"/>
                <a:gd name="T1" fmla="*/ 249 h 799"/>
                <a:gd name="T2" fmla="*/ 2 w 991"/>
                <a:gd name="T3" fmla="*/ 285 h 799"/>
                <a:gd name="T4" fmla="*/ 18 w 991"/>
                <a:gd name="T5" fmla="*/ 305 h 799"/>
                <a:gd name="T6" fmla="*/ 44 w 991"/>
                <a:gd name="T7" fmla="*/ 308 h 799"/>
                <a:gd name="T8" fmla="*/ 102 w 991"/>
                <a:gd name="T9" fmla="*/ 281 h 799"/>
                <a:gd name="T10" fmla="*/ 166 w 991"/>
                <a:gd name="T11" fmla="*/ 216 h 799"/>
                <a:gd name="T12" fmla="*/ 227 w 991"/>
                <a:gd name="T13" fmla="*/ 154 h 799"/>
                <a:gd name="T14" fmla="*/ 272 w 991"/>
                <a:gd name="T15" fmla="*/ 168 h 799"/>
                <a:gd name="T16" fmla="*/ 221 w 991"/>
                <a:gd name="T17" fmla="*/ 290 h 799"/>
                <a:gd name="T18" fmla="*/ 187 w 991"/>
                <a:gd name="T19" fmla="*/ 329 h 799"/>
                <a:gd name="T20" fmla="*/ 136 w 991"/>
                <a:gd name="T21" fmla="*/ 352 h 799"/>
                <a:gd name="T22" fmla="*/ 106 w 991"/>
                <a:gd name="T23" fmla="*/ 351 h 799"/>
                <a:gd name="T24" fmla="*/ 78 w 991"/>
                <a:gd name="T25" fmla="*/ 341 h 799"/>
                <a:gd name="T26" fmla="*/ 78 w 991"/>
                <a:gd name="T27" fmla="*/ 345 h 799"/>
                <a:gd name="T28" fmla="*/ 122 w 991"/>
                <a:gd name="T29" fmla="*/ 361 h 799"/>
                <a:gd name="T30" fmla="*/ 168 w 991"/>
                <a:gd name="T31" fmla="*/ 356 h 799"/>
                <a:gd name="T32" fmla="*/ 221 w 991"/>
                <a:gd name="T33" fmla="*/ 324 h 799"/>
                <a:gd name="T34" fmla="*/ 260 w 991"/>
                <a:gd name="T35" fmla="*/ 274 h 799"/>
                <a:gd name="T36" fmla="*/ 310 w 991"/>
                <a:gd name="T37" fmla="*/ 172 h 799"/>
                <a:gd name="T38" fmla="*/ 337 w 991"/>
                <a:gd name="T39" fmla="*/ 155 h 799"/>
                <a:gd name="T40" fmla="*/ 397 w 991"/>
                <a:gd name="T41" fmla="*/ 145 h 799"/>
                <a:gd name="T42" fmla="*/ 436 w 991"/>
                <a:gd name="T43" fmla="*/ 116 h 799"/>
                <a:gd name="T44" fmla="*/ 446 w 991"/>
                <a:gd name="T45" fmla="*/ 77 h 799"/>
                <a:gd name="T46" fmla="*/ 431 w 991"/>
                <a:gd name="T47" fmla="*/ 101 h 799"/>
                <a:gd name="T48" fmla="*/ 392 w 991"/>
                <a:gd name="T49" fmla="*/ 122 h 799"/>
                <a:gd name="T50" fmla="*/ 336 w 991"/>
                <a:gd name="T51" fmla="*/ 119 h 799"/>
                <a:gd name="T52" fmla="*/ 359 w 991"/>
                <a:gd name="T53" fmla="*/ 52 h 799"/>
                <a:gd name="T54" fmla="*/ 385 w 991"/>
                <a:gd name="T55" fmla="*/ 22 h 799"/>
                <a:gd name="T56" fmla="*/ 407 w 991"/>
                <a:gd name="T57" fmla="*/ 20 h 799"/>
                <a:gd name="T58" fmla="*/ 417 w 991"/>
                <a:gd name="T59" fmla="*/ 33 h 799"/>
                <a:gd name="T60" fmla="*/ 408 w 991"/>
                <a:gd name="T61" fmla="*/ 60 h 799"/>
                <a:gd name="T62" fmla="*/ 409 w 991"/>
                <a:gd name="T63" fmla="*/ 65 h 799"/>
                <a:gd name="T64" fmla="*/ 433 w 991"/>
                <a:gd name="T65" fmla="*/ 38 h 799"/>
                <a:gd name="T66" fmla="*/ 439 w 991"/>
                <a:gd name="T67" fmla="*/ 10 h 799"/>
                <a:gd name="T68" fmla="*/ 417 w 991"/>
                <a:gd name="T69" fmla="*/ 0 h 799"/>
                <a:gd name="T70" fmla="*/ 371 w 991"/>
                <a:gd name="T71" fmla="*/ 14 h 799"/>
                <a:gd name="T72" fmla="*/ 314 w 991"/>
                <a:gd name="T73" fmla="*/ 77 h 799"/>
                <a:gd name="T74" fmla="*/ 235 w 991"/>
                <a:gd name="T75" fmla="*/ 124 h 799"/>
                <a:gd name="T76" fmla="*/ 202 w 991"/>
                <a:gd name="T77" fmla="*/ 130 h 799"/>
                <a:gd name="T78" fmla="*/ 194 w 991"/>
                <a:gd name="T79" fmla="*/ 101 h 799"/>
                <a:gd name="T80" fmla="*/ 168 w 991"/>
                <a:gd name="T81" fmla="*/ 88 h 799"/>
                <a:gd name="T82" fmla="*/ 122 w 991"/>
                <a:gd name="T83" fmla="*/ 96 h 799"/>
                <a:gd name="T84" fmla="*/ 82 w 991"/>
                <a:gd name="T85" fmla="*/ 125 h 799"/>
                <a:gd name="T86" fmla="*/ 28 w 991"/>
                <a:gd name="T87" fmla="*/ 185 h 799"/>
                <a:gd name="T88" fmla="*/ 69 w 991"/>
                <a:gd name="T89" fmla="*/ 171 h 799"/>
                <a:gd name="T90" fmla="*/ 101 w 991"/>
                <a:gd name="T91" fmla="*/ 130 h 799"/>
                <a:gd name="T92" fmla="*/ 126 w 991"/>
                <a:gd name="T93" fmla="*/ 112 h 799"/>
                <a:gd name="T94" fmla="*/ 150 w 991"/>
                <a:gd name="T95" fmla="*/ 112 h 799"/>
                <a:gd name="T96" fmla="*/ 159 w 991"/>
                <a:gd name="T97" fmla="*/ 127 h 799"/>
                <a:gd name="T98" fmla="*/ 154 w 991"/>
                <a:gd name="T99" fmla="*/ 170 h 799"/>
                <a:gd name="T100" fmla="*/ 126 w 991"/>
                <a:gd name="T101" fmla="*/ 234 h 799"/>
                <a:gd name="T102" fmla="*/ 88 w 991"/>
                <a:gd name="T103" fmla="*/ 272 h 799"/>
                <a:gd name="T104" fmla="*/ 67 w 991"/>
                <a:gd name="T105" fmla="*/ 279 h 799"/>
                <a:gd name="T106" fmla="*/ 49 w 991"/>
                <a:gd name="T107" fmla="*/ 270 h 799"/>
                <a:gd name="T108" fmla="*/ 41 w 991"/>
                <a:gd name="T109" fmla="*/ 251 h 799"/>
                <a:gd name="T110" fmla="*/ 53 w 991"/>
                <a:gd name="T111" fmla="*/ 199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1"/>
                <a:gd name="T169" fmla="*/ 0 h 799"/>
                <a:gd name="T170" fmla="*/ 991 w 99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1" h="799">
                  <a:moveTo>
                    <a:pt x="46" y="442"/>
                  </a:moveTo>
                  <a:lnTo>
                    <a:pt x="30" y="479"/>
                  </a:lnTo>
                  <a:lnTo>
                    <a:pt x="15" y="516"/>
                  </a:lnTo>
                  <a:lnTo>
                    <a:pt x="9" y="534"/>
                  </a:lnTo>
                  <a:lnTo>
                    <a:pt x="6" y="551"/>
                  </a:lnTo>
                  <a:lnTo>
                    <a:pt x="4" y="569"/>
                  </a:lnTo>
                  <a:lnTo>
                    <a:pt x="2" y="586"/>
                  </a:lnTo>
                  <a:lnTo>
                    <a:pt x="0" y="600"/>
                  </a:lnTo>
                  <a:lnTo>
                    <a:pt x="2" y="615"/>
                  </a:lnTo>
                  <a:lnTo>
                    <a:pt x="4" y="630"/>
                  </a:lnTo>
                  <a:lnTo>
                    <a:pt x="7" y="641"/>
                  </a:lnTo>
                  <a:lnTo>
                    <a:pt x="13" y="652"/>
                  </a:lnTo>
                  <a:lnTo>
                    <a:pt x="20" y="663"/>
                  </a:lnTo>
                  <a:lnTo>
                    <a:pt x="30" y="670"/>
                  </a:lnTo>
                  <a:lnTo>
                    <a:pt x="41" y="676"/>
                  </a:lnTo>
                  <a:lnTo>
                    <a:pt x="48" y="680"/>
                  </a:lnTo>
                  <a:lnTo>
                    <a:pt x="57" y="682"/>
                  </a:lnTo>
                  <a:lnTo>
                    <a:pt x="67" y="683"/>
                  </a:lnTo>
                  <a:lnTo>
                    <a:pt x="78" y="683"/>
                  </a:lnTo>
                  <a:lnTo>
                    <a:pt x="98" y="682"/>
                  </a:lnTo>
                  <a:lnTo>
                    <a:pt x="122" y="678"/>
                  </a:lnTo>
                  <a:lnTo>
                    <a:pt x="146" y="669"/>
                  </a:lnTo>
                  <a:lnTo>
                    <a:pt x="172" y="658"/>
                  </a:lnTo>
                  <a:lnTo>
                    <a:pt x="199" y="641"/>
                  </a:lnTo>
                  <a:lnTo>
                    <a:pt x="227" y="623"/>
                  </a:lnTo>
                  <a:lnTo>
                    <a:pt x="255" y="600"/>
                  </a:lnTo>
                  <a:lnTo>
                    <a:pt x="284" y="575"/>
                  </a:lnTo>
                  <a:lnTo>
                    <a:pt x="312" y="547"/>
                  </a:lnTo>
                  <a:lnTo>
                    <a:pt x="341" y="514"/>
                  </a:lnTo>
                  <a:lnTo>
                    <a:pt x="369" y="477"/>
                  </a:lnTo>
                  <a:lnTo>
                    <a:pt x="397" y="436"/>
                  </a:lnTo>
                  <a:lnTo>
                    <a:pt x="423" y="394"/>
                  </a:lnTo>
                  <a:lnTo>
                    <a:pt x="448" y="346"/>
                  </a:lnTo>
                  <a:lnTo>
                    <a:pt x="465" y="344"/>
                  </a:lnTo>
                  <a:lnTo>
                    <a:pt x="504" y="341"/>
                  </a:lnTo>
                  <a:lnTo>
                    <a:pt x="530" y="341"/>
                  </a:lnTo>
                  <a:lnTo>
                    <a:pt x="557" y="341"/>
                  </a:lnTo>
                  <a:lnTo>
                    <a:pt x="583" y="341"/>
                  </a:lnTo>
                  <a:lnTo>
                    <a:pt x="611" y="344"/>
                  </a:lnTo>
                  <a:lnTo>
                    <a:pt x="602" y="372"/>
                  </a:lnTo>
                  <a:lnTo>
                    <a:pt x="578" y="440"/>
                  </a:lnTo>
                  <a:lnTo>
                    <a:pt x="543" y="527"/>
                  </a:lnTo>
                  <a:lnTo>
                    <a:pt x="507" y="610"/>
                  </a:lnTo>
                  <a:lnTo>
                    <a:pt x="500" y="624"/>
                  </a:lnTo>
                  <a:lnTo>
                    <a:pt x="489" y="641"/>
                  </a:lnTo>
                  <a:lnTo>
                    <a:pt x="478" y="659"/>
                  </a:lnTo>
                  <a:lnTo>
                    <a:pt x="465" y="676"/>
                  </a:lnTo>
                  <a:lnTo>
                    <a:pt x="450" y="694"/>
                  </a:lnTo>
                  <a:lnTo>
                    <a:pt x="434" y="711"/>
                  </a:lnTo>
                  <a:lnTo>
                    <a:pt x="415" y="728"/>
                  </a:lnTo>
                  <a:lnTo>
                    <a:pt x="395" y="742"/>
                  </a:lnTo>
                  <a:lnTo>
                    <a:pt x="375" y="755"/>
                  </a:lnTo>
                  <a:lnTo>
                    <a:pt x="351" y="766"/>
                  </a:lnTo>
                  <a:lnTo>
                    <a:pt x="327" y="774"/>
                  </a:lnTo>
                  <a:lnTo>
                    <a:pt x="301" y="779"/>
                  </a:lnTo>
                  <a:lnTo>
                    <a:pt x="288" y="781"/>
                  </a:lnTo>
                  <a:lnTo>
                    <a:pt x="275" y="781"/>
                  </a:lnTo>
                  <a:lnTo>
                    <a:pt x="262" y="781"/>
                  </a:lnTo>
                  <a:lnTo>
                    <a:pt x="247" y="779"/>
                  </a:lnTo>
                  <a:lnTo>
                    <a:pt x="234" y="776"/>
                  </a:lnTo>
                  <a:lnTo>
                    <a:pt x="220" y="772"/>
                  </a:lnTo>
                  <a:lnTo>
                    <a:pt x="205" y="768"/>
                  </a:lnTo>
                  <a:lnTo>
                    <a:pt x="190" y="761"/>
                  </a:lnTo>
                  <a:lnTo>
                    <a:pt x="179" y="757"/>
                  </a:lnTo>
                  <a:lnTo>
                    <a:pt x="174" y="755"/>
                  </a:lnTo>
                  <a:lnTo>
                    <a:pt x="172" y="757"/>
                  </a:lnTo>
                  <a:lnTo>
                    <a:pt x="170" y="757"/>
                  </a:lnTo>
                  <a:lnTo>
                    <a:pt x="170" y="759"/>
                  </a:lnTo>
                  <a:lnTo>
                    <a:pt x="170" y="761"/>
                  </a:lnTo>
                  <a:lnTo>
                    <a:pt x="174" y="764"/>
                  </a:lnTo>
                  <a:lnTo>
                    <a:pt x="181" y="772"/>
                  </a:lnTo>
                  <a:lnTo>
                    <a:pt x="194" y="777"/>
                  </a:lnTo>
                  <a:lnTo>
                    <a:pt x="210" y="785"/>
                  </a:lnTo>
                  <a:lnTo>
                    <a:pt x="238" y="792"/>
                  </a:lnTo>
                  <a:lnTo>
                    <a:pt x="271" y="798"/>
                  </a:lnTo>
                  <a:lnTo>
                    <a:pt x="290" y="799"/>
                  </a:lnTo>
                  <a:lnTo>
                    <a:pt x="310" y="799"/>
                  </a:lnTo>
                  <a:lnTo>
                    <a:pt x="330" y="798"/>
                  </a:lnTo>
                  <a:lnTo>
                    <a:pt x="351" y="794"/>
                  </a:lnTo>
                  <a:lnTo>
                    <a:pt x="373" y="788"/>
                  </a:lnTo>
                  <a:lnTo>
                    <a:pt x="395" y="781"/>
                  </a:lnTo>
                  <a:lnTo>
                    <a:pt x="417" y="770"/>
                  </a:lnTo>
                  <a:lnTo>
                    <a:pt x="441" y="755"/>
                  </a:lnTo>
                  <a:lnTo>
                    <a:pt x="465" y="739"/>
                  </a:lnTo>
                  <a:lnTo>
                    <a:pt x="489" y="718"/>
                  </a:lnTo>
                  <a:lnTo>
                    <a:pt x="513" y="694"/>
                  </a:lnTo>
                  <a:lnTo>
                    <a:pt x="539" y="665"/>
                  </a:lnTo>
                  <a:lnTo>
                    <a:pt x="550" y="648"/>
                  </a:lnTo>
                  <a:lnTo>
                    <a:pt x="563" y="628"/>
                  </a:lnTo>
                  <a:lnTo>
                    <a:pt x="576" y="606"/>
                  </a:lnTo>
                  <a:lnTo>
                    <a:pt x="591" y="582"/>
                  </a:lnTo>
                  <a:lnTo>
                    <a:pt x="616" y="529"/>
                  </a:lnTo>
                  <a:lnTo>
                    <a:pt x="644" y="473"/>
                  </a:lnTo>
                  <a:lnTo>
                    <a:pt x="668" y="424"/>
                  </a:lnTo>
                  <a:lnTo>
                    <a:pt x="688" y="381"/>
                  </a:lnTo>
                  <a:lnTo>
                    <a:pt x="698" y="366"/>
                  </a:lnTo>
                  <a:lnTo>
                    <a:pt x="705" y="354"/>
                  </a:lnTo>
                  <a:lnTo>
                    <a:pt x="710" y="346"/>
                  </a:lnTo>
                  <a:lnTo>
                    <a:pt x="716" y="344"/>
                  </a:lnTo>
                  <a:lnTo>
                    <a:pt x="747" y="344"/>
                  </a:lnTo>
                  <a:lnTo>
                    <a:pt x="777" y="344"/>
                  </a:lnTo>
                  <a:lnTo>
                    <a:pt x="805" y="341"/>
                  </a:lnTo>
                  <a:lnTo>
                    <a:pt x="832" y="335"/>
                  </a:lnTo>
                  <a:lnTo>
                    <a:pt x="856" y="330"/>
                  </a:lnTo>
                  <a:lnTo>
                    <a:pt x="880" y="320"/>
                  </a:lnTo>
                  <a:lnTo>
                    <a:pt x="902" y="309"/>
                  </a:lnTo>
                  <a:lnTo>
                    <a:pt x="921" y="298"/>
                  </a:lnTo>
                  <a:lnTo>
                    <a:pt x="939" y="283"/>
                  </a:lnTo>
                  <a:lnTo>
                    <a:pt x="954" y="271"/>
                  </a:lnTo>
                  <a:lnTo>
                    <a:pt x="967" y="256"/>
                  </a:lnTo>
                  <a:lnTo>
                    <a:pt x="976" y="239"/>
                  </a:lnTo>
                  <a:lnTo>
                    <a:pt x="983" y="223"/>
                  </a:lnTo>
                  <a:lnTo>
                    <a:pt x="989" y="206"/>
                  </a:lnTo>
                  <a:lnTo>
                    <a:pt x="991" y="190"/>
                  </a:lnTo>
                  <a:lnTo>
                    <a:pt x="989" y="171"/>
                  </a:lnTo>
                  <a:lnTo>
                    <a:pt x="987" y="177"/>
                  </a:lnTo>
                  <a:lnTo>
                    <a:pt x="980" y="191"/>
                  </a:lnTo>
                  <a:lnTo>
                    <a:pt x="974" y="201"/>
                  </a:lnTo>
                  <a:lnTo>
                    <a:pt x="967" y="212"/>
                  </a:lnTo>
                  <a:lnTo>
                    <a:pt x="956" y="223"/>
                  </a:lnTo>
                  <a:lnTo>
                    <a:pt x="945" y="234"/>
                  </a:lnTo>
                  <a:lnTo>
                    <a:pt x="930" y="245"/>
                  </a:lnTo>
                  <a:lnTo>
                    <a:pt x="912" y="254"/>
                  </a:lnTo>
                  <a:lnTo>
                    <a:pt x="893" y="263"/>
                  </a:lnTo>
                  <a:lnTo>
                    <a:pt x="869" y="271"/>
                  </a:lnTo>
                  <a:lnTo>
                    <a:pt x="843" y="274"/>
                  </a:lnTo>
                  <a:lnTo>
                    <a:pt x="814" y="278"/>
                  </a:lnTo>
                  <a:lnTo>
                    <a:pt x="781" y="278"/>
                  </a:lnTo>
                  <a:lnTo>
                    <a:pt x="742" y="274"/>
                  </a:lnTo>
                  <a:lnTo>
                    <a:pt x="744" y="263"/>
                  </a:lnTo>
                  <a:lnTo>
                    <a:pt x="751" y="237"/>
                  </a:lnTo>
                  <a:lnTo>
                    <a:pt x="762" y="201"/>
                  </a:lnTo>
                  <a:lnTo>
                    <a:pt x="777" y="156"/>
                  </a:lnTo>
                  <a:lnTo>
                    <a:pt x="786" y="136"/>
                  </a:lnTo>
                  <a:lnTo>
                    <a:pt x="797" y="114"/>
                  </a:lnTo>
                  <a:lnTo>
                    <a:pt x="808" y="96"/>
                  </a:lnTo>
                  <a:lnTo>
                    <a:pt x="819" y="77"/>
                  </a:lnTo>
                  <a:lnTo>
                    <a:pt x="834" y="62"/>
                  </a:lnTo>
                  <a:lnTo>
                    <a:pt x="847" y="51"/>
                  </a:lnTo>
                  <a:lnTo>
                    <a:pt x="854" y="48"/>
                  </a:lnTo>
                  <a:lnTo>
                    <a:pt x="864" y="44"/>
                  </a:lnTo>
                  <a:lnTo>
                    <a:pt x="871" y="42"/>
                  </a:lnTo>
                  <a:lnTo>
                    <a:pt x="880" y="42"/>
                  </a:lnTo>
                  <a:lnTo>
                    <a:pt x="891" y="42"/>
                  </a:lnTo>
                  <a:lnTo>
                    <a:pt x="902" y="44"/>
                  </a:lnTo>
                  <a:lnTo>
                    <a:pt x="910" y="48"/>
                  </a:lnTo>
                  <a:lnTo>
                    <a:pt x="917" y="53"/>
                  </a:lnTo>
                  <a:lnTo>
                    <a:pt x="921" y="59"/>
                  </a:lnTo>
                  <a:lnTo>
                    <a:pt x="923" y="66"/>
                  </a:lnTo>
                  <a:lnTo>
                    <a:pt x="924" y="73"/>
                  </a:lnTo>
                  <a:lnTo>
                    <a:pt x="924" y="81"/>
                  </a:lnTo>
                  <a:lnTo>
                    <a:pt x="923" y="96"/>
                  </a:lnTo>
                  <a:lnTo>
                    <a:pt x="917" y="112"/>
                  </a:lnTo>
                  <a:lnTo>
                    <a:pt x="910" y="123"/>
                  </a:lnTo>
                  <a:lnTo>
                    <a:pt x="904" y="132"/>
                  </a:lnTo>
                  <a:lnTo>
                    <a:pt x="900" y="138"/>
                  </a:lnTo>
                  <a:lnTo>
                    <a:pt x="899" y="142"/>
                  </a:lnTo>
                  <a:lnTo>
                    <a:pt x="899" y="143"/>
                  </a:lnTo>
                  <a:lnTo>
                    <a:pt x="900" y="145"/>
                  </a:lnTo>
                  <a:lnTo>
                    <a:pt x="906" y="143"/>
                  </a:lnTo>
                  <a:lnTo>
                    <a:pt x="915" y="138"/>
                  </a:lnTo>
                  <a:lnTo>
                    <a:pt x="924" y="131"/>
                  </a:lnTo>
                  <a:lnTo>
                    <a:pt x="936" y="118"/>
                  </a:lnTo>
                  <a:lnTo>
                    <a:pt x="948" y="103"/>
                  </a:lnTo>
                  <a:lnTo>
                    <a:pt x="961" y="84"/>
                  </a:lnTo>
                  <a:lnTo>
                    <a:pt x="971" y="64"/>
                  </a:lnTo>
                  <a:lnTo>
                    <a:pt x="976" y="46"/>
                  </a:lnTo>
                  <a:lnTo>
                    <a:pt x="978" y="37"/>
                  </a:lnTo>
                  <a:lnTo>
                    <a:pt x="978" y="29"/>
                  </a:lnTo>
                  <a:lnTo>
                    <a:pt x="974" y="22"/>
                  </a:lnTo>
                  <a:lnTo>
                    <a:pt x="971" y="16"/>
                  </a:lnTo>
                  <a:lnTo>
                    <a:pt x="963" y="11"/>
                  </a:lnTo>
                  <a:lnTo>
                    <a:pt x="952" y="5"/>
                  </a:lnTo>
                  <a:lnTo>
                    <a:pt x="939" y="2"/>
                  </a:lnTo>
                  <a:lnTo>
                    <a:pt x="924" y="0"/>
                  </a:lnTo>
                  <a:lnTo>
                    <a:pt x="906" y="0"/>
                  </a:lnTo>
                  <a:lnTo>
                    <a:pt x="888" y="2"/>
                  </a:lnTo>
                  <a:lnTo>
                    <a:pt x="867" y="9"/>
                  </a:lnTo>
                  <a:lnTo>
                    <a:pt x="845" y="18"/>
                  </a:lnTo>
                  <a:lnTo>
                    <a:pt x="823" y="31"/>
                  </a:lnTo>
                  <a:lnTo>
                    <a:pt x="799" y="49"/>
                  </a:lnTo>
                  <a:lnTo>
                    <a:pt x="773" y="72"/>
                  </a:lnTo>
                  <a:lnTo>
                    <a:pt x="747" y="99"/>
                  </a:lnTo>
                  <a:lnTo>
                    <a:pt x="721" y="132"/>
                  </a:lnTo>
                  <a:lnTo>
                    <a:pt x="696" y="171"/>
                  </a:lnTo>
                  <a:lnTo>
                    <a:pt x="670" y="217"/>
                  </a:lnTo>
                  <a:lnTo>
                    <a:pt x="644" y="271"/>
                  </a:lnTo>
                  <a:lnTo>
                    <a:pt x="616" y="272"/>
                  </a:lnTo>
                  <a:lnTo>
                    <a:pt x="555" y="272"/>
                  </a:lnTo>
                  <a:lnTo>
                    <a:pt x="522" y="274"/>
                  </a:lnTo>
                  <a:lnTo>
                    <a:pt x="491" y="276"/>
                  </a:lnTo>
                  <a:lnTo>
                    <a:pt x="476" y="278"/>
                  </a:lnTo>
                  <a:lnTo>
                    <a:pt x="463" y="280"/>
                  </a:lnTo>
                  <a:lnTo>
                    <a:pt x="454" y="283"/>
                  </a:lnTo>
                  <a:lnTo>
                    <a:pt x="447" y="287"/>
                  </a:lnTo>
                  <a:lnTo>
                    <a:pt x="445" y="278"/>
                  </a:lnTo>
                  <a:lnTo>
                    <a:pt x="443" y="254"/>
                  </a:lnTo>
                  <a:lnTo>
                    <a:pt x="439" y="241"/>
                  </a:lnTo>
                  <a:lnTo>
                    <a:pt x="434" y="228"/>
                  </a:lnTo>
                  <a:lnTo>
                    <a:pt x="430" y="223"/>
                  </a:lnTo>
                  <a:lnTo>
                    <a:pt x="424" y="217"/>
                  </a:lnTo>
                  <a:lnTo>
                    <a:pt x="419" y="212"/>
                  </a:lnTo>
                  <a:lnTo>
                    <a:pt x="413" y="208"/>
                  </a:lnTo>
                  <a:lnTo>
                    <a:pt x="393" y="199"/>
                  </a:lnTo>
                  <a:lnTo>
                    <a:pt x="373" y="195"/>
                  </a:lnTo>
                  <a:lnTo>
                    <a:pt x="352" y="193"/>
                  </a:lnTo>
                  <a:lnTo>
                    <a:pt x="332" y="195"/>
                  </a:lnTo>
                  <a:lnTo>
                    <a:pt x="312" y="199"/>
                  </a:lnTo>
                  <a:lnTo>
                    <a:pt x="292" y="206"/>
                  </a:lnTo>
                  <a:lnTo>
                    <a:pt x="271" y="213"/>
                  </a:lnTo>
                  <a:lnTo>
                    <a:pt x="251" y="225"/>
                  </a:lnTo>
                  <a:lnTo>
                    <a:pt x="233" y="237"/>
                  </a:lnTo>
                  <a:lnTo>
                    <a:pt x="214" y="250"/>
                  </a:lnTo>
                  <a:lnTo>
                    <a:pt x="198" y="263"/>
                  </a:lnTo>
                  <a:lnTo>
                    <a:pt x="181" y="276"/>
                  </a:lnTo>
                  <a:lnTo>
                    <a:pt x="150" y="304"/>
                  </a:lnTo>
                  <a:lnTo>
                    <a:pt x="124" y="330"/>
                  </a:lnTo>
                  <a:lnTo>
                    <a:pt x="103" y="354"/>
                  </a:lnTo>
                  <a:lnTo>
                    <a:pt x="83" y="379"/>
                  </a:lnTo>
                  <a:lnTo>
                    <a:pt x="63" y="409"/>
                  </a:lnTo>
                  <a:lnTo>
                    <a:pt x="46" y="440"/>
                  </a:lnTo>
                  <a:lnTo>
                    <a:pt x="118" y="440"/>
                  </a:lnTo>
                  <a:lnTo>
                    <a:pt x="129" y="422"/>
                  </a:lnTo>
                  <a:lnTo>
                    <a:pt x="140" y="401"/>
                  </a:lnTo>
                  <a:lnTo>
                    <a:pt x="153" y="379"/>
                  </a:lnTo>
                  <a:lnTo>
                    <a:pt x="168" y="359"/>
                  </a:lnTo>
                  <a:lnTo>
                    <a:pt x="183" y="337"/>
                  </a:lnTo>
                  <a:lnTo>
                    <a:pt x="198" y="318"/>
                  </a:lnTo>
                  <a:lnTo>
                    <a:pt x="212" y="302"/>
                  </a:lnTo>
                  <a:lnTo>
                    <a:pt x="225" y="287"/>
                  </a:lnTo>
                  <a:lnTo>
                    <a:pt x="236" y="276"/>
                  </a:lnTo>
                  <a:lnTo>
                    <a:pt x="249" y="267"/>
                  </a:lnTo>
                  <a:lnTo>
                    <a:pt x="258" y="258"/>
                  </a:lnTo>
                  <a:lnTo>
                    <a:pt x="269" y="252"/>
                  </a:lnTo>
                  <a:lnTo>
                    <a:pt x="279" y="248"/>
                  </a:lnTo>
                  <a:lnTo>
                    <a:pt x="288" y="245"/>
                  </a:lnTo>
                  <a:lnTo>
                    <a:pt x="297" y="243"/>
                  </a:lnTo>
                  <a:lnTo>
                    <a:pt x="305" y="243"/>
                  </a:lnTo>
                  <a:lnTo>
                    <a:pt x="319" y="245"/>
                  </a:lnTo>
                  <a:lnTo>
                    <a:pt x="332" y="248"/>
                  </a:lnTo>
                  <a:lnTo>
                    <a:pt x="338" y="252"/>
                  </a:lnTo>
                  <a:lnTo>
                    <a:pt x="341" y="256"/>
                  </a:lnTo>
                  <a:lnTo>
                    <a:pt x="345" y="260"/>
                  </a:lnTo>
                  <a:lnTo>
                    <a:pt x="349" y="265"/>
                  </a:lnTo>
                  <a:lnTo>
                    <a:pt x="352" y="280"/>
                  </a:lnTo>
                  <a:lnTo>
                    <a:pt x="354" y="295"/>
                  </a:lnTo>
                  <a:lnTo>
                    <a:pt x="354" y="313"/>
                  </a:lnTo>
                  <a:lnTo>
                    <a:pt x="351" y="333"/>
                  </a:lnTo>
                  <a:lnTo>
                    <a:pt x="347" y="355"/>
                  </a:lnTo>
                  <a:lnTo>
                    <a:pt x="341" y="377"/>
                  </a:lnTo>
                  <a:lnTo>
                    <a:pt x="327" y="424"/>
                  </a:lnTo>
                  <a:lnTo>
                    <a:pt x="308" y="466"/>
                  </a:lnTo>
                  <a:lnTo>
                    <a:pt x="299" y="486"/>
                  </a:lnTo>
                  <a:lnTo>
                    <a:pt x="288" y="505"/>
                  </a:lnTo>
                  <a:lnTo>
                    <a:pt x="279" y="519"/>
                  </a:lnTo>
                  <a:lnTo>
                    <a:pt x="269" y="532"/>
                  </a:lnTo>
                  <a:lnTo>
                    <a:pt x="253" y="554"/>
                  </a:lnTo>
                  <a:lnTo>
                    <a:pt x="234" y="573"/>
                  </a:lnTo>
                  <a:lnTo>
                    <a:pt x="214" y="589"/>
                  </a:lnTo>
                  <a:lnTo>
                    <a:pt x="194" y="602"/>
                  </a:lnTo>
                  <a:lnTo>
                    <a:pt x="185" y="608"/>
                  </a:lnTo>
                  <a:lnTo>
                    <a:pt x="175" y="612"/>
                  </a:lnTo>
                  <a:lnTo>
                    <a:pt x="166" y="615"/>
                  </a:lnTo>
                  <a:lnTo>
                    <a:pt x="157" y="615"/>
                  </a:lnTo>
                  <a:lnTo>
                    <a:pt x="148" y="617"/>
                  </a:lnTo>
                  <a:lnTo>
                    <a:pt x="138" y="615"/>
                  </a:lnTo>
                  <a:lnTo>
                    <a:pt x="131" y="613"/>
                  </a:lnTo>
                  <a:lnTo>
                    <a:pt x="124" y="610"/>
                  </a:lnTo>
                  <a:lnTo>
                    <a:pt x="114" y="604"/>
                  </a:lnTo>
                  <a:lnTo>
                    <a:pt x="109" y="597"/>
                  </a:lnTo>
                  <a:lnTo>
                    <a:pt x="103" y="591"/>
                  </a:lnTo>
                  <a:lnTo>
                    <a:pt x="98" y="582"/>
                  </a:lnTo>
                  <a:lnTo>
                    <a:pt x="94" y="575"/>
                  </a:lnTo>
                  <a:lnTo>
                    <a:pt x="92" y="565"/>
                  </a:lnTo>
                  <a:lnTo>
                    <a:pt x="91" y="556"/>
                  </a:lnTo>
                  <a:lnTo>
                    <a:pt x="89" y="545"/>
                  </a:lnTo>
                  <a:lnTo>
                    <a:pt x="91" y="523"/>
                  </a:lnTo>
                  <a:lnTo>
                    <a:pt x="96" y="497"/>
                  </a:lnTo>
                  <a:lnTo>
                    <a:pt x="105" y="470"/>
                  </a:lnTo>
                  <a:lnTo>
                    <a:pt x="118" y="440"/>
                  </a:lnTo>
                  <a:lnTo>
                    <a:pt x="46" y="442"/>
                  </a:lnTo>
                  <a:close/>
                </a:path>
              </a:pathLst>
            </a:custGeom>
            <a:solidFill>
              <a:srgbClr val="000000"/>
            </a:solidFill>
            <a:ln w="9525">
              <a:noFill/>
              <a:round/>
              <a:headEnd/>
              <a:tailEnd/>
            </a:ln>
          </p:spPr>
          <p:txBody>
            <a:bodyPr wrap="none" anchor="ctr"/>
            <a:lstStyle/>
            <a:p>
              <a:endParaRPr lang="en-GB">
                <a:latin typeface="Calibri" pitchFamily="34" charset="0"/>
              </a:endParaRPr>
            </a:p>
          </p:txBody>
        </p:sp>
        <p:sp>
          <p:nvSpPr>
            <p:cNvPr id="2129" name="Freeform 2394"/>
            <p:cNvSpPr>
              <a:spLocks noChangeArrowheads="1"/>
            </p:cNvSpPr>
            <p:nvPr/>
          </p:nvSpPr>
          <p:spPr bwMode="auto">
            <a:xfrm>
              <a:off x="706" y="2645"/>
              <a:ext cx="237" cy="209"/>
            </a:xfrm>
            <a:custGeom>
              <a:avLst/>
              <a:gdLst>
                <a:gd name="T0" fmla="*/ 156 w 524"/>
                <a:gd name="T1" fmla="*/ 209 h 462"/>
                <a:gd name="T2" fmla="*/ 180 w 524"/>
                <a:gd name="T3" fmla="*/ 209 h 462"/>
                <a:gd name="T4" fmla="*/ 199 w 524"/>
                <a:gd name="T5" fmla="*/ 209 h 462"/>
                <a:gd name="T6" fmla="*/ 223 w 524"/>
                <a:gd name="T7" fmla="*/ 209 h 462"/>
                <a:gd name="T8" fmla="*/ 237 w 524"/>
                <a:gd name="T9" fmla="*/ 197 h 462"/>
                <a:gd name="T10" fmla="*/ 222 w 524"/>
                <a:gd name="T11" fmla="*/ 196 h 462"/>
                <a:gd name="T12" fmla="*/ 214 w 524"/>
                <a:gd name="T13" fmla="*/ 193 h 462"/>
                <a:gd name="T14" fmla="*/ 211 w 524"/>
                <a:gd name="T15" fmla="*/ 186 h 462"/>
                <a:gd name="T16" fmla="*/ 211 w 524"/>
                <a:gd name="T17" fmla="*/ 173 h 462"/>
                <a:gd name="T18" fmla="*/ 211 w 524"/>
                <a:gd name="T19" fmla="*/ 29 h 462"/>
                <a:gd name="T20" fmla="*/ 213 w 524"/>
                <a:gd name="T21" fmla="*/ 19 h 462"/>
                <a:gd name="T22" fmla="*/ 218 w 524"/>
                <a:gd name="T23" fmla="*/ 14 h 462"/>
                <a:gd name="T24" fmla="*/ 229 w 524"/>
                <a:gd name="T25" fmla="*/ 13 h 462"/>
                <a:gd name="T26" fmla="*/ 237 w 524"/>
                <a:gd name="T27" fmla="*/ 0 h 462"/>
                <a:gd name="T28" fmla="*/ 210 w 524"/>
                <a:gd name="T29" fmla="*/ 1 h 462"/>
                <a:gd name="T30" fmla="*/ 190 w 524"/>
                <a:gd name="T31" fmla="*/ 1 h 462"/>
                <a:gd name="T32" fmla="*/ 169 w 524"/>
                <a:gd name="T33" fmla="*/ 1 h 462"/>
                <a:gd name="T34" fmla="*/ 142 w 524"/>
                <a:gd name="T35" fmla="*/ 0 h 462"/>
                <a:gd name="T36" fmla="*/ 150 w 524"/>
                <a:gd name="T37" fmla="*/ 13 h 462"/>
                <a:gd name="T38" fmla="*/ 161 w 524"/>
                <a:gd name="T39" fmla="*/ 14 h 462"/>
                <a:gd name="T40" fmla="*/ 166 w 524"/>
                <a:gd name="T41" fmla="*/ 19 h 462"/>
                <a:gd name="T42" fmla="*/ 168 w 524"/>
                <a:gd name="T43" fmla="*/ 29 h 462"/>
                <a:gd name="T44" fmla="*/ 168 w 524"/>
                <a:gd name="T45" fmla="*/ 88 h 462"/>
                <a:gd name="T46" fmla="*/ 140 w 524"/>
                <a:gd name="T47" fmla="*/ 89 h 462"/>
                <a:gd name="T48" fmla="*/ 119 w 524"/>
                <a:gd name="T49" fmla="*/ 89 h 462"/>
                <a:gd name="T50" fmla="*/ 97 w 524"/>
                <a:gd name="T51" fmla="*/ 89 h 462"/>
                <a:gd name="T52" fmla="*/ 69 w 524"/>
                <a:gd name="T53" fmla="*/ 88 h 462"/>
                <a:gd name="T54" fmla="*/ 69 w 524"/>
                <a:gd name="T55" fmla="*/ 29 h 462"/>
                <a:gd name="T56" fmla="*/ 71 w 524"/>
                <a:gd name="T57" fmla="*/ 19 h 462"/>
                <a:gd name="T58" fmla="*/ 76 w 524"/>
                <a:gd name="T59" fmla="*/ 14 h 462"/>
                <a:gd name="T60" fmla="*/ 87 w 524"/>
                <a:gd name="T61" fmla="*/ 13 h 462"/>
                <a:gd name="T62" fmla="*/ 95 w 524"/>
                <a:gd name="T63" fmla="*/ 0 h 462"/>
                <a:gd name="T64" fmla="*/ 68 w 524"/>
                <a:gd name="T65" fmla="*/ 1 h 462"/>
                <a:gd name="T66" fmla="*/ 47 w 524"/>
                <a:gd name="T67" fmla="*/ 1 h 462"/>
                <a:gd name="T68" fmla="*/ 27 w 524"/>
                <a:gd name="T69" fmla="*/ 1 h 462"/>
                <a:gd name="T70" fmla="*/ 0 w 524"/>
                <a:gd name="T71" fmla="*/ 0 h 462"/>
                <a:gd name="T72" fmla="*/ 8 w 524"/>
                <a:gd name="T73" fmla="*/ 13 h 462"/>
                <a:gd name="T74" fmla="*/ 19 w 524"/>
                <a:gd name="T75" fmla="*/ 14 h 462"/>
                <a:gd name="T76" fmla="*/ 24 w 524"/>
                <a:gd name="T77" fmla="*/ 19 h 462"/>
                <a:gd name="T78" fmla="*/ 26 w 524"/>
                <a:gd name="T79" fmla="*/ 29 h 462"/>
                <a:gd name="T80" fmla="*/ 26 w 524"/>
                <a:gd name="T81" fmla="*/ 173 h 462"/>
                <a:gd name="T82" fmla="*/ 25 w 524"/>
                <a:gd name="T83" fmla="*/ 186 h 462"/>
                <a:gd name="T84" fmla="*/ 22 w 524"/>
                <a:gd name="T85" fmla="*/ 193 h 462"/>
                <a:gd name="T86" fmla="*/ 14 w 524"/>
                <a:gd name="T87" fmla="*/ 197 h 462"/>
                <a:gd name="T88" fmla="*/ 0 w 524"/>
                <a:gd name="T89" fmla="*/ 197 h 462"/>
                <a:gd name="T90" fmla="*/ 14 w 524"/>
                <a:gd name="T91" fmla="*/ 209 h 462"/>
                <a:gd name="T92" fmla="*/ 38 w 524"/>
                <a:gd name="T93" fmla="*/ 209 h 462"/>
                <a:gd name="T94" fmla="*/ 57 w 524"/>
                <a:gd name="T95" fmla="*/ 209 h 462"/>
                <a:gd name="T96" fmla="*/ 80 w 524"/>
                <a:gd name="T97" fmla="*/ 209 h 462"/>
                <a:gd name="T98" fmla="*/ 95 w 524"/>
                <a:gd name="T99" fmla="*/ 197 h 462"/>
                <a:gd name="T100" fmla="*/ 80 w 524"/>
                <a:gd name="T101" fmla="*/ 196 h 462"/>
                <a:gd name="T102" fmla="*/ 73 w 524"/>
                <a:gd name="T103" fmla="*/ 193 h 462"/>
                <a:gd name="T104" fmla="*/ 69 w 524"/>
                <a:gd name="T105" fmla="*/ 186 h 462"/>
                <a:gd name="T106" fmla="*/ 69 w 524"/>
                <a:gd name="T107" fmla="*/ 173 h 462"/>
                <a:gd name="T108" fmla="*/ 84 w 524"/>
                <a:gd name="T109" fmla="*/ 108 h 462"/>
                <a:gd name="T110" fmla="*/ 109 w 524"/>
                <a:gd name="T111" fmla="*/ 107 h 462"/>
                <a:gd name="T112" fmla="*/ 128 w 524"/>
                <a:gd name="T113" fmla="*/ 107 h 462"/>
                <a:gd name="T114" fmla="*/ 153 w 524"/>
                <a:gd name="T115" fmla="*/ 108 h 462"/>
                <a:gd name="T116" fmla="*/ 168 w 524"/>
                <a:gd name="T117" fmla="*/ 173 h 462"/>
                <a:gd name="T118" fmla="*/ 167 w 524"/>
                <a:gd name="T119" fmla="*/ 186 h 462"/>
                <a:gd name="T120" fmla="*/ 164 w 524"/>
                <a:gd name="T121" fmla="*/ 193 h 462"/>
                <a:gd name="T122" fmla="*/ 156 w 524"/>
                <a:gd name="T123" fmla="*/ 197 h 462"/>
                <a:gd name="T124" fmla="*/ 142 w 524"/>
                <a:gd name="T125" fmla="*/ 197 h 4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4"/>
                <a:gd name="T190" fmla="*/ 0 h 462"/>
                <a:gd name="T191" fmla="*/ 524 w 524"/>
                <a:gd name="T192" fmla="*/ 462 h 4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4" h="462">
                  <a:moveTo>
                    <a:pt x="314" y="462"/>
                  </a:moveTo>
                  <a:lnTo>
                    <a:pt x="345" y="462"/>
                  </a:lnTo>
                  <a:lnTo>
                    <a:pt x="373" y="461"/>
                  </a:lnTo>
                  <a:lnTo>
                    <a:pt x="399" y="461"/>
                  </a:lnTo>
                  <a:lnTo>
                    <a:pt x="419" y="461"/>
                  </a:lnTo>
                  <a:lnTo>
                    <a:pt x="439" y="461"/>
                  </a:lnTo>
                  <a:lnTo>
                    <a:pt x="465" y="461"/>
                  </a:lnTo>
                  <a:lnTo>
                    <a:pt x="493" y="462"/>
                  </a:lnTo>
                  <a:lnTo>
                    <a:pt x="524" y="462"/>
                  </a:lnTo>
                  <a:lnTo>
                    <a:pt x="524" y="435"/>
                  </a:lnTo>
                  <a:lnTo>
                    <a:pt x="506" y="435"/>
                  </a:lnTo>
                  <a:lnTo>
                    <a:pt x="491" y="433"/>
                  </a:lnTo>
                  <a:lnTo>
                    <a:pt x="482" y="431"/>
                  </a:lnTo>
                  <a:lnTo>
                    <a:pt x="474" y="427"/>
                  </a:lnTo>
                  <a:lnTo>
                    <a:pt x="471" y="420"/>
                  </a:lnTo>
                  <a:lnTo>
                    <a:pt x="467" y="411"/>
                  </a:lnTo>
                  <a:lnTo>
                    <a:pt x="467" y="398"/>
                  </a:lnTo>
                  <a:lnTo>
                    <a:pt x="467" y="383"/>
                  </a:lnTo>
                  <a:lnTo>
                    <a:pt x="467" y="79"/>
                  </a:lnTo>
                  <a:lnTo>
                    <a:pt x="467" y="64"/>
                  </a:lnTo>
                  <a:lnTo>
                    <a:pt x="467" y="51"/>
                  </a:lnTo>
                  <a:lnTo>
                    <a:pt x="471" y="42"/>
                  </a:lnTo>
                  <a:lnTo>
                    <a:pt x="474" y="35"/>
                  </a:lnTo>
                  <a:lnTo>
                    <a:pt x="482" y="31"/>
                  </a:lnTo>
                  <a:lnTo>
                    <a:pt x="491" y="29"/>
                  </a:lnTo>
                  <a:lnTo>
                    <a:pt x="506" y="28"/>
                  </a:lnTo>
                  <a:lnTo>
                    <a:pt x="524" y="28"/>
                  </a:lnTo>
                  <a:lnTo>
                    <a:pt x="524" y="0"/>
                  </a:lnTo>
                  <a:lnTo>
                    <a:pt x="493" y="0"/>
                  </a:lnTo>
                  <a:lnTo>
                    <a:pt x="465" y="2"/>
                  </a:lnTo>
                  <a:lnTo>
                    <a:pt x="439" y="2"/>
                  </a:lnTo>
                  <a:lnTo>
                    <a:pt x="419" y="2"/>
                  </a:lnTo>
                  <a:lnTo>
                    <a:pt x="399" y="2"/>
                  </a:lnTo>
                  <a:lnTo>
                    <a:pt x="373" y="2"/>
                  </a:lnTo>
                  <a:lnTo>
                    <a:pt x="345" y="0"/>
                  </a:lnTo>
                  <a:lnTo>
                    <a:pt x="314" y="0"/>
                  </a:lnTo>
                  <a:lnTo>
                    <a:pt x="314" y="28"/>
                  </a:lnTo>
                  <a:lnTo>
                    <a:pt x="332" y="28"/>
                  </a:lnTo>
                  <a:lnTo>
                    <a:pt x="345" y="28"/>
                  </a:lnTo>
                  <a:lnTo>
                    <a:pt x="356" y="31"/>
                  </a:lnTo>
                  <a:lnTo>
                    <a:pt x="362" y="35"/>
                  </a:lnTo>
                  <a:lnTo>
                    <a:pt x="367" y="42"/>
                  </a:lnTo>
                  <a:lnTo>
                    <a:pt x="369" y="51"/>
                  </a:lnTo>
                  <a:lnTo>
                    <a:pt x="371" y="64"/>
                  </a:lnTo>
                  <a:lnTo>
                    <a:pt x="371" y="79"/>
                  </a:lnTo>
                  <a:lnTo>
                    <a:pt x="371" y="195"/>
                  </a:lnTo>
                  <a:lnTo>
                    <a:pt x="338" y="195"/>
                  </a:lnTo>
                  <a:lnTo>
                    <a:pt x="310" y="197"/>
                  </a:lnTo>
                  <a:lnTo>
                    <a:pt x="284" y="197"/>
                  </a:lnTo>
                  <a:lnTo>
                    <a:pt x="262" y="197"/>
                  </a:lnTo>
                  <a:lnTo>
                    <a:pt x="240" y="197"/>
                  </a:lnTo>
                  <a:lnTo>
                    <a:pt x="214" y="197"/>
                  </a:lnTo>
                  <a:lnTo>
                    <a:pt x="186" y="195"/>
                  </a:lnTo>
                  <a:lnTo>
                    <a:pt x="153" y="195"/>
                  </a:lnTo>
                  <a:lnTo>
                    <a:pt x="153" y="79"/>
                  </a:lnTo>
                  <a:lnTo>
                    <a:pt x="153" y="64"/>
                  </a:lnTo>
                  <a:lnTo>
                    <a:pt x="153" y="51"/>
                  </a:lnTo>
                  <a:lnTo>
                    <a:pt x="157" y="42"/>
                  </a:lnTo>
                  <a:lnTo>
                    <a:pt x="161" y="35"/>
                  </a:lnTo>
                  <a:lnTo>
                    <a:pt x="168" y="31"/>
                  </a:lnTo>
                  <a:lnTo>
                    <a:pt x="177" y="29"/>
                  </a:lnTo>
                  <a:lnTo>
                    <a:pt x="192" y="28"/>
                  </a:lnTo>
                  <a:lnTo>
                    <a:pt x="209" y="28"/>
                  </a:lnTo>
                  <a:lnTo>
                    <a:pt x="209" y="0"/>
                  </a:lnTo>
                  <a:lnTo>
                    <a:pt x="177" y="0"/>
                  </a:lnTo>
                  <a:lnTo>
                    <a:pt x="151" y="2"/>
                  </a:lnTo>
                  <a:lnTo>
                    <a:pt x="125" y="2"/>
                  </a:lnTo>
                  <a:lnTo>
                    <a:pt x="105" y="2"/>
                  </a:lnTo>
                  <a:lnTo>
                    <a:pt x="83" y="2"/>
                  </a:lnTo>
                  <a:lnTo>
                    <a:pt x="59" y="2"/>
                  </a:lnTo>
                  <a:lnTo>
                    <a:pt x="31" y="0"/>
                  </a:lnTo>
                  <a:lnTo>
                    <a:pt x="0" y="0"/>
                  </a:lnTo>
                  <a:lnTo>
                    <a:pt x="0" y="28"/>
                  </a:lnTo>
                  <a:lnTo>
                    <a:pt x="18" y="28"/>
                  </a:lnTo>
                  <a:lnTo>
                    <a:pt x="31" y="28"/>
                  </a:lnTo>
                  <a:lnTo>
                    <a:pt x="41" y="31"/>
                  </a:lnTo>
                  <a:lnTo>
                    <a:pt x="48" y="35"/>
                  </a:lnTo>
                  <a:lnTo>
                    <a:pt x="54" y="42"/>
                  </a:lnTo>
                  <a:lnTo>
                    <a:pt x="55" y="51"/>
                  </a:lnTo>
                  <a:lnTo>
                    <a:pt x="57" y="64"/>
                  </a:lnTo>
                  <a:lnTo>
                    <a:pt x="57" y="79"/>
                  </a:lnTo>
                  <a:lnTo>
                    <a:pt x="57" y="383"/>
                  </a:lnTo>
                  <a:lnTo>
                    <a:pt x="57" y="398"/>
                  </a:lnTo>
                  <a:lnTo>
                    <a:pt x="55" y="411"/>
                  </a:lnTo>
                  <a:lnTo>
                    <a:pt x="54" y="420"/>
                  </a:lnTo>
                  <a:lnTo>
                    <a:pt x="48" y="427"/>
                  </a:lnTo>
                  <a:lnTo>
                    <a:pt x="41" y="431"/>
                  </a:lnTo>
                  <a:lnTo>
                    <a:pt x="31" y="435"/>
                  </a:lnTo>
                  <a:lnTo>
                    <a:pt x="18" y="435"/>
                  </a:lnTo>
                  <a:lnTo>
                    <a:pt x="0" y="435"/>
                  </a:lnTo>
                  <a:lnTo>
                    <a:pt x="0" y="462"/>
                  </a:lnTo>
                  <a:lnTo>
                    <a:pt x="31" y="462"/>
                  </a:lnTo>
                  <a:lnTo>
                    <a:pt x="59" y="461"/>
                  </a:lnTo>
                  <a:lnTo>
                    <a:pt x="83" y="461"/>
                  </a:lnTo>
                  <a:lnTo>
                    <a:pt x="105" y="461"/>
                  </a:lnTo>
                  <a:lnTo>
                    <a:pt x="125" y="461"/>
                  </a:lnTo>
                  <a:lnTo>
                    <a:pt x="151" y="461"/>
                  </a:lnTo>
                  <a:lnTo>
                    <a:pt x="177" y="462"/>
                  </a:lnTo>
                  <a:lnTo>
                    <a:pt x="209" y="462"/>
                  </a:lnTo>
                  <a:lnTo>
                    <a:pt x="209" y="435"/>
                  </a:lnTo>
                  <a:lnTo>
                    <a:pt x="192" y="435"/>
                  </a:lnTo>
                  <a:lnTo>
                    <a:pt x="177" y="433"/>
                  </a:lnTo>
                  <a:lnTo>
                    <a:pt x="168" y="431"/>
                  </a:lnTo>
                  <a:lnTo>
                    <a:pt x="161" y="427"/>
                  </a:lnTo>
                  <a:lnTo>
                    <a:pt x="157" y="420"/>
                  </a:lnTo>
                  <a:lnTo>
                    <a:pt x="153" y="411"/>
                  </a:lnTo>
                  <a:lnTo>
                    <a:pt x="153" y="398"/>
                  </a:lnTo>
                  <a:lnTo>
                    <a:pt x="153" y="383"/>
                  </a:lnTo>
                  <a:lnTo>
                    <a:pt x="153" y="238"/>
                  </a:lnTo>
                  <a:lnTo>
                    <a:pt x="186" y="238"/>
                  </a:lnTo>
                  <a:lnTo>
                    <a:pt x="214" y="236"/>
                  </a:lnTo>
                  <a:lnTo>
                    <a:pt x="240" y="236"/>
                  </a:lnTo>
                  <a:lnTo>
                    <a:pt x="262" y="236"/>
                  </a:lnTo>
                  <a:lnTo>
                    <a:pt x="284" y="236"/>
                  </a:lnTo>
                  <a:lnTo>
                    <a:pt x="310" y="236"/>
                  </a:lnTo>
                  <a:lnTo>
                    <a:pt x="338" y="238"/>
                  </a:lnTo>
                  <a:lnTo>
                    <a:pt x="371" y="238"/>
                  </a:lnTo>
                  <a:lnTo>
                    <a:pt x="371" y="383"/>
                  </a:lnTo>
                  <a:lnTo>
                    <a:pt x="371" y="398"/>
                  </a:lnTo>
                  <a:lnTo>
                    <a:pt x="369" y="411"/>
                  </a:lnTo>
                  <a:lnTo>
                    <a:pt x="367" y="420"/>
                  </a:lnTo>
                  <a:lnTo>
                    <a:pt x="362" y="427"/>
                  </a:lnTo>
                  <a:lnTo>
                    <a:pt x="356" y="431"/>
                  </a:lnTo>
                  <a:lnTo>
                    <a:pt x="345" y="435"/>
                  </a:lnTo>
                  <a:lnTo>
                    <a:pt x="332" y="435"/>
                  </a:lnTo>
                  <a:lnTo>
                    <a:pt x="314" y="435"/>
                  </a:lnTo>
                  <a:lnTo>
                    <a:pt x="314" y="462"/>
                  </a:lnTo>
                  <a:close/>
                </a:path>
              </a:pathLst>
            </a:custGeom>
            <a:solidFill>
              <a:srgbClr val="000000"/>
            </a:solidFill>
            <a:ln w="9525">
              <a:noFill/>
              <a:round/>
              <a:headEnd/>
              <a:tailEnd/>
            </a:ln>
          </p:spPr>
          <p:txBody>
            <a:bodyPr wrap="none" anchor="ctr"/>
            <a:lstStyle/>
            <a:p>
              <a:endParaRPr lang="en-GB">
                <a:latin typeface="Calibri" pitchFamily="34" charset="0"/>
              </a:endParaRPr>
            </a:p>
          </p:txBody>
        </p:sp>
        <p:sp>
          <p:nvSpPr>
            <p:cNvPr id="2130" name="Freeform 2395"/>
            <p:cNvSpPr>
              <a:spLocks noChangeArrowheads="1"/>
            </p:cNvSpPr>
            <p:nvPr/>
          </p:nvSpPr>
          <p:spPr bwMode="auto">
            <a:xfrm>
              <a:off x="996" y="2645"/>
              <a:ext cx="164" cy="209"/>
            </a:xfrm>
            <a:custGeom>
              <a:avLst/>
              <a:gdLst>
                <a:gd name="T0" fmla="*/ 26 w 363"/>
                <a:gd name="T1" fmla="*/ 182 h 462"/>
                <a:gd name="T2" fmla="*/ 24 w 363"/>
                <a:gd name="T3" fmla="*/ 190 h 462"/>
                <a:gd name="T4" fmla="*/ 20 w 363"/>
                <a:gd name="T5" fmla="*/ 196 h 462"/>
                <a:gd name="T6" fmla="*/ 13 w 363"/>
                <a:gd name="T7" fmla="*/ 199 h 462"/>
                <a:gd name="T8" fmla="*/ 9 w 363"/>
                <a:gd name="T9" fmla="*/ 209 h 462"/>
                <a:gd name="T10" fmla="*/ 52 w 363"/>
                <a:gd name="T11" fmla="*/ 209 h 462"/>
                <a:gd name="T12" fmla="*/ 84 w 363"/>
                <a:gd name="T13" fmla="*/ 209 h 462"/>
                <a:gd name="T14" fmla="*/ 117 w 363"/>
                <a:gd name="T15" fmla="*/ 209 h 462"/>
                <a:gd name="T16" fmla="*/ 161 w 363"/>
                <a:gd name="T17" fmla="*/ 209 h 462"/>
                <a:gd name="T18" fmla="*/ 153 w 363"/>
                <a:gd name="T19" fmla="*/ 157 h 462"/>
                <a:gd name="T20" fmla="*/ 149 w 363"/>
                <a:gd name="T21" fmla="*/ 173 h 462"/>
                <a:gd name="T22" fmla="*/ 146 w 363"/>
                <a:gd name="T23" fmla="*/ 187 h 462"/>
                <a:gd name="T24" fmla="*/ 123 w 363"/>
                <a:gd name="T25" fmla="*/ 189 h 462"/>
                <a:gd name="T26" fmla="*/ 69 w 363"/>
                <a:gd name="T27" fmla="*/ 190 h 462"/>
                <a:gd name="T28" fmla="*/ 110 w 363"/>
                <a:gd name="T29" fmla="*/ 108 h 462"/>
                <a:gd name="T30" fmla="*/ 119 w 363"/>
                <a:gd name="T31" fmla="*/ 109 h 462"/>
                <a:gd name="T32" fmla="*/ 123 w 363"/>
                <a:gd name="T33" fmla="*/ 112 h 462"/>
                <a:gd name="T34" fmla="*/ 126 w 363"/>
                <a:gd name="T35" fmla="*/ 116 h 462"/>
                <a:gd name="T36" fmla="*/ 127 w 363"/>
                <a:gd name="T37" fmla="*/ 134 h 462"/>
                <a:gd name="T38" fmla="*/ 141 w 363"/>
                <a:gd name="T39" fmla="*/ 69 h 462"/>
                <a:gd name="T40" fmla="*/ 127 w 363"/>
                <a:gd name="T41" fmla="*/ 79 h 462"/>
                <a:gd name="T42" fmla="*/ 125 w 363"/>
                <a:gd name="T43" fmla="*/ 90 h 462"/>
                <a:gd name="T44" fmla="*/ 120 w 363"/>
                <a:gd name="T45" fmla="*/ 92 h 462"/>
                <a:gd name="T46" fmla="*/ 69 w 363"/>
                <a:gd name="T47" fmla="*/ 92 h 462"/>
                <a:gd name="T48" fmla="*/ 69 w 363"/>
                <a:gd name="T49" fmla="*/ 23 h 462"/>
                <a:gd name="T50" fmla="*/ 83 w 363"/>
                <a:gd name="T51" fmla="*/ 17 h 462"/>
                <a:gd name="T52" fmla="*/ 117 w 363"/>
                <a:gd name="T53" fmla="*/ 17 h 462"/>
                <a:gd name="T54" fmla="*/ 135 w 363"/>
                <a:gd name="T55" fmla="*/ 18 h 462"/>
                <a:gd name="T56" fmla="*/ 141 w 363"/>
                <a:gd name="T57" fmla="*/ 20 h 462"/>
                <a:gd name="T58" fmla="*/ 143 w 363"/>
                <a:gd name="T59" fmla="*/ 23 h 462"/>
                <a:gd name="T60" fmla="*/ 145 w 363"/>
                <a:gd name="T61" fmla="*/ 34 h 462"/>
                <a:gd name="T62" fmla="*/ 157 w 363"/>
                <a:gd name="T63" fmla="*/ 44 h 462"/>
                <a:gd name="T64" fmla="*/ 161 w 363"/>
                <a:gd name="T65" fmla="*/ 0 h 462"/>
                <a:gd name="T66" fmla="*/ 121 w 363"/>
                <a:gd name="T67" fmla="*/ 1 h 462"/>
                <a:gd name="T68" fmla="*/ 80 w 363"/>
                <a:gd name="T69" fmla="*/ 1 h 462"/>
                <a:gd name="T70" fmla="*/ 40 w 363"/>
                <a:gd name="T71" fmla="*/ 1 h 462"/>
                <a:gd name="T72" fmla="*/ 0 w 363"/>
                <a:gd name="T73" fmla="*/ 0 h 462"/>
                <a:gd name="T74" fmla="*/ 8 w 363"/>
                <a:gd name="T75" fmla="*/ 13 h 462"/>
                <a:gd name="T76" fmla="*/ 19 w 363"/>
                <a:gd name="T77" fmla="*/ 15 h 462"/>
                <a:gd name="T78" fmla="*/ 24 w 363"/>
                <a:gd name="T79" fmla="*/ 19 h 462"/>
                <a:gd name="T80" fmla="*/ 26 w 363"/>
                <a:gd name="T81" fmla="*/ 28 h 462"/>
                <a:gd name="T82" fmla="*/ 26 w 363"/>
                <a:gd name="T83" fmla="*/ 178 h 4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3"/>
                <a:gd name="T127" fmla="*/ 0 h 462"/>
                <a:gd name="T128" fmla="*/ 363 w 363"/>
                <a:gd name="T129" fmla="*/ 462 h 4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3" h="462">
                  <a:moveTo>
                    <a:pt x="57" y="394"/>
                  </a:moveTo>
                  <a:lnTo>
                    <a:pt x="57" y="403"/>
                  </a:lnTo>
                  <a:lnTo>
                    <a:pt x="55" y="413"/>
                  </a:lnTo>
                  <a:lnTo>
                    <a:pt x="53" y="420"/>
                  </a:lnTo>
                  <a:lnTo>
                    <a:pt x="50" y="427"/>
                  </a:lnTo>
                  <a:lnTo>
                    <a:pt x="44" y="433"/>
                  </a:lnTo>
                  <a:lnTo>
                    <a:pt x="39" y="437"/>
                  </a:lnTo>
                  <a:lnTo>
                    <a:pt x="29" y="440"/>
                  </a:lnTo>
                  <a:lnTo>
                    <a:pt x="20" y="444"/>
                  </a:lnTo>
                  <a:lnTo>
                    <a:pt x="20" y="462"/>
                  </a:lnTo>
                  <a:lnTo>
                    <a:pt x="70" y="462"/>
                  </a:lnTo>
                  <a:lnTo>
                    <a:pt x="114" y="461"/>
                  </a:lnTo>
                  <a:lnTo>
                    <a:pt x="151" y="461"/>
                  </a:lnTo>
                  <a:lnTo>
                    <a:pt x="186" y="461"/>
                  </a:lnTo>
                  <a:lnTo>
                    <a:pt x="219" y="461"/>
                  </a:lnTo>
                  <a:lnTo>
                    <a:pt x="258" y="461"/>
                  </a:lnTo>
                  <a:lnTo>
                    <a:pt x="304" y="462"/>
                  </a:lnTo>
                  <a:lnTo>
                    <a:pt x="356" y="462"/>
                  </a:lnTo>
                  <a:lnTo>
                    <a:pt x="363" y="346"/>
                  </a:lnTo>
                  <a:lnTo>
                    <a:pt x="338" y="346"/>
                  </a:lnTo>
                  <a:lnTo>
                    <a:pt x="334" y="365"/>
                  </a:lnTo>
                  <a:lnTo>
                    <a:pt x="330" y="383"/>
                  </a:lnTo>
                  <a:lnTo>
                    <a:pt x="327" y="400"/>
                  </a:lnTo>
                  <a:lnTo>
                    <a:pt x="323" y="413"/>
                  </a:lnTo>
                  <a:lnTo>
                    <a:pt x="304" y="416"/>
                  </a:lnTo>
                  <a:lnTo>
                    <a:pt x="273" y="418"/>
                  </a:lnTo>
                  <a:lnTo>
                    <a:pt x="223" y="420"/>
                  </a:lnTo>
                  <a:lnTo>
                    <a:pt x="153" y="420"/>
                  </a:lnTo>
                  <a:lnTo>
                    <a:pt x="153" y="239"/>
                  </a:lnTo>
                  <a:lnTo>
                    <a:pt x="243" y="239"/>
                  </a:lnTo>
                  <a:lnTo>
                    <a:pt x="253" y="239"/>
                  </a:lnTo>
                  <a:lnTo>
                    <a:pt x="264" y="241"/>
                  </a:lnTo>
                  <a:lnTo>
                    <a:pt x="269" y="243"/>
                  </a:lnTo>
                  <a:lnTo>
                    <a:pt x="273" y="247"/>
                  </a:lnTo>
                  <a:lnTo>
                    <a:pt x="277" y="250"/>
                  </a:lnTo>
                  <a:lnTo>
                    <a:pt x="279" y="256"/>
                  </a:lnTo>
                  <a:lnTo>
                    <a:pt x="282" y="276"/>
                  </a:lnTo>
                  <a:lnTo>
                    <a:pt x="282" y="297"/>
                  </a:lnTo>
                  <a:lnTo>
                    <a:pt x="312" y="297"/>
                  </a:lnTo>
                  <a:lnTo>
                    <a:pt x="312" y="153"/>
                  </a:lnTo>
                  <a:lnTo>
                    <a:pt x="284" y="153"/>
                  </a:lnTo>
                  <a:lnTo>
                    <a:pt x="282" y="175"/>
                  </a:lnTo>
                  <a:lnTo>
                    <a:pt x="279" y="193"/>
                  </a:lnTo>
                  <a:lnTo>
                    <a:pt x="277" y="199"/>
                  </a:lnTo>
                  <a:lnTo>
                    <a:pt x="271" y="203"/>
                  </a:lnTo>
                  <a:lnTo>
                    <a:pt x="266" y="204"/>
                  </a:lnTo>
                  <a:lnTo>
                    <a:pt x="258" y="204"/>
                  </a:lnTo>
                  <a:lnTo>
                    <a:pt x="153" y="204"/>
                  </a:lnTo>
                  <a:lnTo>
                    <a:pt x="153" y="63"/>
                  </a:lnTo>
                  <a:lnTo>
                    <a:pt x="153" y="50"/>
                  </a:lnTo>
                  <a:lnTo>
                    <a:pt x="157" y="37"/>
                  </a:lnTo>
                  <a:lnTo>
                    <a:pt x="183" y="37"/>
                  </a:lnTo>
                  <a:lnTo>
                    <a:pt x="221" y="37"/>
                  </a:lnTo>
                  <a:lnTo>
                    <a:pt x="260" y="37"/>
                  </a:lnTo>
                  <a:lnTo>
                    <a:pt x="288" y="39"/>
                  </a:lnTo>
                  <a:lnTo>
                    <a:pt x="299" y="40"/>
                  </a:lnTo>
                  <a:lnTo>
                    <a:pt x="308" y="42"/>
                  </a:lnTo>
                  <a:lnTo>
                    <a:pt x="312" y="44"/>
                  </a:lnTo>
                  <a:lnTo>
                    <a:pt x="315" y="46"/>
                  </a:lnTo>
                  <a:lnTo>
                    <a:pt x="317" y="50"/>
                  </a:lnTo>
                  <a:lnTo>
                    <a:pt x="319" y="53"/>
                  </a:lnTo>
                  <a:lnTo>
                    <a:pt x="321" y="75"/>
                  </a:lnTo>
                  <a:lnTo>
                    <a:pt x="321" y="98"/>
                  </a:lnTo>
                  <a:lnTo>
                    <a:pt x="347" y="98"/>
                  </a:lnTo>
                  <a:lnTo>
                    <a:pt x="354" y="24"/>
                  </a:lnTo>
                  <a:lnTo>
                    <a:pt x="356" y="0"/>
                  </a:lnTo>
                  <a:lnTo>
                    <a:pt x="312" y="0"/>
                  </a:lnTo>
                  <a:lnTo>
                    <a:pt x="267" y="2"/>
                  </a:lnTo>
                  <a:lnTo>
                    <a:pt x="223" y="2"/>
                  </a:lnTo>
                  <a:lnTo>
                    <a:pt x="177" y="2"/>
                  </a:lnTo>
                  <a:lnTo>
                    <a:pt x="133" y="2"/>
                  </a:lnTo>
                  <a:lnTo>
                    <a:pt x="89" y="2"/>
                  </a:lnTo>
                  <a:lnTo>
                    <a:pt x="44" y="0"/>
                  </a:lnTo>
                  <a:lnTo>
                    <a:pt x="0" y="0"/>
                  </a:lnTo>
                  <a:lnTo>
                    <a:pt x="0" y="26"/>
                  </a:lnTo>
                  <a:lnTo>
                    <a:pt x="18" y="28"/>
                  </a:lnTo>
                  <a:lnTo>
                    <a:pt x="31" y="29"/>
                  </a:lnTo>
                  <a:lnTo>
                    <a:pt x="41" y="33"/>
                  </a:lnTo>
                  <a:lnTo>
                    <a:pt x="48" y="37"/>
                  </a:lnTo>
                  <a:lnTo>
                    <a:pt x="53" y="42"/>
                  </a:lnTo>
                  <a:lnTo>
                    <a:pt x="55" y="51"/>
                  </a:lnTo>
                  <a:lnTo>
                    <a:pt x="57" y="63"/>
                  </a:lnTo>
                  <a:lnTo>
                    <a:pt x="57" y="77"/>
                  </a:lnTo>
                  <a:lnTo>
                    <a:pt x="57" y="394"/>
                  </a:lnTo>
                  <a:close/>
                </a:path>
              </a:pathLst>
            </a:custGeom>
            <a:solidFill>
              <a:srgbClr val="000000"/>
            </a:solidFill>
            <a:ln w="9525">
              <a:noFill/>
              <a:round/>
              <a:headEnd/>
              <a:tailEnd/>
            </a:ln>
          </p:spPr>
          <p:txBody>
            <a:bodyPr wrap="none" anchor="ctr"/>
            <a:lstStyle/>
            <a:p>
              <a:endParaRPr lang="en-GB">
                <a:latin typeface="Calibri" pitchFamily="34" charset="0"/>
              </a:endParaRPr>
            </a:p>
          </p:txBody>
        </p:sp>
        <p:sp>
          <p:nvSpPr>
            <p:cNvPr id="2131" name="Freeform 2396"/>
            <p:cNvSpPr>
              <a:spLocks noChangeArrowheads="1"/>
            </p:cNvSpPr>
            <p:nvPr/>
          </p:nvSpPr>
          <p:spPr bwMode="auto">
            <a:xfrm>
              <a:off x="1672" y="2645"/>
              <a:ext cx="232" cy="212"/>
            </a:xfrm>
            <a:custGeom>
              <a:avLst/>
              <a:gdLst>
                <a:gd name="T0" fmla="*/ 26 w 515"/>
                <a:gd name="T1" fmla="*/ 180 h 470"/>
                <a:gd name="T2" fmla="*/ 24 w 515"/>
                <a:gd name="T3" fmla="*/ 189 h 470"/>
                <a:gd name="T4" fmla="*/ 19 w 515"/>
                <a:gd name="T5" fmla="*/ 194 h 470"/>
                <a:gd name="T6" fmla="*/ 8 w 515"/>
                <a:gd name="T7" fmla="*/ 196 h 470"/>
                <a:gd name="T8" fmla="*/ 0 w 515"/>
                <a:gd name="T9" fmla="*/ 208 h 470"/>
                <a:gd name="T10" fmla="*/ 19 w 515"/>
                <a:gd name="T11" fmla="*/ 208 h 470"/>
                <a:gd name="T12" fmla="*/ 34 w 515"/>
                <a:gd name="T13" fmla="*/ 208 h 470"/>
                <a:gd name="T14" fmla="*/ 50 w 515"/>
                <a:gd name="T15" fmla="*/ 208 h 470"/>
                <a:gd name="T16" fmla="*/ 70 w 515"/>
                <a:gd name="T17" fmla="*/ 208 h 470"/>
                <a:gd name="T18" fmla="*/ 62 w 515"/>
                <a:gd name="T19" fmla="*/ 196 h 470"/>
                <a:gd name="T20" fmla="*/ 51 w 515"/>
                <a:gd name="T21" fmla="*/ 194 h 470"/>
                <a:gd name="T22" fmla="*/ 45 w 515"/>
                <a:gd name="T23" fmla="*/ 189 h 470"/>
                <a:gd name="T24" fmla="*/ 43 w 515"/>
                <a:gd name="T25" fmla="*/ 180 h 470"/>
                <a:gd name="T26" fmla="*/ 43 w 515"/>
                <a:gd name="T27" fmla="*/ 47 h 470"/>
                <a:gd name="T28" fmla="*/ 205 w 515"/>
                <a:gd name="T29" fmla="*/ 212 h 470"/>
                <a:gd name="T30" fmla="*/ 206 w 515"/>
                <a:gd name="T31" fmla="*/ 203 h 470"/>
                <a:gd name="T32" fmla="*/ 206 w 515"/>
                <a:gd name="T33" fmla="*/ 36 h 470"/>
                <a:gd name="T34" fmla="*/ 206 w 515"/>
                <a:gd name="T35" fmla="*/ 23 h 470"/>
                <a:gd name="T36" fmla="*/ 209 w 515"/>
                <a:gd name="T37" fmla="*/ 16 h 470"/>
                <a:gd name="T38" fmla="*/ 217 w 515"/>
                <a:gd name="T39" fmla="*/ 13 h 470"/>
                <a:gd name="T40" fmla="*/ 232 w 515"/>
                <a:gd name="T41" fmla="*/ 13 h 470"/>
                <a:gd name="T42" fmla="*/ 221 w 515"/>
                <a:gd name="T43" fmla="*/ 0 h 470"/>
                <a:gd name="T44" fmla="*/ 204 w 515"/>
                <a:gd name="T45" fmla="*/ 1 h 470"/>
                <a:gd name="T46" fmla="*/ 190 w 515"/>
                <a:gd name="T47" fmla="*/ 1 h 470"/>
                <a:gd name="T48" fmla="*/ 172 w 515"/>
                <a:gd name="T49" fmla="*/ 0 h 470"/>
                <a:gd name="T50" fmla="*/ 162 w 515"/>
                <a:gd name="T51" fmla="*/ 13 h 470"/>
                <a:gd name="T52" fmla="*/ 177 w 515"/>
                <a:gd name="T53" fmla="*/ 13 h 470"/>
                <a:gd name="T54" fmla="*/ 185 w 515"/>
                <a:gd name="T55" fmla="*/ 16 h 470"/>
                <a:gd name="T56" fmla="*/ 187 w 515"/>
                <a:gd name="T57" fmla="*/ 23 h 470"/>
                <a:gd name="T58" fmla="*/ 188 w 515"/>
                <a:gd name="T59" fmla="*/ 36 h 470"/>
                <a:gd name="T60" fmla="*/ 181 w 515"/>
                <a:gd name="T61" fmla="*/ 144 h 470"/>
                <a:gd name="T62" fmla="*/ 62 w 515"/>
                <a:gd name="T63" fmla="*/ 0 h 470"/>
                <a:gd name="T64" fmla="*/ 44 w 515"/>
                <a:gd name="T65" fmla="*/ 1 h 470"/>
                <a:gd name="T66" fmla="*/ 30 w 515"/>
                <a:gd name="T67" fmla="*/ 1 h 470"/>
                <a:gd name="T68" fmla="*/ 17 w 515"/>
                <a:gd name="T69" fmla="*/ 1 h 470"/>
                <a:gd name="T70" fmla="*/ 0 w 515"/>
                <a:gd name="T71" fmla="*/ 0 h 470"/>
                <a:gd name="T72" fmla="*/ 8 w 515"/>
                <a:gd name="T73" fmla="*/ 13 h 470"/>
                <a:gd name="T74" fmla="*/ 19 w 515"/>
                <a:gd name="T75" fmla="*/ 14 h 470"/>
                <a:gd name="T76" fmla="*/ 24 w 515"/>
                <a:gd name="T77" fmla="*/ 19 h 470"/>
                <a:gd name="T78" fmla="*/ 26 w 515"/>
                <a:gd name="T79" fmla="*/ 29 h 470"/>
                <a:gd name="T80" fmla="*/ 26 w 515"/>
                <a:gd name="T81" fmla="*/ 173 h 4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5"/>
                <a:gd name="T124" fmla="*/ 0 h 470"/>
                <a:gd name="T125" fmla="*/ 515 w 515"/>
                <a:gd name="T126" fmla="*/ 470 h 4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5" h="470">
                  <a:moveTo>
                    <a:pt x="58" y="383"/>
                  </a:moveTo>
                  <a:lnTo>
                    <a:pt x="58" y="398"/>
                  </a:lnTo>
                  <a:lnTo>
                    <a:pt x="56" y="411"/>
                  </a:lnTo>
                  <a:lnTo>
                    <a:pt x="54" y="420"/>
                  </a:lnTo>
                  <a:lnTo>
                    <a:pt x="48" y="427"/>
                  </a:lnTo>
                  <a:lnTo>
                    <a:pt x="43" y="431"/>
                  </a:lnTo>
                  <a:lnTo>
                    <a:pt x="32" y="433"/>
                  </a:lnTo>
                  <a:lnTo>
                    <a:pt x="17" y="435"/>
                  </a:lnTo>
                  <a:lnTo>
                    <a:pt x="0" y="435"/>
                  </a:lnTo>
                  <a:lnTo>
                    <a:pt x="0" y="462"/>
                  </a:lnTo>
                  <a:lnTo>
                    <a:pt x="23" y="462"/>
                  </a:lnTo>
                  <a:lnTo>
                    <a:pt x="43" y="461"/>
                  </a:lnTo>
                  <a:lnTo>
                    <a:pt x="61" y="461"/>
                  </a:lnTo>
                  <a:lnTo>
                    <a:pt x="76" y="461"/>
                  </a:lnTo>
                  <a:lnTo>
                    <a:pt x="93" y="461"/>
                  </a:lnTo>
                  <a:lnTo>
                    <a:pt x="111" y="461"/>
                  </a:lnTo>
                  <a:lnTo>
                    <a:pt x="131" y="462"/>
                  </a:lnTo>
                  <a:lnTo>
                    <a:pt x="155" y="462"/>
                  </a:lnTo>
                  <a:lnTo>
                    <a:pt x="155" y="435"/>
                  </a:lnTo>
                  <a:lnTo>
                    <a:pt x="137" y="435"/>
                  </a:lnTo>
                  <a:lnTo>
                    <a:pt x="122" y="433"/>
                  </a:lnTo>
                  <a:lnTo>
                    <a:pt x="113" y="431"/>
                  </a:lnTo>
                  <a:lnTo>
                    <a:pt x="106" y="427"/>
                  </a:lnTo>
                  <a:lnTo>
                    <a:pt x="100" y="420"/>
                  </a:lnTo>
                  <a:lnTo>
                    <a:pt x="98" y="411"/>
                  </a:lnTo>
                  <a:lnTo>
                    <a:pt x="96" y="398"/>
                  </a:lnTo>
                  <a:lnTo>
                    <a:pt x="96" y="383"/>
                  </a:lnTo>
                  <a:lnTo>
                    <a:pt x="96" y="105"/>
                  </a:lnTo>
                  <a:lnTo>
                    <a:pt x="399" y="462"/>
                  </a:lnTo>
                  <a:lnTo>
                    <a:pt x="454" y="470"/>
                  </a:lnTo>
                  <a:lnTo>
                    <a:pt x="458" y="468"/>
                  </a:lnTo>
                  <a:lnTo>
                    <a:pt x="458" y="450"/>
                  </a:lnTo>
                  <a:lnTo>
                    <a:pt x="458" y="400"/>
                  </a:lnTo>
                  <a:lnTo>
                    <a:pt x="458" y="79"/>
                  </a:lnTo>
                  <a:lnTo>
                    <a:pt x="458" y="64"/>
                  </a:lnTo>
                  <a:lnTo>
                    <a:pt x="458" y="51"/>
                  </a:lnTo>
                  <a:lnTo>
                    <a:pt x="462" y="42"/>
                  </a:lnTo>
                  <a:lnTo>
                    <a:pt x="465" y="35"/>
                  </a:lnTo>
                  <a:lnTo>
                    <a:pt x="473" y="31"/>
                  </a:lnTo>
                  <a:lnTo>
                    <a:pt x="482" y="29"/>
                  </a:lnTo>
                  <a:lnTo>
                    <a:pt x="497" y="28"/>
                  </a:lnTo>
                  <a:lnTo>
                    <a:pt x="515" y="28"/>
                  </a:lnTo>
                  <a:lnTo>
                    <a:pt x="515" y="0"/>
                  </a:lnTo>
                  <a:lnTo>
                    <a:pt x="491" y="0"/>
                  </a:lnTo>
                  <a:lnTo>
                    <a:pt x="471" y="2"/>
                  </a:lnTo>
                  <a:lnTo>
                    <a:pt x="452" y="2"/>
                  </a:lnTo>
                  <a:lnTo>
                    <a:pt x="436" y="2"/>
                  </a:lnTo>
                  <a:lnTo>
                    <a:pt x="421" y="2"/>
                  </a:lnTo>
                  <a:lnTo>
                    <a:pt x="403" y="2"/>
                  </a:lnTo>
                  <a:lnTo>
                    <a:pt x="382" y="0"/>
                  </a:lnTo>
                  <a:lnTo>
                    <a:pt x="360" y="0"/>
                  </a:lnTo>
                  <a:lnTo>
                    <a:pt x="360" y="28"/>
                  </a:lnTo>
                  <a:lnTo>
                    <a:pt x="379" y="28"/>
                  </a:lnTo>
                  <a:lnTo>
                    <a:pt x="392" y="29"/>
                  </a:lnTo>
                  <a:lnTo>
                    <a:pt x="403" y="31"/>
                  </a:lnTo>
                  <a:lnTo>
                    <a:pt x="410" y="35"/>
                  </a:lnTo>
                  <a:lnTo>
                    <a:pt x="414" y="42"/>
                  </a:lnTo>
                  <a:lnTo>
                    <a:pt x="416" y="51"/>
                  </a:lnTo>
                  <a:lnTo>
                    <a:pt x="417" y="64"/>
                  </a:lnTo>
                  <a:lnTo>
                    <a:pt x="417" y="79"/>
                  </a:lnTo>
                  <a:lnTo>
                    <a:pt x="417" y="335"/>
                  </a:lnTo>
                  <a:lnTo>
                    <a:pt x="401" y="319"/>
                  </a:lnTo>
                  <a:lnTo>
                    <a:pt x="294" y="195"/>
                  </a:lnTo>
                  <a:lnTo>
                    <a:pt x="137" y="0"/>
                  </a:lnTo>
                  <a:lnTo>
                    <a:pt x="117" y="0"/>
                  </a:lnTo>
                  <a:lnTo>
                    <a:pt x="98" y="2"/>
                  </a:lnTo>
                  <a:lnTo>
                    <a:pt x="82" y="2"/>
                  </a:lnTo>
                  <a:lnTo>
                    <a:pt x="67" y="2"/>
                  </a:lnTo>
                  <a:lnTo>
                    <a:pt x="54" y="2"/>
                  </a:lnTo>
                  <a:lnTo>
                    <a:pt x="37" y="2"/>
                  </a:lnTo>
                  <a:lnTo>
                    <a:pt x="19" y="0"/>
                  </a:lnTo>
                  <a:lnTo>
                    <a:pt x="0" y="0"/>
                  </a:lnTo>
                  <a:lnTo>
                    <a:pt x="0" y="28"/>
                  </a:lnTo>
                  <a:lnTo>
                    <a:pt x="17" y="28"/>
                  </a:lnTo>
                  <a:lnTo>
                    <a:pt x="32" y="29"/>
                  </a:lnTo>
                  <a:lnTo>
                    <a:pt x="43" y="31"/>
                  </a:lnTo>
                  <a:lnTo>
                    <a:pt x="48" y="35"/>
                  </a:lnTo>
                  <a:lnTo>
                    <a:pt x="54" y="42"/>
                  </a:lnTo>
                  <a:lnTo>
                    <a:pt x="56" y="51"/>
                  </a:lnTo>
                  <a:lnTo>
                    <a:pt x="58" y="64"/>
                  </a:lnTo>
                  <a:lnTo>
                    <a:pt x="58" y="79"/>
                  </a:lnTo>
                  <a:lnTo>
                    <a:pt x="58" y="383"/>
                  </a:lnTo>
                  <a:close/>
                </a:path>
              </a:pathLst>
            </a:custGeom>
            <a:solidFill>
              <a:srgbClr val="000000"/>
            </a:solidFill>
            <a:ln w="9525">
              <a:noFill/>
              <a:round/>
              <a:headEnd/>
              <a:tailEnd/>
            </a:ln>
          </p:spPr>
          <p:txBody>
            <a:bodyPr wrap="none" anchor="ctr"/>
            <a:lstStyle/>
            <a:p>
              <a:endParaRPr lang="en-GB">
                <a:latin typeface="Calibri" pitchFamily="34" charset="0"/>
              </a:endParaRPr>
            </a:p>
          </p:txBody>
        </p:sp>
        <p:sp>
          <p:nvSpPr>
            <p:cNvPr id="2132" name="Freeform 2397"/>
            <p:cNvSpPr>
              <a:spLocks noChangeArrowheads="1"/>
            </p:cNvSpPr>
            <p:nvPr/>
          </p:nvSpPr>
          <p:spPr bwMode="auto">
            <a:xfrm>
              <a:off x="1964" y="2645"/>
              <a:ext cx="95" cy="209"/>
            </a:xfrm>
            <a:custGeom>
              <a:avLst/>
              <a:gdLst>
                <a:gd name="T0" fmla="*/ 26 w 210"/>
                <a:gd name="T1" fmla="*/ 173 h 462"/>
                <a:gd name="T2" fmla="*/ 26 w 210"/>
                <a:gd name="T3" fmla="*/ 180 h 462"/>
                <a:gd name="T4" fmla="*/ 25 w 210"/>
                <a:gd name="T5" fmla="*/ 186 h 462"/>
                <a:gd name="T6" fmla="*/ 24 w 210"/>
                <a:gd name="T7" fmla="*/ 190 h 462"/>
                <a:gd name="T8" fmla="*/ 22 w 210"/>
                <a:gd name="T9" fmla="*/ 193 h 462"/>
                <a:gd name="T10" fmla="*/ 19 w 210"/>
                <a:gd name="T11" fmla="*/ 195 h 462"/>
                <a:gd name="T12" fmla="*/ 14 w 210"/>
                <a:gd name="T13" fmla="*/ 197 h 462"/>
                <a:gd name="T14" fmla="*/ 8 w 210"/>
                <a:gd name="T15" fmla="*/ 197 h 462"/>
                <a:gd name="T16" fmla="*/ 0 w 210"/>
                <a:gd name="T17" fmla="*/ 197 h 462"/>
                <a:gd name="T18" fmla="*/ 0 w 210"/>
                <a:gd name="T19" fmla="*/ 209 h 462"/>
                <a:gd name="T20" fmla="*/ 14 w 210"/>
                <a:gd name="T21" fmla="*/ 209 h 462"/>
                <a:gd name="T22" fmla="*/ 27 w 210"/>
                <a:gd name="T23" fmla="*/ 209 h 462"/>
                <a:gd name="T24" fmla="*/ 38 w 210"/>
                <a:gd name="T25" fmla="*/ 209 h 462"/>
                <a:gd name="T26" fmla="*/ 48 w 210"/>
                <a:gd name="T27" fmla="*/ 209 h 462"/>
                <a:gd name="T28" fmla="*/ 57 w 210"/>
                <a:gd name="T29" fmla="*/ 209 h 462"/>
                <a:gd name="T30" fmla="*/ 68 w 210"/>
                <a:gd name="T31" fmla="*/ 209 h 462"/>
                <a:gd name="T32" fmla="*/ 81 w 210"/>
                <a:gd name="T33" fmla="*/ 209 h 462"/>
                <a:gd name="T34" fmla="*/ 95 w 210"/>
                <a:gd name="T35" fmla="*/ 209 h 462"/>
                <a:gd name="T36" fmla="*/ 95 w 210"/>
                <a:gd name="T37" fmla="*/ 197 h 462"/>
                <a:gd name="T38" fmla="*/ 87 w 210"/>
                <a:gd name="T39" fmla="*/ 197 h 462"/>
                <a:gd name="T40" fmla="*/ 80 w 210"/>
                <a:gd name="T41" fmla="*/ 196 h 462"/>
                <a:gd name="T42" fmla="*/ 76 w 210"/>
                <a:gd name="T43" fmla="*/ 195 h 462"/>
                <a:gd name="T44" fmla="*/ 73 w 210"/>
                <a:gd name="T45" fmla="*/ 193 h 462"/>
                <a:gd name="T46" fmla="*/ 71 w 210"/>
                <a:gd name="T47" fmla="*/ 190 h 462"/>
                <a:gd name="T48" fmla="*/ 69 w 210"/>
                <a:gd name="T49" fmla="*/ 186 h 462"/>
                <a:gd name="T50" fmla="*/ 69 w 210"/>
                <a:gd name="T51" fmla="*/ 180 h 462"/>
                <a:gd name="T52" fmla="*/ 68 w 210"/>
                <a:gd name="T53" fmla="*/ 173 h 462"/>
                <a:gd name="T54" fmla="*/ 68 w 210"/>
                <a:gd name="T55" fmla="*/ 36 h 462"/>
                <a:gd name="T56" fmla="*/ 69 w 210"/>
                <a:gd name="T57" fmla="*/ 29 h 462"/>
                <a:gd name="T58" fmla="*/ 69 w 210"/>
                <a:gd name="T59" fmla="*/ 23 h 462"/>
                <a:gd name="T60" fmla="*/ 71 w 210"/>
                <a:gd name="T61" fmla="*/ 19 h 462"/>
                <a:gd name="T62" fmla="*/ 73 w 210"/>
                <a:gd name="T63" fmla="*/ 16 h 462"/>
                <a:gd name="T64" fmla="*/ 76 w 210"/>
                <a:gd name="T65" fmla="*/ 14 h 462"/>
                <a:gd name="T66" fmla="*/ 80 w 210"/>
                <a:gd name="T67" fmla="*/ 13 h 462"/>
                <a:gd name="T68" fmla="*/ 87 w 210"/>
                <a:gd name="T69" fmla="*/ 13 h 462"/>
                <a:gd name="T70" fmla="*/ 95 w 210"/>
                <a:gd name="T71" fmla="*/ 13 h 462"/>
                <a:gd name="T72" fmla="*/ 95 w 210"/>
                <a:gd name="T73" fmla="*/ 0 h 462"/>
                <a:gd name="T74" fmla="*/ 81 w 210"/>
                <a:gd name="T75" fmla="*/ 0 h 462"/>
                <a:gd name="T76" fmla="*/ 68 w 210"/>
                <a:gd name="T77" fmla="*/ 1 h 462"/>
                <a:gd name="T78" fmla="*/ 57 w 210"/>
                <a:gd name="T79" fmla="*/ 1 h 462"/>
                <a:gd name="T80" fmla="*/ 48 w 210"/>
                <a:gd name="T81" fmla="*/ 1 h 462"/>
                <a:gd name="T82" fmla="*/ 38 w 210"/>
                <a:gd name="T83" fmla="*/ 1 h 462"/>
                <a:gd name="T84" fmla="*/ 27 w 210"/>
                <a:gd name="T85" fmla="*/ 1 h 462"/>
                <a:gd name="T86" fmla="*/ 14 w 210"/>
                <a:gd name="T87" fmla="*/ 0 h 462"/>
                <a:gd name="T88" fmla="*/ 0 w 210"/>
                <a:gd name="T89" fmla="*/ 0 h 462"/>
                <a:gd name="T90" fmla="*/ 0 w 210"/>
                <a:gd name="T91" fmla="*/ 13 h 462"/>
                <a:gd name="T92" fmla="*/ 8 w 210"/>
                <a:gd name="T93" fmla="*/ 13 h 462"/>
                <a:gd name="T94" fmla="*/ 14 w 210"/>
                <a:gd name="T95" fmla="*/ 13 h 462"/>
                <a:gd name="T96" fmla="*/ 19 w 210"/>
                <a:gd name="T97" fmla="*/ 14 h 462"/>
                <a:gd name="T98" fmla="*/ 22 w 210"/>
                <a:gd name="T99" fmla="*/ 16 h 462"/>
                <a:gd name="T100" fmla="*/ 24 w 210"/>
                <a:gd name="T101" fmla="*/ 19 h 462"/>
                <a:gd name="T102" fmla="*/ 25 w 210"/>
                <a:gd name="T103" fmla="*/ 23 h 462"/>
                <a:gd name="T104" fmla="*/ 26 w 210"/>
                <a:gd name="T105" fmla="*/ 29 h 462"/>
                <a:gd name="T106" fmla="*/ 26 w 210"/>
                <a:gd name="T107" fmla="*/ 36 h 462"/>
                <a:gd name="T108" fmla="*/ 26 w 210"/>
                <a:gd name="T109" fmla="*/ 173 h 4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0"/>
                <a:gd name="T166" fmla="*/ 0 h 462"/>
                <a:gd name="T167" fmla="*/ 210 w 210"/>
                <a:gd name="T168" fmla="*/ 462 h 46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0" h="462">
                  <a:moveTo>
                    <a:pt x="57" y="383"/>
                  </a:moveTo>
                  <a:lnTo>
                    <a:pt x="57" y="398"/>
                  </a:lnTo>
                  <a:lnTo>
                    <a:pt x="55" y="411"/>
                  </a:lnTo>
                  <a:lnTo>
                    <a:pt x="54" y="420"/>
                  </a:lnTo>
                  <a:lnTo>
                    <a:pt x="48" y="427"/>
                  </a:lnTo>
                  <a:lnTo>
                    <a:pt x="43" y="431"/>
                  </a:lnTo>
                  <a:lnTo>
                    <a:pt x="32" y="435"/>
                  </a:lnTo>
                  <a:lnTo>
                    <a:pt x="17" y="435"/>
                  </a:lnTo>
                  <a:lnTo>
                    <a:pt x="0" y="435"/>
                  </a:lnTo>
                  <a:lnTo>
                    <a:pt x="0" y="462"/>
                  </a:lnTo>
                  <a:lnTo>
                    <a:pt x="32" y="462"/>
                  </a:lnTo>
                  <a:lnTo>
                    <a:pt x="59" y="461"/>
                  </a:lnTo>
                  <a:lnTo>
                    <a:pt x="83" y="461"/>
                  </a:lnTo>
                  <a:lnTo>
                    <a:pt x="105" y="461"/>
                  </a:lnTo>
                  <a:lnTo>
                    <a:pt x="126" y="461"/>
                  </a:lnTo>
                  <a:lnTo>
                    <a:pt x="151" y="461"/>
                  </a:lnTo>
                  <a:lnTo>
                    <a:pt x="179" y="462"/>
                  </a:lnTo>
                  <a:lnTo>
                    <a:pt x="210" y="462"/>
                  </a:lnTo>
                  <a:lnTo>
                    <a:pt x="210" y="435"/>
                  </a:lnTo>
                  <a:lnTo>
                    <a:pt x="192" y="435"/>
                  </a:lnTo>
                  <a:lnTo>
                    <a:pt x="177" y="433"/>
                  </a:lnTo>
                  <a:lnTo>
                    <a:pt x="168" y="431"/>
                  </a:lnTo>
                  <a:lnTo>
                    <a:pt x="161" y="427"/>
                  </a:lnTo>
                  <a:lnTo>
                    <a:pt x="157" y="420"/>
                  </a:lnTo>
                  <a:lnTo>
                    <a:pt x="153" y="411"/>
                  </a:lnTo>
                  <a:lnTo>
                    <a:pt x="153" y="398"/>
                  </a:lnTo>
                  <a:lnTo>
                    <a:pt x="151" y="383"/>
                  </a:lnTo>
                  <a:lnTo>
                    <a:pt x="151" y="79"/>
                  </a:lnTo>
                  <a:lnTo>
                    <a:pt x="153" y="64"/>
                  </a:lnTo>
                  <a:lnTo>
                    <a:pt x="153" y="51"/>
                  </a:lnTo>
                  <a:lnTo>
                    <a:pt x="157" y="42"/>
                  </a:lnTo>
                  <a:lnTo>
                    <a:pt x="161" y="35"/>
                  </a:lnTo>
                  <a:lnTo>
                    <a:pt x="168" y="31"/>
                  </a:lnTo>
                  <a:lnTo>
                    <a:pt x="177" y="29"/>
                  </a:lnTo>
                  <a:lnTo>
                    <a:pt x="192" y="28"/>
                  </a:lnTo>
                  <a:lnTo>
                    <a:pt x="210" y="28"/>
                  </a:lnTo>
                  <a:lnTo>
                    <a:pt x="210" y="0"/>
                  </a:lnTo>
                  <a:lnTo>
                    <a:pt x="179" y="0"/>
                  </a:lnTo>
                  <a:lnTo>
                    <a:pt x="151" y="2"/>
                  </a:lnTo>
                  <a:lnTo>
                    <a:pt x="126" y="2"/>
                  </a:lnTo>
                  <a:lnTo>
                    <a:pt x="105" y="2"/>
                  </a:lnTo>
                  <a:lnTo>
                    <a:pt x="83" y="2"/>
                  </a:lnTo>
                  <a:lnTo>
                    <a:pt x="59" y="2"/>
                  </a:lnTo>
                  <a:lnTo>
                    <a:pt x="32" y="0"/>
                  </a:lnTo>
                  <a:lnTo>
                    <a:pt x="0" y="0"/>
                  </a:lnTo>
                  <a:lnTo>
                    <a:pt x="0" y="28"/>
                  </a:lnTo>
                  <a:lnTo>
                    <a:pt x="17" y="28"/>
                  </a:lnTo>
                  <a:lnTo>
                    <a:pt x="32" y="28"/>
                  </a:lnTo>
                  <a:lnTo>
                    <a:pt x="43" y="31"/>
                  </a:lnTo>
                  <a:lnTo>
                    <a:pt x="48" y="35"/>
                  </a:lnTo>
                  <a:lnTo>
                    <a:pt x="54" y="42"/>
                  </a:lnTo>
                  <a:lnTo>
                    <a:pt x="55" y="51"/>
                  </a:lnTo>
                  <a:lnTo>
                    <a:pt x="57" y="64"/>
                  </a:lnTo>
                  <a:lnTo>
                    <a:pt x="57" y="79"/>
                  </a:lnTo>
                  <a:lnTo>
                    <a:pt x="57" y="383"/>
                  </a:lnTo>
                  <a:close/>
                </a:path>
              </a:pathLst>
            </a:custGeom>
            <a:solidFill>
              <a:srgbClr val="000000"/>
            </a:solidFill>
            <a:ln w="9525">
              <a:noFill/>
              <a:round/>
              <a:headEnd/>
              <a:tailEnd/>
            </a:ln>
          </p:spPr>
          <p:txBody>
            <a:bodyPr wrap="none" anchor="ctr"/>
            <a:lstStyle/>
            <a:p>
              <a:endParaRPr lang="en-GB">
                <a:latin typeface="Calibri" pitchFamily="34" charset="0"/>
              </a:endParaRPr>
            </a:p>
          </p:txBody>
        </p:sp>
        <p:sp>
          <p:nvSpPr>
            <p:cNvPr id="2133" name="Freeform 2398"/>
            <p:cNvSpPr>
              <a:spLocks noChangeArrowheads="1"/>
            </p:cNvSpPr>
            <p:nvPr/>
          </p:nvSpPr>
          <p:spPr bwMode="auto">
            <a:xfrm>
              <a:off x="2114" y="2645"/>
              <a:ext cx="227" cy="209"/>
            </a:xfrm>
            <a:custGeom>
              <a:avLst/>
              <a:gdLst>
                <a:gd name="T0" fmla="*/ 79 w 502"/>
                <a:gd name="T1" fmla="*/ 35 h 462"/>
                <a:gd name="T2" fmla="*/ 75 w 502"/>
                <a:gd name="T3" fmla="*/ 24 h 462"/>
                <a:gd name="T4" fmla="*/ 76 w 502"/>
                <a:gd name="T5" fmla="*/ 17 h 462"/>
                <a:gd name="T6" fmla="*/ 80 w 502"/>
                <a:gd name="T7" fmla="*/ 14 h 462"/>
                <a:gd name="T8" fmla="*/ 91 w 502"/>
                <a:gd name="T9" fmla="*/ 13 h 462"/>
                <a:gd name="T10" fmla="*/ 99 w 502"/>
                <a:gd name="T11" fmla="*/ 0 h 462"/>
                <a:gd name="T12" fmla="*/ 71 w 502"/>
                <a:gd name="T13" fmla="*/ 1 h 462"/>
                <a:gd name="T14" fmla="*/ 49 w 502"/>
                <a:gd name="T15" fmla="*/ 1 h 462"/>
                <a:gd name="T16" fmla="*/ 28 w 502"/>
                <a:gd name="T17" fmla="*/ 1 h 462"/>
                <a:gd name="T18" fmla="*/ 0 w 502"/>
                <a:gd name="T19" fmla="*/ 0 h 462"/>
                <a:gd name="T20" fmla="*/ 4 w 502"/>
                <a:gd name="T21" fmla="*/ 13 h 462"/>
                <a:gd name="T22" fmla="*/ 13 w 502"/>
                <a:gd name="T23" fmla="*/ 15 h 462"/>
                <a:gd name="T24" fmla="*/ 21 w 502"/>
                <a:gd name="T25" fmla="*/ 20 h 462"/>
                <a:gd name="T26" fmla="*/ 28 w 502"/>
                <a:gd name="T27" fmla="*/ 28 h 462"/>
                <a:gd name="T28" fmla="*/ 104 w 502"/>
                <a:gd name="T29" fmla="*/ 209 h 462"/>
                <a:gd name="T30" fmla="*/ 137 w 502"/>
                <a:gd name="T31" fmla="*/ 187 h 462"/>
                <a:gd name="T32" fmla="*/ 156 w 502"/>
                <a:gd name="T33" fmla="*/ 141 h 462"/>
                <a:gd name="T34" fmla="*/ 175 w 502"/>
                <a:gd name="T35" fmla="*/ 95 h 462"/>
                <a:gd name="T36" fmla="*/ 194 w 502"/>
                <a:gd name="T37" fmla="*/ 50 h 462"/>
                <a:gd name="T38" fmla="*/ 205 w 502"/>
                <a:gd name="T39" fmla="*/ 23 h 462"/>
                <a:gd name="T40" fmla="*/ 209 w 502"/>
                <a:gd name="T41" fmla="*/ 17 h 462"/>
                <a:gd name="T42" fmla="*/ 214 w 502"/>
                <a:gd name="T43" fmla="*/ 13 h 462"/>
                <a:gd name="T44" fmla="*/ 222 w 502"/>
                <a:gd name="T45" fmla="*/ 13 h 462"/>
                <a:gd name="T46" fmla="*/ 227 w 502"/>
                <a:gd name="T47" fmla="*/ 0 h 462"/>
                <a:gd name="T48" fmla="*/ 207 w 502"/>
                <a:gd name="T49" fmla="*/ 1 h 462"/>
                <a:gd name="T50" fmla="*/ 192 w 502"/>
                <a:gd name="T51" fmla="*/ 1 h 462"/>
                <a:gd name="T52" fmla="*/ 176 w 502"/>
                <a:gd name="T53" fmla="*/ 1 h 462"/>
                <a:gd name="T54" fmla="*/ 156 w 502"/>
                <a:gd name="T55" fmla="*/ 0 h 462"/>
                <a:gd name="T56" fmla="*/ 166 w 502"/>
                <a:gd name="T57" fmla="*/ 13 h 462"/>
                <a:gd name="T58" fmla="*/ 177 w 502"/>
                <a:gd name="T59" fmla="*/ 16 h 462"/>
                <a:gd name="T60" fmla="*/ 181 w 502"/>
                <a:gd name="T61" fmla="*/ 18 h 462"/>
                <a:gd name="T62" fmla="*/ 180 w 502"/>
                <a:gd name="T63" fmla="*/ 28 h 462"/>
                <a:gd name="T64" fmla="*/ 128 w 502"/>
                <a:gd name="T65" fmla="*/ 158 h 4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
                <a:gd name="T100" fmla="*/ 0 h 462"/>
                <a:gd name="T101" fmla="*/ 502 w 502"/>
                <a:gd name="T102" fmla="*/ 462 h 4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 h="462">
                  <a:moveTo>
                    <a:pt x="179" y="88"/>
                  </a:moveTo>
                  <a:lnTo>
                    <a:pt x="174" y="77"/>
                  </a:lnTo>
                  <a:lnTo>
                    <a:pt x="170" y="64"/>
                  </a:lnTo>
                  <a:lnTo>
                    <a:pt x="166" y="53"/>
                  </a:lnTo>
                  <a:lnTo>
                    <a:pt x="166" y="40"/>
                  </a:lnTo>
                  <a:lnTo>
                    <a:pt x="168" y="37"/>
                  </a:lnTo>
                  <a:lnTo>
                    <a:pt x="172" y="33"/>
                  </a:lnTo>
                  <a:lnTo>
                    <a:pt x="177" y="31"/>
                  </a:lnTo>
                  <a:lnTo>
                    <a:pt x="185" y="29"/>
                  </a:lnTo>
                  <a:lnTo>
                    <a:pt x="201" y="29"/>
                  </a:lnTo>
                  <a:lnTo>
                    <a:pt x="218" y="28"/>
                  </a:lnTo>
                  <a:lnTo>
                    <a:pt x="218" y="0"/>
                  </a:lnTo>
                  <a:lnTo>
                    <a:pt x="185" y="0"/>
                  </a:lnTo>
                  <a:lnTo>
                    <a:pt x="157" y="2"/>
                  </a:lnTo>
                  <a:lnTo>
                    <a:pt x="131" y="2"/>
                  </a:lnTo>
                  <a:lnTo>
                    <a:pt x="109" y="2"/>
                  </a:lnTo>
                  <a:lnTo>
                    <a:pt x="87" y="2"/>
                  </a:lnTo>
                  <a:lnTo>
                    <a:pt x="63" y="2"/>
                  </a:lnTo>
                  <a:lnTo>
                    <a:pt x="33" y="0"/>
                  </a:lnTo>
                  <a:lnTo>
                    <a:pt x="0" y="0"/>
                  </a:lnTo>
                  <a:lnTo>
                    <a:pt x="0" y="28"/>
                  </a:lnTo>
                  <a:lnTo>
                    <a:pt x="9" y="29"/>
                  </a:lnTo>
                  <a:lnTo>
                    <a:pt x="19" y="31"/>
                  </a:lnTo>
                  <a:lnTo>
                    <a:pt x="28" y="33"/>
                  </a:lnTo>
                  <a:lnTo>
                    <a:pt x="37" y="39"/>
                  </a:lnTo>
                  <a:lnTo>
                    <a:pt x="46" y="44"/>
                  </a:lnTo>
                  <a:lnTo>
                    <a:pt x="56" y="53"/>
                  </a:lnTo>
                  <a:lnTo>
                    <a:pt x="63" y="63"/>
                  </a:lnTo>
                  <a:lnTo>
                    <a:pt x="70" y="75"/>
                  </a:lnTo>
                  <a:lnTo>
                    <a:pt x="231" y="462"/>
                  </a:lnTo>
                  <a:lnTo>
                    <a:pt x="283" y="462"/>
                  </a:lnTo>
                  <a:lnTo>
                    <a:pt x="303" y="413"/>
                  </a:lnTo>
                  <a:lnTo>
                    <a:pt x="325" y="361"/>
                  </a:lnTo>
                  <a:lnTo>
                    <a:pt x="345" y="311"/>
                  </a:lnTo>
                  <a:lnTo>
                    <a:pt x="366" y="262"/>
                  </a:lnTo>
                  <a:lnTo>
                    <a:pt x="386" y="210"/>
                  </a:lnTo>
                  <a:lnTo>
                    <a:pt x="408" y="160"/>
                  </a:lnTo>
                  <a:lnTo>
                    <a:pt x="428" y="110"/>
                  </a:lnTo>
                  <a:lnTo>
                    <a:pt x="450" y="59"/>
                  </a:lnTo>
                  <a:lnTo>
                    <a:pt x="454" y="50"/>
                  </a:lnTo>
                  <a:lnTo>
                    <a:pt x="460" y="42"/>
                  </a:lnTo>
                  <a:lnTo>
                    <a:pt x="463" y="37"/>
                  </a:lnTo>
                  <a:lnTo>
                    <a:pt x="469" y="33"/>
                  </a:lnTo>
                  <a:lnTo>
                    <a:pt x="474" y="29"/>
                  </a:lnTo>
                  <a:lnTo>
                    <a:pt x="482" y="29"/>
                  </a:lnTo>
                  <a:lnTo>
                    <a:pt x="491" y="28"/>
                  </a:lnTo>
                  <a:lnTo>
                    <a:pt x="502" y="28"/>
                  </a:lnTo>
                  <a:lnTo>
                    <a:pt x="502" y="0"/>
                  </a:lnTo>
                  <a:lnTo>
                    <a:pt x="478" y="0"/>
                  </a:lnTo>
                  <a:lnTo>
                    <a:pt x="458" y="2"/>
                  </a:lnTo>
                  <a:lnTo>
                    <a:pt x="439" y="2"/>
                  </a:lnTo>
                  <a:lnTo>
                    <a:pt x="425" y="2"/>
                  </a:lnTo>
                  <a:lnTo>
                    <a:pt x="408" y="2"/>
                  </a:lnTo>
                  <a:lnTo>
                    <a:pt x="390" y="2"/>
                  </a:lnTo>
                  <a:lnTo>
                    <a:pt x="369" y="0"/>
                  </a:lnTo>
                  <a:lnTo>
                    <a:pt x="345" y="0"/>
                  </a:lnTo>
                  <a:lnTo>
                    <a:pt x="345" y="28"/>
                  </a:lnTo>
                  <a:lnTo>
                    <a:pt x="366" y="29"/>
                  </a:lnTo>
                  <a:lnTo>
                    <a:pt x="384" y="31"/>
                  </a:lnTo>
                  <a:lnTo>
                    <a:pt x="391" y="35"/>
                  </a:lnTo>
                  <a:lnTo>
                    <a:pt x="397" y="37"/>
                  </a:lnTo>
                  <a:lnTo>
                    <a:pt x="401" y="40"/>
                  </a:lnTo>
                  <a:lnTo>
                    <a:pt x="402" y="46"/>
                  </a:lnTo>
                  <a:lnTo>
                    <a:pt x="399" y="61"/>
                  </a:lnTo>
                  <a:lnTo>
                    <a:pt x="391" y="81"/>
                  </a:lnTo>
                  <a:lnTo>
                    <a:pt x="284" y="350"/>
                  </a:lnTo>
                  <a:lnTo>
                    <a:pt x="179" y="88"/>
                  </a:lnTo>
                  <a:close/>
                </a:path>
              </a:pathLst>
            </a:custGeom>
            <a:solidFill>
              <a:srgbClr val="000000"/>
            </a:solidFill>
            <a:ln w="9525">
              <a:noFill/>
              <a:round/>
              <a:headEnd/>
              <a:tailEnd/>
            </a:ln>
          </p:spPr>
          <p:txBody>
            <a:bodyPr wrap="none" anchor="ctr"/>
            <a:lstStyle/>
            <a:p>
              <a:endParaRPr lang="en-GB">
                <a:latin typeface="Calibri" pitchFamily="34" charset="0"/>
              </a:endParaRPr>
            </a:p>
          </p:txBody>
        </p:sp>
        <p:sp>
          <p:nvSpPr>
            <p:cNvPr id="2134" name="Freeform 2399"/>
            <p:cNvSpPr>
              <a:spLocks noChangeArrowheads="1"/>
            </p:cNvSpPr>
            <p:nvPr/>
          </p:nvSpPr>
          <p:spPr bwMode="auto">
            <a:xfrm>
              <a:off x="2392" y="2645"/>
              <a:ext cx="164" cy="209"/>
            </a:xfrm>
            <a:custGeom>
              <a:avLst/>
              <a:gdLst>
                <a:gd name="T0" fmla="*/ 26 w 364"/>
                <a:gd name="T1" fmla="*/ 182 h 462"/>
                <a:gd name="T2" fmla="*/ 24 w 364"/>
                <a:gd name="T3" fmla="*/ 190 h 462"/>
                <a:gd name="T4" fmla="*/ 20 w 364"/>
                <a:gd name="T5" fmla="*/ 196 h 462"/>
                <a:gd name="T6" fmla="*/ 14 w 364"/>
                <a:gd name="T7" fmla="*/ 199 h 462"/>
                <a:gd name="T8" fmla="*/ 9 w 364"/>
                <a:gd name="T9" fmla="*/ 209 h 462"/>
                <a:gd name="T10" fmla="*/ 51 w 364"/>
                <a:gd name="T11" fmla="*/ 209 h 462"/>
                <a:gd name="T12" fmla="*/ 84 w 364"/>
                <a:gd name="T13" fmla="*/ 209 h 462"/>
                <a:gd name="T14" fmla="*/ 117 w 364"/>
                <a:gd name="T15" fmla="*/ 209 h 462"/>
                <a:gd name="T16" fmla="*/ 161 w 364"/>
                <a:gd name="T17" fmla="*/ 209 h 462"/>
                <a:gd name="T18" fmla="*/ 151 w 364"/>
                <a:gd name="T19" fmla="*/ 157 h 462"/>
                <a:gd name="T20" fmla="*/ 149 w 364"/>
                <a:gd name="T21" fmla="*/ 173 h 462"/>
                <a:gd name="T22" fmla="*/ 146 w 364"/>
                <a:gd name="T23" fmla="*/ 187 h 462"/>
                <a:gd name="T24" fmla="*/ 123 w 364"/>
                <a:gd name="T25" fmla="*/ 189 h 462"/>
                <a:gd name="T26" fmla="*/ 69 w 364"/>
                <a:gd name="T27" fmla="*/ 190 h 462"/>
                <a:gd name="T28" fmla="*/ 109 w 364"/>
                <a:gd name="T29" fmla="*/ 108 h 462"/>
                <a:gd name="T30" fmla="*/ 119 w 364"/>
                <a:gd name="T31" fmla="*/ 109 h 462"/>
                <a:gd name="T32" fmla="*/ 123 w 364"/>
                <a:gd name="T33" fmla="*/ 112 h 462"/>
                <a:gd name="T34" fmla="*/ 126 w 364"/>
                <a:gd name="T35" fmla="*/ 116 h 462"/>
                <a:gd name="T36" fmla="*/ 128 w 364"/>
                <a:gd name="T37" fmla="*/ 134 h 462"/>
                <a:gd name="T38" fmla="*/ 141 w 364"/>
                <a:gd name="T39" fmla="*/ 69 h 462"/>
                <a:gd name="T40" fmla="*/ 128 w 364"/>
                <a:gd name="T41" fmla="*/ 79 h 462"/>
                <a:gd name="T42" fmla="*/ 125 w 364"/>
                <a:gd name="T43" fmla="*/ 90 h 462"/>
                <a:gd name="T44" fmla="*/ 120 w 364"/>
                <a:gd name="T45" fmla="*/ 92 h 462"/>
                <a:gd name="T46" fmla="*/ 69 w 364"/>
                <a:gd name="T47" fmla="*/ 92 h 462"/>
                <a:gd name="T48" fmla="*/ 69 w 364"/>
                <a:gd name="T49" fmla="*/ 23 h 462"/>
                <a:gd name="T50" fmla="*/ 82 w 364"/>
                <a:gd name="T51" fmla="*/ 17 h 462"/>
                <a:gd name="T52" fmla="*/ 117 w 364"/>
                <a:gd name="T53" fmla="*/ 17 h 462"/>
                <a:gd name="T54" fmla="*/ 135 w 364"/>
                <a:gd name="T55" fmla="*/ 18 h 462"/>
                <a:gd name="T56" fmla="*/ 141 w 364"/>
                <a:gd name="T57" fmla="*/ 20 h 462"/>
                <a:gd name="T58" fmla="*/ 143 w 364"/>
                <a:gd name="T59" fmla="*/ 23 h 462"/>
                <a:gd name="T60" fmla="*/ 145 w 364"/>
                <a:gd name="T61" fmla="*/ 34 h 462"/>
                <a:gd name="T62" fmla="*/ 156 w 364"/>
                <a:gd name="T63" fmla="*/ 44 h 462"/>
                <a:gd name="T64" fmla="*/ 161 w 364"/>
                <a:gd name="T65" fmla="*/ 0 h 462"/>
                <a:gd name="T66" fmla="*/ 121 w 364"/>
                <a:gd name="T67" fmla="*/ 1 h 462"/>
                <a:gd name="T68" fmla="*/ 80 w 364"/>
                <a:gd name="T69" fmla="*/ 1 h 462"/>
                <a:gd name="T70" fmla="*/ 40 w 364"/>
                <a:gd name="T71" fmla="*/ 1 h 462"/>
                <a:gd name="T72" fmla="*/ 0 w 364"/>
                <a:gd name="T73" fmla="*/ 0 h 462"/>
                <a:gd name="T74" fmla="*/ 8 w 364"/>
                <a:gd name="T75" fmla="*/ 13 h 462"/>
                <a:gd name="T76" fmla="*/ 18 w 364"/>
                <a:gd name="T77" fmla="*/ 15 h 462"/>
                <a:gd name="T78" fmla="*/ 23 w 364"/>
                <a:gd name="T79" fmla="*/ 19 h 462"/>
                <a:gd name="T80" fmla="*/ 26 w 364"/>
                <a:gd name="T81" fmla="*/ 28 h 462"/>
                <a:gd name="T82" fmla="*/ 26 w 364"/>
                <a:gd name="T83" fmla="*/ 178 h 46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4"/>
                <a:gd name="T127" fmla="*/ 0 h 462"/>
                <a:gd name="T128" fmla="*/ 364 w 364"/>
                <a:gd name="T129" fmla="*/ 462 h 46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4" h="462">
                  <a:moveTo>
                    <a:pt x="58" y="394"/>
                  </a:moveTo>
                  <a:lnTo>
                    <a:pt x="58" y="403"/>
                  </a:lnTo>
                  <a:lnTo>
                    <a:pt x="56" y="413"/>
                  </a:lnTo>
                  <a:lnTo>
                    <a:pt x="54" y="420"/>
                  </a:lnTo>
                  <a:lnTo>
                    <a:pt x="50" y="427"/>
                  </a:lnTo>
                  <a:lnTo>
                    <a:pt x="45" y="433"/>
                  </a:lnTo>
                  <a:lnTo>
                    <a:pt x="39" y="437"/>
                  </a:lnTo>
                  <a:lnTo>
                    <a:pt x="30" y="440"/>
                  </a:lnTo>
                  <a:lnTo>
                    <a:pt x="21" y="444"/>
                  </a:lnTo>
                  <a:lnTo>
                    <a:pt x="21" y="462"/>
                  </a:lnTo>
                  <a:lnTo>
                    <a:pt x="71" y="462"/>
                  </a:lnTo>
                  <a:lnTo>
                    <a:pt x="113" y="461"/>
                  </a:lnTo>
                  <a:lnTo>
                    <a:pt x="152" y="461"/>
                  </a:lnTo>
                  <a:lnTo>
                    <a:pt x="187" y="461"/>
                  </a:lnTo>
                  <a:lnTo>
                    <a:pt x="220" y="461"/>
                  </a:lnTo>
                  <a:lnTo>
                    <a:pt x="259" y="461"/>
                  </a:lnTo>
                  <a:lnTo>
                    <a:pt x="305" y="462"/>
                  </a:lnTo>
                  <a:lnTo>
                    <a:pt x="357" y="462"/>
                  </a:lnTo>
                  <a:lnTo>
                    <a:pt x="364" y="346"/>
                  </a:lnTo>
                  <a:lnTo>
                    <a:pt x="336" y="346"/>
                  </a:lnTo>
                  <a:lnTo>
                    <a:pt x="333" y="365"/>
                  </a:lnTo>
                  <a:lnTo>
                    <a:pt x="331" y="383"/>
                  </a:lnTo>
                  <a:lnTo>
                    <a:pt x="327" y="400"/>
                  </a:lnTo>
                  <a:lnTo>
                    <a:pt x="323" y="413"/>
                  </a:lnTo>
                  <a:lnTo>
                    <a:pt x="305" y="416"/>
                  </a:lnTo>
                  <a:lnTo>
                    <a:pt x="272" y="418"/>
                  </a:lnTo>
                  <a:lnTo>
                    <a:pt x="224" y="420"/>
                  </a:lnTo>
                  <a:lnTo>
                    <a:pt x="154" y="420"/>
                  </a:lnTo>
                  <a:lnTo>
                    <a:pt x="154" y="239"/>
                  </a:lnTo>
                  <a:lnTo>
                    <a:pt x="242" y="239"/>
                  </a:lnTo>
                  <a:lnTo>
                    <a:pt x="253" y="239"/>
                  </a:lnTo>
                  <a:lnTo>
                    <a:pt x="264" y="241"/>
                  </a:lnTo>
                  <a:lnTo>
                    <a:pt x="270" y="243"/>
                  </a:lnTo>
                  <a:lnTo>
                    <a:pt x="274" y="247"/>
                  </a:lnTo>
                  <a:lnTo>
                    <a:pt x="277" y="250"/>
                  </a:lnTo>
                  <a:lnTo>
                    <a:pt x="279" y="256"/>
                  </a:lnTo>
                  <a:lnTo>
                    <a:pt x="283" y="276"/>
                  </a:lnTo>
                  <a:lnTo>
                    <a:pt x="283" y="297"/>
                  </a:lnTo>
                  <a:lnTo>
                    <a:pt x="312" y="297"/>
                  </a:lnTo>
                  <a:lnTo>
                    <a:pt x="312" y="153"/>
                  </a:lnTo>
                  <a:lnTo>
                    <a:pt x="285" y="153"/>
                  </a:lnTo>
                  <a:lnTo>
                    <a:pt x="283" y="175"/>
                  </a:lnTo>
                  <a:lnTo>
                    <a:pt x="279" y="193"/>
                  </a:lnTo>
                  <a:lnTo>
                    <a:pt x="277" y="199"/>
                  </a:lnTo>
                  <a:lnTo>
                    <a:pt x="272" y="203"/>
                  </a:lnTo>
                  <a:lnTo>
                    <a:pt x="266" y="204"/>
                  </a:lnTo>
                  <a:lnTo>
                    <a:pt x="259" y="204"/>
                  </a:lnTo>
                  <a:lnTo>
                    <a:pt x="154" y="204"/>
                  </a:lnTo>
                  <a:lnTo>
                    <a:pt x="154" y="63"/>
                  </a:lnTo>
                  <a:lnTo>
                    <a:pt x="154" y="50"/>
                  </a:lnTo>
                  <a:lnTo>
                    <a:pt x="157" y="37"/>
                  </a:lnTo>
                  <a:lnTo>
                    <a:pt x="183" y="37"/>
                  </a:lnTo>
                  <a:lnTo>
                    <a:pt x="220" y="37"/>
                  </a:lnTo>
                  <a:lnTo>
                    <a:pt x="259" y="37"/>
                  </a:lnTo>
                  <a:lnTo>
                    <a:pt x="288" y="39"/>
                  </a:lnTo>
                  <a:lnTo>
                    <a:pt x="299" y="40"/>
                  </a:lnTo>
                  <a:lnTo>
                    <a:pt x="309" y="42"/>
                  </a:lnTo>
                  <a:lnTo>
                    <a:pt x="312" y="44"/>
                  </a:lnTo>
                  <a:lnTo>
                    <a:pt x="316" y="46"/>
                  </a:lnTo>
                  <a:lnTo>
                    <a:pt x="318" y="50"/>
                  </a:lnTo>
                  <a:lnTo>
                    <a:pt x="320" y="53"/>
                  </a:lnTo>
                  <a:lnTo>
                    <a:pt x="322" y="75"/>
                  </a:lnTo>
                  <a:lnTo>
                    <a:pt x="322" y="98"/>
                  </a:lnTo>
                  <a:lnTo>
                    <a:pt x="347" y="98"/>
                  </a:lnTo>
                  <a:lnTo>
                    <a:pt x="355" y="24"/>
                  </a:lnTo>
                  <a:lnTo>
                    <a:pt x="357" y="0"/>
                  </a:lnTo>
                  <a:lnTo>
                    <a:pt x="312" y="0"/>
                  </a:lnTo>
                  <a:lnTo>
                    <a:pt x="268" y="2"/>
                  </a:lnTo>
                  <a:lnTo>
                    <a:pt x="224" y="2"/>
                  </a:lnTo>
                  <a:lnTo>
                    <a:pt x="178" y="2"/>
                  </a:lnTo>
                  <a:lnTo>
                    <a:pt x="133" y="2"/>
                  </a:lnTo>
                  <a:lnTo>
                    <a:pt x="89" y="2"/>
                  </a:lnTo>
                  <a:lnTo>
                    <a:pt x="45" y="0"/>
                  </a:lnTo>
                  <a:lnTo>
                    <a:pt x="0" y="0"/>
                  </a:lnTo>
                  <a:lnTo>
                    <a:pt x="0" y="26"/>
                  </a:lnTo>
                  <a:lnTo>
                    <a:pt x="17" y="28"/>
                  </a:lnTo>
                  <a:lnTo>
                    <a:pt x="32" y="29"/>
                  </a:lnTo>
                  <a:lnTo>
                    <a:pt x="41" y="33"/>
                  </a:lnTo>
                  <a:lnTo>
                    <a:pt x="48" y="37"/>
                  </a:lnTo>
                  <a:lnTo>
                    <a:pt x="52" y="42"/>
                  </a:lnTo>
                  <a:lnTo>
                    <a:pt x="56" y="51"/>
                  </a:lnTo>
                  <a:lnTo>
                    <a:pt x="58" y="63"/>
                  </a:lnTo>
                  <a:lnTo>
                    <a:pt x="58" y="77"/>
                  </a:lnTo>
                  <a:lnTo>
                    <a:pt x="58" y="394"/>
                  </a:lnTo>
                  <a:close/>
                </a:path>
              </a:pathLst>
            </a:custGeom>
            <a:solidFill>
              <a:srgbClr val="000000"/>
            </a:solidFill>
            <a:ln w="9525">
              <a:noFill/>
              <a:round/>
              <a:headEnd/>
              <a:tailEnd/>
            </a:ln>
          </p:spPr>
          <p:txBody>
            <a:bodyPr wrap="none" anchor="ctr"/>
            <a:lstStyle/>
            <a:p>
              <a:endParaRPr lang="en-GB">
                <a:latin typeface="Calibri" pitchFamily="34" charset="0"/>
              </a:endParaRPr>
            </a:p>
          </p:txBody>
        </p:sp>
        <p:sp>
          <p:nvSpPr>
            <p:cNvPr id="2135" name="Freeform 2400"/>
            <p:cNvSpPr>
              <a:spLocks noChangeArrowheads="1"/>
            </p:cNvSpPr>
            <p:nvPr/>
          </p:nvSpPr>
          <p:spPr bwMode="auto">
            <a:xfrm>
              <a:off x="2619" y="2645"/>
              <a:ext cx="204" cy="209"/>
            </a:xfrm>
            <a:custGeom>
              <a:avLst/>
              <a:gdLst>
                <a:gd name="T0" fmla="*/ 26 w 452"/>
                <a:gd name="T1" fmla="*/ 180 h 462"/>
                <a:gd name="T2" fmla="*/ 24 w 452"/>
                <a:gd name="T3" fmla="*/ 190 h 462"/>
                <a:gd name="T4" fmla="*/ 19 w 452"/>
                <a:gd name="T5" fmla="*/ 195 h 462"/>
                <a:gd name="T6" fmla="*/ 9 w 452"/>
                <a:gd name="T7" fmla="*/ 197 h 462"/>
                <a:gd name="T8" fmla="*/ 0 w 452"/>
                <a:gd name="T9" fmla="*/ 209 h 462"/>
                <a:gd name="T10" fmla="*/ 28 w 452"/>
                <a:gd name="T11" fmla="*/ 209 h 462"/>
                <a:gd name="T12" fmla="*/ 47 w 452"/>
                <a:gd name="T13" fmla="*/ 209 h 462"/>
                <a:gd name="T14" fmla="*/ 69 w 452"/>
                <a:gd name="T15" fmla="*/ 209 h 462"/>
                <a:gd name="T16" fmla="*/ 95 w 452"/>
                <a:gd name="T17" fmla="*/ 209 h 462"/>
                <a:gd name="T18" fmla="*/ 87 w 452"/>
                <a:gd name="T19" fmla="*/ 197 h 462"/>
                <a:gd name="T20" fmla="*/ 76 w 452"/>
                <a:gd name="T21" fmla="*/ 195 h 462"/>
                <a:gd name="T22" fmla="*/ 71 w 452"/>
                <a:gd name="T23" fmla="*/ 190 h 462"/>
                <a:gd name="T24" fmla="*/ 69 w 452"/>
                <a:gd name="T25" fmla="*/ 180 h 462"/>
                <a:gd name="T26" fmla="*/ 69 w 452"/>
                <a:gd name="T27" fmla="*/ 25 h 462"/>
                <a:gd name="T28" fmla="*/ 70 w 452"/>
                <a:gd name="T29" fmla="*/ 18 h 462"/>
                <a:gd name="T30" fmla="*/ 88 w 452"/>
                <a:gd name="T31" fmla="*/ 16 h 462"/>
                <a:gd name="T32" fmla="*/ 105 w 452"/>
                <a:gd name="T33" fmla="*/ 18 h 462"/>
                <a:gd name="T34" fmla="*/ 118 w 452"/>
                <a:gd name="T35" fmla="*/ 26 h 462"/>
                <a:gd name="T36" fmla="*/ 123 w 452"/>
                <a:gd name="T37" fmla="*/ 31 h 462"/>
                <a:gd name="T38" fmla="*/ 127 w 452"/>
                <a:gd name="T39" fmla="*/ 38 h 462"/>
                <a:gd name="T40" fmla="*/ 129 w 452"/>
                <a:gd name="T41" fmla="*/ 45 h 462"/>
                <a:gd name="T42" fmla="*/ 130 w 452"/>
                <a:gd name="T43" fmla="*/ 54 h 462"/>
                <a:gd name="T44" fmla="*/ 128 w 452"/>
                <a:gd name="T45" fmla="*/ 64 h 462"/>
                <a:gd name="T46" fmla="*/ 126 w 452"/>
                <a:gd name="T47" fmla="*/ 73 h 462"/>
                <a:gd name="T48" fmla="*/ 122 w 452"/>
                <a:gd name="T49" fmla="*/ 81 h 462"/>
                <a:gd name="T50" fmla="*/ 116 w 452"/>
                <a:gd name="T51" fmla="*/ 87 h 462"/>
                <a:gd name="T52" fmla="*/ 108 w 452"/>
                <a:gd name="T53" fmla="*/ 92 h 462"/>
                <a:gd name="T54" fmla="*/ 100 w 452"/>
                <a:gd name="T55" fmla="*/ 96 h 462"/>
                <a:gd name="T56" fmla="*/ 91 w 452"/>
                <a:gd name="T57" fmla="*/ 97 h 462"/>
                <a:gd name="T58" fmla="*/ 81 w 452"/>
                <a:gd name="T59" fmla="*/ 97 h 462"/>
                <a:gd name="T60" fmla="*/ 147 w 452"/>
                <a:gd name="T61" fmla="*/ 209 h 462"/>
                <a:gd name="T62" fmla="*/ 161 w 452"/>
                <a:gd name="T63" fmla="*/ 209 h 462"/>
                <a:gd name="T64" fmla="*/ 174 w 452"/>
                <a:gd name="T65" fmla="*/ 209 h 462"/>
                <a:gd name="T66" fmla="*/ 189 w 452"/>
                <a:gd name="T67" fmla="*/ 209 h 462"/>
                <a:gd name="T68" fmla="*/ 204 w 452"/>
                <a:gd name="T69" fmla="*/ 209 h 462"/>
                <a:gd name="T70" fmla="*/ 198 w 452"/>
                <a:gd name="T71" fmla="*/ 195 h 462"/>
                <a:gd name="T72" fmla="*/ 187 w 452"/>
                <a:gd name="T73" fmla="*/ 188 h 462"/>
                <a:gd name="T74" fmla="*/ 128 w 452"/>
                <a:gd name="T75" fmla="*/ 99 h 462"/>
                <a:gd name="T76" fmla="*/ 145 w 452"/>
                <a:gd name="T77" fmla="*/ 91 h 462"/>
                <a:gd name="T78" fmla="*/ 160 w 452"/>
                <a:gd name="T79" fmla="*/ 79 h 462"/>
                <a:gd name="T80" fmla="*/ 165 w 452"/>
                <a:gd name="T81" fmla="*/ 71 h 462"/>
                <a:gd name="T82" fmla="*/ 169 w 452"/>
                <a:gd name="T83" fmla="*/ 63 h 462"/>
                <a:gd name="T84" fmla="*/ 172 w 452"/>
                <a:gd name="T85" fmla="*/ 54 h 462"/>
                <a:gd name="T86" fmla="*/ 173 w 452"/>
                <a:gd name="T87" fmla="*/ 43 h 462"/>
                <a:gd name="T88" fmla="*/ 172 w 452"/>
                <a:gd name="T89" fmla="*/ 28 h 462"/>
                <a:gd name="T90" fmla="*/ 168 w 452"/>
                <a:gd name="T91" fmla="*/ 22 h 462"/>
                <a:gd name="T92" fmla="*/ 162 w 452"/>
                <a:gd name="T93" fmla="*/ 15 h 462"/>
                <a:gd name="T94" fmla="*/ 149 w 452"/>
                <a:gd name="T95" fmla="*/ 6 h 462"/>
                <a:gd name="T96" fmla="*/ 134 w 452"/>
                <a:gd name="T97" fmla="*/ 1 h 462"/>
                <a:gd name="T98" fmla="*/ 101 w 452"/>
                <a:gd name="T99" fmla="*/ 0 h 462"/>
                <a:gd name="T100" fmla="*/ 73 w 452"/>
                <a:gd name="T101" fmla="*/ 1 h 462"/>
                <a:gd name="T102" fmla="*/ 51 w 452"/>
                <a:gd name="T103" fmla="*/ 1 h 462"/>
                <a:gd name="T104" fmla="*/ 29 w 452"/>
                <a:gd name="T105" fmla="*/ 1 h 462"/>
                <a:gd name="T106" fmla="*/ 0 w 452"/>
                <a:gd name="T107" fmla="*/ 0 h 462"/>
                <a:gd name="T108" fmla="*/ 9 w 452"/>
                <a:gd name="T109" fmla="*/ 13 h 462"/>
                <a:gd name="T110" fmla="*/ 19 w 452"/>
                <a:gd name="T111" fmla="*/ 14 h 462"/>
                <a:gd name="T112" fmla="*/ 24 w 452"/>
                <a:gd name="T113" fmla="*/ 19 h 462"/>
                <a:gd name="T114" fmla="*/ 26 w 452"/>
                <a:gd name="T115" fmla="*/ 29 h 462"/>
                <a:gd name="T116" fmla="*/ 26 w 452"/>
                <a:gd name="T117" fmla="*/ 173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2"/>
                <a:gd name="T178" fmla="*/ 0 h 462"/>
                <a:gd name="T179" fmla="*/ 452 w 452"/>
                <a:gd name="T180" fmla="*/ 462 h 4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2" h="462">
                  <a:moveTo>
                    <a:pt x="58" y="383"/>
                  </a:moveTo>
                  <a:lnTo>
                    <a:pt x="58" y="398"/>
                  </a:lnTo>
                  <a:lnTo>
                    <a:pt x="56" y="411"/>
                  </a:lnTo>
                  <a:lnTo>
                    <a:pt x="54" y="420"/>
                  </a:lnTo>
                  <a:lnTo>
                    <a:pt x="50" y="427"/>
                  </a:lnTo>
                  <a:lnTo>
                    <a:pt x="43" y="431"/>
                  </a:lnTo>
                  <a:lnTo>
                    <a:pt x="32" y="435"/>
                  </a:lnTo>
                  <a:lnTo>
                    <a:pt x="19" y="435"/>
                  </a:lnTo>
                  <a:lnTo>
                    <a:pt x="0" y="435"/>
                  </a:lnTo>
                  <a:lnTo>
                    <a:pt x="0" y="462"/>
                  </a:lnTo>
                  <a:lnTo>
                    <a:pt x="32" y="462"/>
                  </a:lnTo>
                  <a:lnTo>
                    <a:pt x="61" y="461"/>
                  </a:lnTo>
                  <a:lnTo>
                    <a:pt x="85" y="461"/>
                  </a:lnTo>
                  <a:lnTo>
                    <a:pt x="105" y="461"/>
                  </a:lnTo>
                  <a:lnTo>
                    <a:pt x="128" y="461"/>
                  </a:lnTo>
                  <a:lnTo>
                    <a:pt x="152" y="461"/>
                  </a:lnTo>
                  <a:lnTo>
                    <a:pt x="179" y="462"/>
                  </a:lnTo>
                  <a:lnTo>
                    <a:pt x="211" y="462"/>
                  </a:lnTo>
                  <a:lnTo>
                    <a:pt x="211" y="435"/>
                  </a:lnTo>
                  <a:lnTo>
                    <a:pt x="192" y="435"/>
                  </a:lnTo>
                  <a:lnTo>
                    <a:pt x="179" y="433"/>
                  </a:lnTo>
                  <a:lnTo>
                    <a:pt x="168" y="431"/>
                  </a:lnTo>
                  <a:lnTo>
                    <a:pt x="161" y="427"/>
                  </a:lnTo>
                  <a:lnTo>
                    <a:pt x="157" y="420"/>
                  </a:lnTo>
                  <a:lnTo>
                    <a:pt x="155" y="411"/>
                  </a:lnTo>
                  <a:lnTo>
                    <a:pt x="153" y="398"/>
                  </a:lnTo>
                  <a:lnTo>
                    <a:pt x="153" y="383"/>
                  </a:lnTo>
                  <a:lnTo>
                    <a:pt x="153" y="55"/>
                  </a:lnTo>
                  <a:lnTo>
                    <a:pt x="153" y="48"/>
                  </a:lnTo>
                  <a:lnTo>
                    <a:pt x="155" y="39"/>
                  </a:lnTo>
                  <a:lnTo>
                    <a:pt x="176" y="37"/>
                  </a:lnTo>
                  <a:lnTo>
                    <a:pt x="196" y="35"/>
                  </a:lnTo>
                  <a:lnTo>
                    <a:pt x="216" y="37"/>
                  </a:lnTo>
                  <a:lnTo>
                    <a:pt x="233" y="40"/>
                  </a:lnTo>
                  <a:lnTo>
                    <a:pt x="248" y="48"/>
                  </a:lnTo>
                  <a:lnTo>
                    <a:pt x="262" y="57"/>
                  </a:lnTo>
                  <a:lnTo>
                    <a:pt x="268" y="63"/>
                  </a:lnTo>
                  <a:lnTo>
                    <a:pt x="273" y="68"/>
                  </a:lnTo>
                  <a:lnTo>
                    <a:pt x="277" y="75"/>
                  </a:lnTo>
                  <a:lnTo>
                    <a:pt x="281" y="83"/>
                  </a:lnTo>
                  <a:lnTo>
                    <a:pt x="284" y="90"/>
                  </a:lnTo>
                  <a:lnTo>
                    <a:pt x="286" y="99"/>
                  </a:lnTo>
                  <a:lnTo>
                    <a:pt x="286" y="109"/>
                  </a:lnTo>
                  <a:lnTo>
                    <a:pt x="288" y="120"/>
                  </a:lnTo>
                  <a:lnTo>
                    <a:pt x="286" y="131"/>
                  </a:lnTo>
                  <a:lnTo>
                    <a:pt x="284" y="142"/>
                  </a:lnTo>
                  <a:lnTo>
                    <a:pt x="283" y="153"/>
                  </a:lnTo>
                  <a:lnTo>
                    <a:pt x="279" y="162"/>
                  </a:lnTo>
                  <a:lnTo>
                    <a:pt x="275" y="171"/>
                  </a:lnTo>
                  <a:lnTo>
                    <a:pt x="270" y="179"/>
                  </a:lnTo>
                  <a:lnTo>
                    <a:pt x="264" y="186"/>
                  </a:lnTo>
                  <a:lnTo>
                    <a:pt x="257" y="193"/>
                  </a:lnTo>
                  <a:lnTo>
                    <a:pt x="249" y="199"/>
                  </a:lnTo>
                  <a:lnTo>
                    <a:pt x="240" y="204"/>
                  </a:lnTo>
                  <a:lnTo>
                    <a:pt x="233" y="208"/>
                  </a:lnTo>
                  <a:lnTo>
                    <a:pt x="222" y="212"/>
                  </a:lnTo>
                  <a:lnTo>
                    <a:pt x="212" y="214"/>
                  </a:lnTo>
                  <a:lnTo>
                    <a:pt x="201" y="215"/>
                  </a:lnTo>
                  <a:lnTo>
                    <a:pt x="190" y="215"/>
                  </a:lnTo>
                  <a:lnTo>
                    <a:pt x="179" y="215"/>
                  </a:lnTo>
                  <a:lnTo>
                    <a:pt x="176" y="228"/>
                  </a:lnTo>
                  <a:lnTo>
                    <a:pt x="325" y="462"/>
                  </a:lnTo>
                  <a:lnTo>
                    <a:pt x="342" y="462"/>
                  </a:lnTo>
                  <a:lnTo>
                    <a:pt x="356" y="461"/>
                  </a:lnTo>
                  <a:lnTo>
                    <a:pt x="371" y="461"/>
                  </a:lnTo>
                  <a:lnTo>
                    <a:pt x="386" y="461"/>
                  </a:lnTo>
                  <a:lnTo>
                    <a:pt x="403" y="461"/>
                  </a:lnTo>
                  <a:lnTo>
                    <a:pt x="419" y="461"/>
                  </a:lnTo>
                  <a:lnTo>
                    <a:pt x="436" y="462"/>
                  </a:lnTo>
                  <a:lnTo>
                    <a:pt x="452" y="462"/>
                  </a:lnTo>
                  <a:lnTo>
                    <a:pt x="452" y="435"/>
                  </a:lnTo>
                  <a:lnTo>
                    <a:pt x="439" y="431"/>
                  </a:lnTo>
                  <a:lnTo>
                    <a:pt x="427" y="424"/>
                  </a:lnTo>
                  <a:lnTo>
                    <a:pt x="414" y="415"/>
                  </a:lnTo>
                  <a:lnTo>
                    <a:pt x="404" y="405"/>
                  </a:lnTo>
                  <a:lnTo>
                    <a:pt x="283" y="219"/>
                  </a:lnTo>
                  <a:lnTo>
                    <a:pt x="303" y="212"/>
                  </a:lnTo>
                  <a:lnTo>
                    <a:pt x="321" y="201"/>
                  </a:lnTo>
                  <a:lnTo>
                    <a:pt x="340" y="188"/>
                  </a:lnTo>
                  <a:lnTo>
                    <a:pt x="355" y="175"/>
                  </a:lnTo>
                  <a:lnTo>
                    <a:pt x="360" y="166"/>
                  </a:lnTo>
                  <a:lnTo>
                    <a:pt x="366" y="158"/>
                  </a:lnTo>
                  <a:lnTo>
                    <a:pt x="371" y="149"/>
                  </a:lnTo>
                  <a:lnTo>
                    <a:pt x="375" y="140"/>
                  </a:lnTo>
                  <a:lnTo>
                    <a:pt x="379" y="129"/>
                  </a:lnTo>
                  <a:lnTo>
                    <a:pt x="382" y="120"/>
                  </a:lnTo>
                  <a:lnTo>
                    <a:pt x="382" y="109"/>
                  </a:lnTo>
                  <a:lnTo>
                    <a:pt x="384" y="96"/>
                  </a:lnTo>
                  <a:lnTo>
                    <a:pt x="382" y="77"/>
                  </a:lnTo>
                  <a:lnTo>
                    <a:pt x="380" y="63"/>
                  </a:lnTo>
                  <a:lnTo>
                    <a:pt x="377" y="55"/>
                  </a:lnTo>
                  <a:lnTo>
                    <a:pt x="373" y="48"/>
                  </a:lnTo>
                  <a:lnTo>
                    <a:pt x="367" y="40"/>
                  </a:lnTo>
                  <a:lnTo>
                    <a:pt x="360" y="33"/>
                  </a:lnTo>
                  <a:lnTo>
                    <a:pt x="347" y="22"/>
                  </a:lnTo>
                  <a:lnTo>
                    <a:pt x="331" y="13"/>
                  </a:lnTo>
                  <a:lnTo>
                    <a:pt x="314" y="7"/>
                  </a:lnTo>
                  <a:lnTo>
                    <a:pt x="297" y="2"/>
                  </a:lnTo>
                  <a:lnTo>
                    <a:pt x="260" y="0"/>
                  </a:lnTo>
                  <a:lnTo>
                    <a:pt x="224" y="0"/>
                  </a:lnTo>
                  <a:lnTo>
                    <a:pt x="190" y="0"/>
                  </a:lnTo>
                  <a:lnTo>
                    <a:pt x="161" y="2"/>
                  </a:lnTo>
                  <a:lnTo>
                    <a:pt x="135" y="2"/>
                  </a:lnTo>
                  <a:lnTo>
                    <a:pt x="113" y="2"/>
                  </a:lnTo>
                  <a:lnTo>
                    <a:pt x="91" y="2"/>
                  </a:lnTo>
                  <a:lnTo>
                    <a:pt x="65" y="2"/>
                  </a:lnTo>
                  <a:lnTo>
                    <a:pt x="35" y="0"/>
                  </a:lnTo>
                  <a:lnTo>
                    <a:pt x="0" y="0"/>
                  </a:lnTo>
                  <a:lnTo>
                    <a:pt x="0" y="28"/>
                  </a:lnTo>
                  <a:lnTo>
                    <a:pt x="19" y="28"/>
                  </a:lnTo>
                  <a:lnTo>
                    <a:pt x="32" y="28"/>
                  </a:lnTo>
                  <a:lnTo>
                    <a:pt x="43" y="31"/>
                  </a:lnTo>
                  <a:lnTo>
                    <a:pt x="50" y="35"/>
                  </a:lnTo>
                  <a:lnTo>
                    <a:pt x="54" y="42"/>
                  </a:lnTo>
                  <a:lnTo>
                    <a:pt x="56" y="51"/>
                  </a:lnTo>
                  <a:lnTo>
                    <a:pt x="58" y="64"/>
                  </a:lnTo>
                  <a:lnTo>
                    <a:pt x="58" y="79"/>
                  </a:lnTo>
                  <a:lnTo>
                    <a:pt x="58" y="383"/>
                  </a:lnTo>
                  <a:close/>
                </a:path>
              </a:pathLst>
            </a:custGeom>
            <a:solidFill>
              <a:srgbClr val="000000"/>
            </a:solidFill>
            <a:ln w="9525">
              <a:noFill/>
              <a:round/>
              <a:headEnd/>
              <a:tailEnd/>
            </a:ln>
          </p:spPr>
          <p:txBody>
            <a:bodyPr wrap="none" anchor="ctr"/>
            <a:lstStyle/>
            <a:p>
              <a:endParaRPr lang="en-GB">
                <a:latin typeface="Calibri" pitchFamily="34" charset="0"/>
              </a:endParaRPr>
            </a:p>
          </p:txBody>
        </p:sp>
        <p:sp>
          <p:nvSpPr>
            <p:cNvPr id="2136" name="Freeform 2401"/>
            <p:cNvSpPr>
              <a:spLocks noChangeArrowheads="1"/>
            </p:cNvSpPr>
            <p:nvPr/>
          </p:nvSpPr>
          <p:spPr bwMode="auto">
            <a:xfrm>
              <a:off x="2882" y="2641"/>
              <a:ext cx="154" cy="217"/>
            </a:xfrm>
            <a:custGeom>
              <a:avLst/>
              <a:gdLst>
                <a:gd name="T0" fmla="*/ 5 w 340"/>
                <a:gd name="T1" fmla="*/ 176 h 481"/>
                <a:gd name="T2" fmla="*/ 8 w 340"/>
                <a:gd name="T3" fmla="*/ 205 h 481"/>
                <a:gd name="T4" fmla="*/ 32 w 340"/>
                <a:gd name="T5" fmla="*/ 213 h 481"/>
                <a:gd name="T6" fmla="*/ 56 w 340"/>
                <a:gd name="T7" fmla="*/ 217 h 481"/>
                <a:gd name="T8" fmla="*/ 86 w 340"/>
                <a:gd name="T9" fmla="*/ 215 h 481"/>
                <a:gd name="T10" fmla="*/ 111 w 340"/>
                <a:gd name="T11" fmla="*/ 208 h 481"/>
                <a:gd name="T12" fmla="*/ 127 w 340"/>
                <a:gd name="T13" fmla="*/ 199 h 481"/>
                <a:gd name="T14" fmla="*/ 139 w 340"/>
                <a:gd name="T15" fmla="*/ 188 h 481"/>
                <a:gd name="T16" fmla="*/ 147 w 340"/>
                <a:gd name="T17" fmla="*/ 175 h 481"/>
                <a:gd name="T18" fmla="*/ 153 w 340"/>
                <a:gd name="T19" fmla="*/ 154 h 481"/>
                <a:gd name="T20" fmla="*/ 153 w 340"/>
                <a:gd name="T21" fmla="*/ 133 h 481"/>
                <a:gd name="T22" fmla="*/ 148 w 340"/>
                <a:gd name="T23" fmla="*/ 119 h 481"/>
                <a:gd name="T24" fmla="*/ 140 w 340"/>
                <a:gd name="T25" fmla="*/ 108 h 481"/>
                <a:gd name="T26" fmla="*/ 127 w 340"/>
                <a:gd name="T27" fmla="*/ 99 h 481"/>
                <a:gd name="T28" fmla="*/ 99 w 340"/>
                <a:gd name="T29" fmla="*/ 89 h 481"/>
                <a:gd name="T30" fmla="*/ 60 w 340"/>
                <a:gd name="T31" fmla="*/ 81 h 481"/>
                <a:gd name="T32" fmla="*/ 45 w 340"/>
                <a:gd name="T33" fmla="*/ 72 h 481"/>
                <a:gd name="T34" fmla="*/ 39 w 340"/>
                <a:gd name="T35" fmla="*/ 52 h 481"/>
                <a:gd name="T36" fmla="*/ 46 w 340"/>
                <a:gd name="T37" fmla="*/ 32 h 481"/>
                <a:gd name="T38" fmla="*/ 65 w 340"/>
                <a:gd name="T39" fmla="*/ 20 h 481"/>
                <a:gd name="T40" fmla="*/ 88 w 340"/>
                <a:gd name="T41" fmla="*/ 17 h 481"/>
                <a:gd name="T42" fmla="*/ 105 w 340"/>
                <a:gd name="T43" fmla="*/ 21 h 481"/>
                <a:gd name="T44" fmla="*/ 119 w 340"/>
                <a:gd name="T45" fmla="*/ 30 h 481"/>
                <a:gd name="T46" fmla="*/ 137 w 340"/>
                <a:gd name="T47" fmla="*/ 58 h 481"/>
                <a:gd name="T48" fmla="*/ 140 w 340"/>
                <a:gd name="T49" fmla="*/ 25 h 481"/>
                <a:gd name="T50" fmla="*/ 133 w 340"/>
                <a:gd name="T51" fmla="*/ 8 h 481"/>
                <a:gd name="T52" fmla="*/ 111 w 340"/>
                <a:gd name="T53" fmla="*/ 2 h 481"/>
                <a:gd name="T54" fmla="*/ 75 w 340"/>
                <a:gd name="T55" fmla="*/ 0 h 481"/>
                <a:gd name="T56" fmla="*/ 52 w 340"/>
                <a:gd name="T57" fmla="*/ 4 h 481"/>
                <a:gd name="T58" fmla="*/ 32 w 340"/>
                <a:gd name="T59" fmla="*/ 11 h 481"/>
                <a:gd name="T60" fmla="*/ 17 w 340"/>
                <a:gd name="T61" fmla="*/ 25 h 481"/>
                <a:gd name="T62" fmla="*/ 6 w 340"/>
                <a:gd name="T63" fmla="*/ 43 h 481"/>
                <a:gd name="T64" fmla="*/ 3 w 340"/>
                <a:gd name="T65" fmla="*/ 67 h 481"/>
                <a:gd name="T66" fmla="*/ 5 w 340"/>
                <a:gd name="T67" fmla="*/ 81 h 481"/>
                <a:gd name="T68" fmla="*/ 10 w 340"/>
                <a:gd name="T69" fmla="*/ 95 h 481"/>
                <a:gd name="T70" fmla="*/ 20 w 340"/>
                <a:gd name="T71" fmla="*/ 106 h 481"/>
                <a:gd name="T72" fmla="*/ 33 w 340"/>
                <a:gd name="T73" fmla="*/ 115 h 481"/>
                <a:gd name="T74" fmla="*/ 50 w 340"/>
                <a:gd name="T75" fmla="*/ 120 h 481"/>
                <a:gd name="T76" fmla="*/ 95 w 340"/>
                <a:gd name="T77" fmla="*/ 129 h 481"/>
                <a:gd name="T78" fmla="*/ 109 w 340"/>
                <a:gd name="T79" fmla="*/ 139 h 481"/>
                <a:gd name="T80" fmla="*/ 115 w 340"/>
                <a:gd name="T81" fmla="*/ 154 h 481"/>
                <a:gd name="T82" fmla="*/ 115 w 340"/>
                <a:gd name="T83" fmla="*/ 169 h 481"/>
                <a:gd name="T84" fmla="*/ 110 w 340"/>
                <a:gd name="T85" fmla="*/ 181 h 481"/>
                <a:gd name="T86" fmla="*/ 101 w 340"/>
                <a:gd name="T87" fmla="*/ 190 h 481"/>
                <a:gd name="T88" fmla="*/ 77 w 340"/>
                <a:gd name="T89" fmla="*/ 199 h 481"/>
                <a:gd name="T90" fmla="*/ 54 w 340"/>
                <a:gd name="T91" fmla="*/ 199 h 481"/>
                <a:gd name="T92" fmla="*/ 34 w 340"/>
                <a:gd name="T93" fmla="*/ 190 h 481"/>
                <a:gd name="T94" fmla="*/ 19 w 340"/>
                <a:gd name="T95" fmla="*/ 177 h 4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0"/>
                <a:gd name="T145" fmla="*/ 0 h 481"/>
                <a:gd name="T146" fmla="*/ 340 w 340"/>
                <a:gd name="T147" fmla="*/ 481 h 4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0" h="481">
                  <a:moveTo>
                    <a:pt x="11" y="333"/>
                  </a:moveTo>
                  <a:lnTo>
                    <a:pt x="11" y="361"/>
                  </a:lnTo>
                  <a:lnTo>
                    <a:pt x="10" y="390"/>
                  </a:lnTo>
                  <a:lnTo>
                    <a:pt x="6" y="418"/>
                  </a:lnTo>
                  <a:lnTo>
                    <a:pt x="0" y="447"/>
                  </a:lnTo>
                  <a:lnTo>
                    <a:pt x="17" y="455"/>
                  </a:lnTo>
                  <a:lnTo>
                    <a:pt x="35" y="462"/>
                  </a:lnTo>
                  <a:lnTo>
                    <a:pt x="52" y="468"/>
                  </a:lnTo>
                  <a:lnTo>
                    <a:pt x="70" y="473"/>
                  </a:lnTo>
                  <a:lnTo>
                    <a:pt x="87" y="475"/>
                  </a:lnTo>
                  <a:lnTo>
                    <a:pt x="105" y="479"/>
                  </a:lnTo>
                  <a:lnTo>
                    <a:pt x="124" y="481"/>
                  </a:lnTo>
                  <a:lnTo>
                    <a:pt x="142" y="481"/>
                  </a:lnTo>
                  <a:lnTo>
                    <a:pt x="163" y="479"/>
                  </a:lnTo>
                  <a:lnTo>
                    <a:pt x="189" y="477"/>
                  </a:lnTo>
                  <a:lnTo>
                    <a:pt x="213" y="473"/>
                  </a:lnTo>
                  <a:lnTo>
                    <a:pt x="233" y="468"/>
                  </a:lnTo>
                  <a:lnTo>
                    <a:pt x="246" y="462"/>
                  </a:lnTo>
                  <a:lnTo>
                    <a:pt x="259" y="455"/>
                  </a:lnTo>
                  <a:lnTo>
                    <a:pt x="270" y="449"/>
                  </a:lnTo>
                  <a:lnTo>
                    <a:pt x="281" y="442"/>
                  </a:lnTo>
                  <a:lnTo>
                    <a:pt x="290" y="435"/>
                  </a:lnTo>
                  <a:lnTo>
                    <a:pt x="299" y="425"/>
                  </a:lnTo>
                  <a:lnTo>
                    <a:pt x="307" y="416"/>
                  </a:lnTo>
                  <a:lnTo>
                    <a:pt x="314" y="407"/>
                  </a:lnTo>
                  <a:lnTo>
                    <a:pt x="320" y="398"/>
                  </a:lnTo>
                  <a:lnTo>
                    <a:pt x="325" y="387"/>
                  </a:lnTo>
                  <a:lnTo>
                    <a:pt x="329" y="377"/>
                  </a:lnTo>
                  <a:lnTo>
                    <a:pt x="334" y="366"/>
                  </a:lnTo>
                  <a:lnTo>
                    <a:pt x="338" y="342"/>
                  </a:lnTo>
                  <a:lnTo>
                    <a:pt x="340" y="317"/>
                  </a:lnTo>
                  <a:lnTo>
                    <a:pt x="340" y="306"/>
                  </a:lnTo>
                  <a:lnTo>
                    <a:pt x="338" y="295"/>
                  </a:lnTo>
                  <a:lnTo>
                    <a:pt x="336" y="283"/>
                  </a:lnTo>
                  <a:lnTo>
                    <a:pt x="332" y="274"/>
                  </a:lnTo>
                  <a:lnTo>
                    <a:pt x="327" y="263"/>
                  </a:lnTo>
                  <a:lnTo>
                    <a:pt x="321" y="254"/>
                  </a:lnTo>
                  <a:lnTo>
                    <a:pt x="316" y="247"/>
                  </a:lnTo>
                  <a:lnTo>
                    <a:pt x="308" y="239"/>
                  </a:lnTo>
                  <a:lnTo>
                    <a:pt x="299" y="232"/>
                  </a:lnTo>
                  <a:lnTo>
                    <a:pt x="290" y="224"/>
                  </a:lnTo>
                  <a:lnTo>
                    <a:pt x="281" y="219"/>
                  </a:lnTo>
                  <a:lnTo>
                    <a:pt x="270" y="213"/>
                  </a:lnTo>
                  <a:lnTo>
                    <a:pt x="246" y="204"/>
                  </a:lnTo>
                  <a:lnTo>
                    <a:pt x="218" y="197"/>
                  </a:lnTo>
                  <a:lnTo>
                    <a:pt x="165" y="188"/>
                  </a:lnTo>
                  <a:lnTo>
                    <a:pt x="148" y="184"/>
                  </a:lnTo>
                  <a:lnTo>
                    <a:pt x="133" y="180"/>
                  </a:lnTo>
                  <a:lnTo>
                    <a:pt x="120" y="175"/>
                  </a:lnTo>
                  <a:lnTo>
                    <a:pt x="109" y="169"/>
                  </a:lnTo>
                  <a:lnTo>
                    <a:pt x="100" y="160"/>
                  </a:lnTo>
                  <a:lnTo>
                    <a:pt x="93" y="149"/>
                  </a:lnTo>
                  <a:lnTo>
                    <a:pt x="87" y="134"/>
                  </a:lnTo>
                  <a:lnTo>
                    <a:pt x="85" y="116"/>
                  </a:lnTo>
                  <a:lnTo>
                    <a:pt x="87" y="99"/>
                  </a:lnTo>
                  <a:lnTo>
                    <a:pt x="93" y="84"/>
                  </a:lnTo>
                  <a:lnTo>
                    <a:pt x="102" y="72"/>
                  </a:lnTo>
                  <a:lnTo>
                    <a:pt x="113" y="60"/>
                  </a:lnTo>
                  <a:lnTo>
                    <a:pt x="128" y="49"/>
                  </a:lnTo>
                  <a:lnTo>
                    <a:pt x="144" y="44"/>
                  </a:lnTo>
                  <a:lnTo>
                    <a:pt x="163" y="38"/>
                  </a:lnTo>
                  <a:lnTo>
                    <a:pt x="183" y="37"/>
                  </a:lnTo>
                  <a:lnTo>
                    <a:pt x="194" y="38"/>
                  </a:lnTo>
                  <a:lnTo>
                    <a:pt x="207" y="40"/>
                  </a:lnTo>
                  <a:lnTo>
                    <a:pt x="220" y="42"/>
                  </a:lnTo>
                  <a:lnTo>
                    <a:pt x="231" y="46"/>
                  </a:lnTo>
                  <a:lnTo>
                    <a:pt x="242" y="51"/>
                  </a:lnTo>
                  <a:lnTo>
                    <a:pt x="253" y="59"/>
                  </a:lnTo>
                  <a:lnTo>
                    <a:pt x="262" y="66"/>
                  </a:lnTo>
                  <a:lnTo>
                    <a:pt x="272" y="75"/>
                  </a:lnTo>
                  <a:lnTo>
                    <a:pt x="273" y="129"/>
                  </a:lnTo>
                  <a:lnTo>
                    <a:pt x="303" y="129"/>
                  </a:lnTo>
                  <a:lnTo>
                    <a:pt x="305" y="105"/>
                  </a:lnTo>
                  <a:lnTo>
                    <a:pt x="307" y="79"/>
                  </a:lnTo>
                  <a:lnTo>
                    <a:pt x="308" y="55"/>
                  </a:lnTo>
                  <a:lnTo>
                    <a:pt x="312" y="33"/>
                  </a:lnTo>
                  <a:lnTo>
                    <a:pt x="310" y="24"/>
                  </a:lnTo>
                  <a:lnTo>
                    <a:pt x="294" y="18"/>
                  </a:lnTo>
                  <a:lnTo>
                    <a:pt x="279" y="13"/>
                  </a:lnTo>
                  <a:lnTo>
                    <a:pt x="262" y="9"/>
                  </a:lnTo>
                  <a:lnTo>
                    <a:pt x="246" y="5"/>
                  </a:lnTo>
                  <a:lnTo>
                    <a:pt x="216" y="2"/>
                  </a:lnTo>
                  <a:lnTo>
                    <a:pt x="185" y="0"/>
                  </a:lnTo>
                  <a:lnTo>
                    <a:pt x="166" y="0"/>
                  </a:lnTo>
                  <a:lnTo>
                    <a:pt x="148" y="2"/>
                  </a:lnTo>
                  <a:lnTo>
                    <a:pt x="131" y="5"/>
                  </a:lnTo>
                  <a:lnTo>
                    <a:pt x="115" y="9"/>
                  </a:lnTo>
                  <a:lnTo>
                    <a:pt x="100" y="13"/>
                  </a:lnTo>
                  <a:lnTo>
                    <a:pt x="85" y="18"/>
                  </a:lnTo>
                  <a:lnTo>
                    <a:pt x="70" y="25"/>
                  </a:lnTo>
                  <a:lnTo>
                    <a:pt x="58" y="35"/>
                  </a:lnTo>
                  <a:lnTo>
                    <a:pt x="46" y="44"/>
                  </a:lnTo>
                  <a:lnTo>
                    <a:pt x="37" y="55"/>
                  </a:lnTo>
                  <a:lnTo>
                    <a:pt x="28" y="66"/>
                  </a:lnTo>
                  <a:lnTo>
                    <a:pt x="21" y="81"/>
                  </a:lnTo>
                  <a:lnTo>
                    <a:pt x="13" y="95"/>
                  </a:lnTo>
                  <a:lnTo>
                    <a:pt x="10" y="112"/>
                  </a:lnTo>
                  <a:lnTo>
                    <a:pt x="8" y="130"/>
                  </a:lnTo>
                  <a:lnTo>
                    <a:pt x="6" y="149"/>
                  </a:lnTo>
                  <a:lnTo>
                    <a:pt x="6" y="160"/>
                  </a:lnTo>
                  <a:lnTo>
                    <a:pt x="8" y="171"/>
                  </a:lnTo>
                  <a:lnTo>
                    <a:pt x="10" y="180"/>
                  </a:lnTo>
                  <a:lnTo>
                    <a:pt x="13" y="191"/>
                  </a:lnTo>
                  <a:lnTo>
                    <a:pt x="17" y="201"/>
                  </a:lnTo>
                  <a:lnTo>
                    <a:pt x="22" y="210"/>
                  </a:lnTo>
                  <a:lnTo>
                    <a:pt x="28" y="217"/>
                  </a:lnTo>
                  <a:lnTo>
                    <a:pt x="35" y="226"/>
                  </a:lnTo>
                  <a:lnTo>
                    <a:pt x="45" y="234"/>
                  </a:lnTo>
                  <a:lnTo>
                    <a:pt x="52" y="241"/>
                  </a:lnTo>
                  <a:lnTo>
                    <a:pt x="63" y="247"/>
                  </a:lnTo>
                  <a:lnTo>
                    <a:pt x="72" y="254"/>
                  </a:lnTo>
                  <a:lnTo>
                    <a:pt x="85" y="258"/>
                  </a:lnTo>
                  <a:lnTo>
                    <a:pt x="98" y="263"/>
                  </a:lnTo>
                  <a:lnTo>
                    <a:pt x="111" y="267"/>
                  </a:lnTo>
                  <a:lnTo>
                    <a:pt x="126" y="271"/>
                  </a:lnTo>
                  <a:lnTo>
                    <a:pt x="192" y="282"/>
                  </a:lnTo>
                  <a:lnTo>
                    <a:pt x="209" y="285"/>
                  </a:lnTo>
                  <a:lnTo>
                    <a:pt x="222" y="291"/>
                  </a:lnTo>
                  <a:lnTo>
                    <a:pt x="233" y="300"/>
                  </a:lnTo>
                  <a:lnTo>
                    <a:pt x="240" y="309"/>
                  </a:lnTo>
                  <a:lnTo>
                    <a:pt x="248" y="318"/>
                  </a:lnTo>
                  <a:lnTo>
                    <a:pt x="251" y="330"/>
                  </a:lnTo>
                  <a:lnTo>
                    <a:pt x="255" y="341"/>
                  </a:lnTo>
                  <a:lnTo>
                    <a:pt x="255" y="352"/>
                  </a:lnTo>
                  <a:lnTo>
                    <a:pt x="255" y="363"/>
                  </a:lnTo>
                  <a:lnTo>
                    <a:pt x="253" y="374"/>
                  </a:lnTo>
                  <a:lnTo>
                    <a:pt x="249" y="383"/>
                  </a:lnTo>
                  <a:lnTo>
                    <a:pt x="246" y="392"/>
                  </a:lnTo>
                  <a:lnTo>
                    <a:pt x="242" y="401"/>
                  </a:lnTo>
                  <a:lnTo>
                    <a:pt x="236" y="409"/>
                  </a:lnTo>
                  <a:lnTo>
                    <a:pt x="231" y="414"/>
                  </a:lnTo>
                  <a:lnTo>
                    <a:pt x="224" y="422"/>
                  </a:lnTo>
                  <a:lnTo>
                    <a:pt x="207" y="431"/>
                  </a:lnTo>
                  <a:lnTo>
                    <a:pt x="190" y="438"/>
                  </a:lnTo>
                  <a:lnTo>
                    <a:pt x="170" y="442"/>
                  </a:lnTo>
                  <a:lnTo>
                    <a:pt x="148" y="444"/>
                  </a:lnTo>
                  <a:lnTo>
                    <a:pt x="135" y="444"/>
                  </a:lnTo>
                  <a:lnTo>
                    <a:pt x="120" y="440"/>
                  </a:lnTo>
                  <a:lnTo>
                    <a:pt x="105" y="436"/>
                  </a:lnTo>
                  <a:lnTo>
                    <a:pt x="89" y="429"/>
                  </a:lnTo>
                  <a:lnTo>
                    <a:pt x="74" y="422"/>
                  </a:lnTo>
                  <a:lnTo>
                    <a:pt x="61" y="412"/>
                  </a:lnTo>
                  <a:lnTo>
                    <a:pt x="50" y="403"/>
                  </a:lnTo>
                  <a:lnTo>
                    <a:pt x="41" y="392"/>
                  </a:lnTo>
                  <a:lnTo>
                    <a:pt x="39" y="333"/>
                  </a:lnTo>
                  <a:lnTo>
                    <a:pt x="11" y="333"/>
                  </a:lnTo>
                  <a:close/>
                </a:path>
              </a:pathLst>
            </a:custGeom>
            <a:solidFill>
              <a:srgbClr val="000000"/>
            </a:solidFill>
            <a:ln w="9525">
              <a:noFill/>
              <a:round/>
              <a:headEnd/>
              <a:tailEnd/>
            </a:ln>
          </p:spPr>
          <p:txBody>
            <a:bodyPr wrap="none" anchor="ctr"/>
            <a:lstStyle/>
            <a:p>
              <a:endParaRPr lang="en-GB">
                <a:latin typeface="Calibri" pitchFamily="34" charset="0"/>
              </a:endParaRPr>
            </a:p>
          </p:txBody>
        </p:sp>
        <p:sp>
          <p:nvSpPr>
            <p:cNvPr id="2137" name="Freeform 2402"/>
            <p:cNvSpPr>
              <a:spLocks noChangeArrowheads="1"/>
            </p:cNvSpPr>
            <p:nvPr/>
          </p:nvSpPr>
          <p:spPr bwMode="auto">
            <a:xfrm>
              <a:off x="3103" y="2645"/>
              <a:ext cx="94" cy="209"/>
            </a:xfrm>
            <a:custGeom>
              <a:avLst/>
              <a:gdLst>
                <a:gd name="T0" fmla="*/ 25 w 209"/>
                <a:gd name="T1" fmla="*/ 173 h 462"/>
                <a:gd name="T2" fmla="*/ 25 w 209"/>
                <a:gd name="T3" fmla="*/ 180 h 462"/>
                <a:gd name="T4" fmla="*/ 25 w 209"/>
                <a:gd name="T5" fmla="*/ 186 h 462"/>
                <a:gd name="T6" fmla="*/ 23 w 209"/>
                <a:gd name="T7" fmla="*/ 190 h 462"/>
                <a:gd name="T8" fmla="*/ 22 w 209"/>
                <a:gd name="T9" fmla="*/ 193 h 462"/>
                <a:gd name="T10" fmla="*/ 18 w 209"/>
                <a:gd name="T11" fmla="*/ 195 h 462"/>
                <a:gd name="T12" fmla="*/ 14 w 209"/>
                <a:gd name="T13" fmla="*/ 197 h 462"/>
                <a:gd name="T14" fmla="*/ 8 w 209"/>
                <a:gd name="T15" fmla="*/ 197 h 462"/>
                <a:gd name="T16" fmla="*/ 0 w 209"/>
                <a:gd name="T17" fmla="*/ 197 h 462"/>
                <a:gd name="T18" fmla="*/ 0 w 209"/>
                <a:gd name="T19" fmla="*/ 209 h 462"/>
                <a:gd name="T20" fmla="*/ 14 w 209"/>
                <a:gd name="T21" fmla="*/ 209 h 462"/>
                <a:gd name="T22" fmla="*/ 27 w 209"/>
                <a:gd name="T23" fmla="*/ 209 h 462"/>
                <a:gd name="T24" fmla="*/ 37 w 209"/>
                <a:gd name="T25" fmla="*/ 209 h 462"/>
                <a:gd name="T26" fmla="*/ 48 w 209"/>
                <a:gd name="T27" fmla="*/ 209 h 462"/>
                <a:gd name="T28" fmla="*/ 57 w 209"/>
                <a:gd name="T29" fmla="*/ 209 h 462"/>
                <a:gd name="T30" fmla="*/ 67 w 209"/>
                <a:gd name="T31" fmla="*/ 209 h 462"/>
                <a:gd name="T32" fmla="*/ 80 w 209"/>
                <a:gd name="T33" fmla="*/ 209 h 462"/>
                <a:gd name="T34" fmla="*/ 94 w 209"/>
                <a:gd name="T35" fmla="*/ 209 h 462"/>
                <a:gd name="T36" fmla="*/ 94 w 209"/>
                <a:gd name="T37" fmla="*/ 197 h 462"/>
                <a:gd name="T38" fmla="*/ 85 w 209"/>
                <a:gd name="T39" fmla="*/ 197 h 462"/>
                <a:gd name="T40" fmla="*/ 80 w 209"/>
                <a:gd name="T41" fmla="*/ 196 h 462"/>
                <a:gd name="T42" fmla="*/ 75 w 209"/>
                <a:gd name="T43" fmla="*/ 195 h 462"/>
                <a:gd name="T44" fmla="*/ 72 w 209"/>
                <a:gd name="T45" fmla="*/ 193 h 462"/>
                <a:gd name="T46" fmla="*/ 70 w 209"/>
                <a:gd name="T47" fmla="*/ 190 h 462"/>
                <a:gd name="T48" fmla="*/ 69 w 209"/>
                <a:gd name="T49" fmla="*/ 186 h 462"/>
                <a:gd name="T50" fmla="*/ 68 w 209"/>
                <a:gd name="T51" fmla="*/ 180 h 462"/>
                <a:gd name="T52" fmla="*/ 68 w 209"/>
                <a:gd name="T53" fmla="*/ 173 h 462"/>
                <a:gd name="T54" fmla="*/ 68 w 209"/>
                <a:gd name="T55" fmla="*/ 36 h 462"/>
                <a:gd name="T56" fmla="*/ 68 w 209"/>
                <a:gd name="T57" fmla="*/ 29 h 462"/>
                <a:gd name="T58" fmla="*/ 69 w 209"/>
                <a:gd name="T59" fmla="*/ 23 h 462"/>
                <a:gd name="T60" fmla="*/ 70 w 209"/>
                <a:gd name="T61" fmla="*/ 19 h 462"/>
                <a:gd name="T62" fmla="*/ 72 w 209"/>
                <a:gd name="T63" fmla="*/ 16 h 462"/>
                <a:gd name="T64" fmla="*/ 75 w 209"/>
                <a:gd name="T65" fmla="*/ 14 h 462"/>
                <a:gd name="T66" fmla="*/ 80 w 209"/>
                <a:gd name="T67" fmla="*/ 13 h 462"/>
                <a:gd name="T68" fmla="*/ 85 w 209"/>
                <a:gd name="T69" fmla="*/ 13 h 462"/>
                <a:gd name="T70" fmla="*/ 94 w 209"/>
                <a:gd name="T71" fmla="*/ 13 h 462"/>
                <a:gd name="T72" fmla="*/ 94 w 209"/>
                <a:gd name="T73" fmla="*/ 0 h 462"/>
                <a:gd name="T74" fmla="*/ 80 w 209"/>
                <a:gd name="T75" fmla="*/ 0 h 462"/>
                <a:gd name="T76" fmla="*/ 67 w 209"/>
                <a:gd name="T77" fmla="*/ 1 h 462"/>
                <a:gd name="T78" fmla="*/ 57 w 209"/>
                <a:gd name="T79" fmla="*/ 1 h 462"/>
                <a:gd name="T80" fmla="*/ 48 w 209"/>
                <a:gd name="T81" fmla="*/ 1 h 462"/>
                <a:gd name="T82" fmla="*/ 37 w 209"/>
                <a:gd name="T83" fmla="*/ 1 h 462"/>
                <a:gd name="T84" fmla="*/ 27 w 209"/>
                <a:gd name="T85" fmla="*/ 1 h 462"/>
                <a:gd name="T86" fmla="*/ 14 w 209"/>
                <a:gd name="T87" fmla="*/ 0 h 462"/>
                <a:gd name="T88" fmla="*/ 0 w 209"/>
                <a:gd name="T89" fmla="*/ 0 h 462"/>
                <a:gd name="T90" fmla="*/ 0 w 209"/>
                <a:gd name="T91" fmla="*/ 13 h 462"/>
                <a:gd name="T92" fmla="*/ 8 w 209"/>
                <a:gd name="T93" fmla="*/ 13 h 462"/>
                <a:gd name="T94" fmla="*/ 14 w 209"/>
                <a:gd name="T95" fmla="*/ 13 h 462"/>
                <a:gd name="T96" fmla="*/ 18 w 209"/>
                <a:gd name="T97" fmla="*/ 14 h 462"/>
                <a:gd name="T98" fmla="*/ 22 w 209"/>
                <a:gd name="T99" fmla="*/ 16 h 462"/>
                <a:gd name="T100" fmla="*/ 23 w 209"/>
                <a:gd name="T101" fmla="*/ 19 h 462"/>
                <a:gd name="T102" fmla="*/ 25 w 209"/>
                <a:gd name="T103" fmla="*/ 23 h 462"/>
                <a:gd name="T104" fmla="*/ 25 w 209"/>
                <a:gd name="T105" fmla="*/ 29 h 462"/>
                <a:gd name="T106" fmla="*/ 25 w 209"/>
                <a:gd name="T107" fmla="*/ 36 h 462"/>
                <a:gd name="T108" fmla="*/ 25 w 209"/>
                <a:gd name="T109" fmla="*/ 173 h 4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9"/>
                <a:gd name="T166" fmla="*/ 0 h 462"/>
                <a:gd name="T167" fmla="*/ 209 w 209"/>
                <a:gd name="T168" fmla="*/ 462 h 46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9" h="462">
                  <a:moveTo>
                    <a:pt x="56" y="383"/>
                  </a:moveTo>
                  <a:lnTo>
                    <a:pt x="56" y="398"/>
                  </a:lnTo>
                  <a:lnTo>
                    <a:pt x="56" y="411"/>
                  </a:lnTo>
                  <a:lnTo>
                    <a:pt x="52" y="420"/>
                  </a:lnTo>
                  <a:lnTo>
                    <a:pt x="48" y="427"/>
                  </a:lnTo>
                  <a:lnTo>
                    <a:pt x="41" y="431"/>
                  </a:lnTo>
                  <a:lnTo>
                    <a:pt x="32" y="435"/>
                  </a:lnTo>
                  <a:lnTo>
                    <a:pt x="17" y="435"/>
                  </a:lnTo>
                  <a:lnTo>
                    <a:pt x="0" y="435"/>
                  </a:lnTo>
                  <a:lnTo>
                    <a:pt x="0" y="462"/>
                  </a:lnTo>
                  <a:lnTo>
                    <a:pt x="32" y="462"/>
                  </a:lnTo>
                  <a:lnTo>
                    <a:pt x="59" y="461"/>
                  </a:lnTo>
                  <a:lnTo>
                    <a:pt x="83" y="461"/>
                  </a:lnTo>
                  <a:lnTo>
                    <a:pt x="106" y="461"/>
                  </a:lnTo>
                  <a:lnTo>
                    <a:pt x="126" y="461"/>
                  </a:lnTo>
                  <a:lnTo>
                    <a:pt x="150" y="461"/>
                  </a:lnTo>
                  <a:lnTo>
                    <a:pt x="178" y="462"/>
                  </a:lnTo>
                  <a:lnTo>
                    <a:pt x="209" y="462"/>
                  </a:lnTo>
                  <a:lnTo>
                    <a:pt x="209" y="435"/>
                  </a:lnTo>
                  <a:lnTo>
                    <a:pt x="190" y="435"/>
                  </a:lnTo>
                  <a:lnTo>
                    <a:pt x="178" y="433"/>
                  </a:lnTo>
                  <a:lnTo>
                    <a:pt x="166" y="431"/>
                  </a:lnTo>
                  <a:lnTo>
                    <a:pt x="161" y="427"/>
                  </a:lnTo>
                  <a:lnTo>
                    <a:pt x="155" y="420"/>
                  </a:lnTo>
                  <a:lnTo>
                    <a:pt x="154" y="411"/>
                  </a:lnTo>
                  <a:lnTo>
                    <a:pt x="152" y="398"/>
                  </a:lnTo>
                  <a:lnTo>
                    <a:pt x="152" y="383"/>
                  </a:lnTo>
                  <a:lnTo>
                    <a:pt x="152" y="79"/>
                  </a:lnTo>
                  <a:lnTo>
                    <a:pt x="152" y="64"/>
                  </a:lnTo>
                  <a:lnTo>
                    <a:pt x="154" y="51"/>
                  </a:lnTo>
                  <a:lnTo>
                    <a:pt x="155" y="42"/>
                  </a:lnTo>
                  <a:lnTo>
                    <a:pt x="161" y="35"/>
                  </a:lnTo>
                  <a:lnTo>
                    <a:pt x="166" y="31"/>
                  </a:lnTo>
                  <a:lnTo>
                    <a:pt x="178" y="29"/>
                  </a:lnTo>
                  <a:lnTo>
                    <a:pt x="190" y="28"/>
                  </a:lnTo>
                  <a:lnTo>
                    <a:pt x="209" y="28"/>
                  </a:lnTo>
                  <a:lnTo>
                    <a:pt x="209" y="0"/>
                  </a:lnTo>
                  <a:lnTo>
                    <a:pt x="178" y="0"/>
                  </a:lnTo>
                  <a:lnTo>
                    <a:pt x="150" y="2"/>
                  </a:lnTo>
                  <a:lnTo>
                    <a:pt x="126" y="2"/>
                  </a:lnTo>
                  <a:lnTo>
                    <a:pt x="106" y="2"/>
                  </a:lnTo>
                  <a:lnTo>
                    <a:pt x="83" y="2"/>
                  </a:lnTo>
                  <a:lnTo>
                    <a:pt x="59" y="2"/>
                  </a:lnTo>
                  <a:lnTo>
                    <a:pt x="32" y="0"/>
                  </a:lnTo>
                  <a:lnTo>
                    <a:pt x="0" y="0"/>
                  </a:lnTo>
                  <a:lnTo>
                    <a:pt x="0" y="28"/>
                  </a:lnTo>
                  <a:lnTo>
                    <a:pt x="17" y="28"/>
                  </a:lnTo>
                  <a:lnTo>
                    <a:pt x="32" y="28"/>
                  </a:lnTo>
                  <a:lnTo>
                    <a:pt x="41" y="31"/>
                  </a:lnTo>
                  <a:lnTo>
                    <a:pt x="48" y="35"/>
                  </a:lnTo>
                  <a:lnTo>
                    <a:pt x="52" y="42"/>
                  </a:lnTo>
                  <a:lnTo>
                    <a:pt x="56" y="51"/>
                  </a:lnTo>
                  <a:lnTo>
                    <a:pt x="56" y="64"/>
                  </a:lnTo>
                  <a:lnTo>
                    <a:pt x="56" y="79"/>
                  </a:lnTo>
                  <a:lnTo>
                    <a:pt x="56" y="383"/>
                  </a:lnTo>
                  <a:close/>
                </a:path>
              </a:pathLst>
            </a:custGeom>
            <a:solidFill>
              <a:srgbClr val="000000"/>
            </a:solidFill>
            <a:ln w="9525">
              <a:noFill/>
              <a:round/>
              <a:headEnd/>
              <a:tailEnd/>
            </a:ln>
          </p:spPr>
          <p:txBody>
            <a:bodyPr wrap="none" anchor="ctr"/>
            <a:lstStyle/>
            <a:p>
              <a:endParaRPr lang="en-GB">
                <a:latin typeface="Calibri" pitchFamily="34" charset="0"/>
              </a:endParaRPr>
            </a:p>
          </p:txBody>
        </p:sp>
        <p:sp>
          <p:nvSpPr>
            <p:cNvPr id="2138" name="Freeform 2403"/>
            <p:cNvSpPr>
              <a:spLocks noChangeArrowheads="1"/>
            </p:cNvSpPr>
            <p:nvPr/>
          </p:nvSpPr>
          <p:spPr bwMode="auto">
            <a:xfrm>
              <a:off x="3255" y="2645"/>
              <a:ext cx="191" cy="209"/>
            </a:xfrm>
            <a:custGeom>
              <a:avLst/>
              <a:gdLst>
                <a:gd name="T0" fmla="*/ 116 w 423"/>
                <a:gd name="T1" fmla="*/ 20 h 462"/>
                <a:gd name="T2" fmla="*/ 159 w 423"/>
                <a:gd name="T3" fmla="*/ 20 h 462"/>
                <a:gd name="T4" fmla="*/ 164 w 423"/>
                <a:gd name="T5" fmla="*/ 20 h 462"/>
                <a:gd name="T6" fmla="*/ 168 w 423"/>
                <a:gd name="T7" fmla="*/ 21 h 462"/>
                <a:gd name="T8" fmla="*/ 171 w 423"/>
                <a:gd name="T9" fmla="*/ 22 h 462"/>
                <a:gd name="T10" fmla="*/ 172 w 423"/>
                <a:gd name="T11" fmla="*/ 23 h 462"/>
                <a:gd name="T12" fmla="*/ 173 w 423"/>
                <a:gd name="T13" fmla="*/ 28 h 462"/>
                <a:gd name="T14" fmla="*/ 174 w 423"/>
                <a:gd name="T15" fmla="*/ 38 h 462"/>
                <a:gd name="T16" fmla="*/ 175 w 423"/>
                <a:gd name="T17" fmla="*/ 44 h 462"/>
                <a:gd name="T18" fmla="*/ 176 w 423"/>
                <a:gd name="T19" fmla="*/ 50 h 462"/>
                <a:gd name="T20" fmla="*/ 187 w 423"/>
                <a:gd name="T21" fmla="*/ 50 h 462"/>
                <a:gd name="T22" fmla="*/ 188 w 423"/>
                <a:gd name="T23" fmla="*/ 37 h 462"/>
                <a:gd name="T24" fmla="*/ 189 w 423"/>
                <a:gd name="T25" fmla="*/ 23 h 462"/>
                <a:gd name="T26" fmla="*/ 190 w 423"/>
                <a:gd name="T27" fmla="*/ 11 h 462"/>
                <a:gd name="T28" fmla="*/ 191 w 423"/>
                <a:gd name="T29" fmla="*/ 0 h 462"/>
                <a:gd name="T30" fmla="*/ 162 w 423"/>
                <a:gd name="T31" fmla="*/ 0 h 462"/>
                <a:gd name="T32" fmla="*/ 137 w 423"/>
                <a:gd name="T33" fmla="*/ 1 h 462"/>
                <a:gd name="T34" fmla="*/ 114 w 423"/>
                <a:gd name="T35" fmla="*/ 1 h 462"/>
                <a:gd name="T36" fmla="*/ 95 w 423"/>
                <a:gd name="T37" fmla="*/ 1 h 462"/>
                <a:gd name="T38" fmla="*/ 76 w 423"/>
                <a:gd name="T39" fmla="*/ 1 h 462"/>
                <a:gd name="T40" fmla="*/ 54 w 423"/>
                <a:gd name="T41" fmla="*/ 1 h 462"/>
                <a:gd name="T42" fmla="*/ 28 w 423"/>
                <a:gd name="T43" fmla="*/ 0 h 462"/>
                <a:gd name="T44" fmla="*/ 0 w 423"/>
                <a:gd name="T45" fmla="*/ 0 h 462"/>
                <a:gd name="T46" fmla="*/ 0 w 423"/>
                <a:gd name="T47" fmla="*/ 13 h 462"/>
                <a:gd name="T48" fmla="*/ 0 w 423"/>
                <a:gd name="T49" fmla="*/ 25 h 462"/>
                <a:gd name="T50" fmla="*/ 1 w 423"/>
                <a:gd name="T51" fmla="*/ 38 h 462"/>
                <a:gd name="T52" fmla="*/ 1 w 423"/>
                <a:gd name="T53" fmla="*/ 50 h 462"/>
                <a:gd name="T54" fmla="*/ 13 w 423"/>
                <a:gd name="T55" fmla="*/ 50 h 462"/>
                <a:gd name="T56" fmla="*/ 14 w 423"/>
                <a:gd name="T57" fmla="*/ 39 h 462"/>
                <a:gd name="T58" fmla="*/ 14 w 423"/>
                <a:gd name="T59" fmla="*/ 30 h 462"/>
                <a:gd name="T60" fmla="*/ 18 w 423"/>
                <a:gd name="T61" fmla="*/ 26 h 462"/>
                <a:gd name="T62" fmla="*/ 20 w 423"/>
                <a:gd name="T63" fmla="*/ 23 h 462"/>
                <a:gd name="T64" fmla="*/ 23 w 423"/>
                <a:gd name="T65" fmla="*/ 21 h 462"/>
                <a:gd name="T66" fmla="*/ 28 w 423"/>
                <a:gd name="T67" fmla="*/ 20 h 462"/>
                <a:gd name="T68" fmla="*/ 74 w 423"/>
                <a:gd name="T69" fmla="*/ 20 h 462"/>
                <a:gd name="T70" fmla="*/ 74 w 423"/>
                <a:gd name="T71" fmla="*/ 173 h 462"/>
                <a:gd name="T72" fmla="*/ 73 w 423"/>
                <a:gd name="T73" fmla="*/ 180 h 462"/>
                <a:gd name="T74" fmla="*/ 73 w 423"/>
                <a:gd name="T75" fmla="*/ 186 h 462"/>
                <a:gd name="T76" fmla="*/ 71 w 423"/>
                <a:gd name="T77" fmla="*/ 190 h 462"/>
                <a:gd name="T78" fmla="*/ 69 w 423"/>
                <a:gd name="T79" fmla="*/ 193 h 462"/>
                <a:gd name="T80" fmla="*/ 66 w 423"/>
                <a:gd name="T81" fmla="*/ 195 h 462"/>
                <a:gd name="T82" fmla="*/ 62 w 423"/>
                <a:gd name="T83" fmla="*/ 197 h 462"/>
                <a:gd name="T84" fmla="*/ 55 w 423"/>
                <a:gd name="T85" fmla="*/ 197 h 462"/>
                <a:gd name="T86" fmla="*/ 47 w 423"/>
                <a:gd name="T87" fmla="*/ 197 h 462"/>
                <a:gd name="T88" fmla="*/ 47 w 423"/>
                <a:gd name="T89" fmla="*/ 209 h 462"/>
                <a:gd name="T90" fmla="*/ 61 w 423"/>
                <a:gd name="T91" fmla="*/ 209 h 462"/>
                <a:gd name="T92" fmla="*/ 74 w 423"/>
                <a:gd name="T93" fmla="*/ 209 h 462"/>
                <a:gd name="T94" fmla="*/ 85 w 423"/>
                <a:gd name="T95" fmla="*/ 209 h 462"/>
                <a:gd name="T96" fmla="*/ 94 w 423"/>
                <a:gd name="T97" fmla="*/ 209 h 462"/>
                <a:gd name="T98" fmla="*/ 104 w 423"/>
                <a:gd name="T99" fmla="*/ 209 h 462"/>
                <a:gd name="T100" fmla="*/ 115 w 423"/>
                <a:gd name="T101" fmla="*/ 209 h 462"/>
                <a:gd name="T102" fmla="*/ 127 w 423"/>
                <a:gd name="T103" fmla="*/ 209 h 462"/>
                <a:gd name="T104" fmla="*/ 142 w 423"/>
                <a:gd name="T105" fmla="*/ 209 h 462"/>
                <a:gd name="T106" fmla="*/ 142 w 423"/>
                <a:gd name="T107" fmla="*/ 197 h 462"/>
                <a:gd name="T108" fmla="*/ 133 w 423"/>
                <a:gd name="T109" fmla="*/ 197 h 462"/>
                <a:gd name="T110" fmla="*/ 127 w 423"/>
                <a:gd name="T111" fmla="*/ 196 h 462"/>
                <a:gd name="T112" fmla="*/ 122 w 423"/>
                <a:gd name="T113" fmla="*/ 195 h 462"/>
                <a:gd name="T114" fmla="*/ 120 w 423"/>
                <a:gd name="T115" fmla="*/ 193 h 462"/>
                <a:gd name="T116" fmla="*/ 117 w 423"/>
                <a:gd name="T117" fmla="*/ 190 h 462"/>
                <a:gd name="T118" fmla="*/ 117 w 423"/>
                <a:gd name="T119" fmla="*/ 186 h 462"/>
                <a:gd name="T120" fmla="*/ 116 w 423"/>
                <a:gd name="T121" fmla="*/ 180 h 462"/>
                <a:gd name="T122" fmla="*/ 116 w 423"/>
                <a:gd name="T123" fmla="*/ 173 h 462"/>
                <a:gd name="T124" fmla="*/ 116 w 423"/>
                <a:gd name="T125" fmla="*/ 20 h 4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3"/>
                <a:gd name="T190" fmla="*/ 0 h 462"/>
                <a:gd name="T191" fmla="*/ 423 w 423"/>
                <a:gd name="T192" fmla="*/ 462 h 4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3" h="462">
                  <a:moveTo>
                    <a:pt x="257" y="44"/>
                  </a:moveTo>
                  <a:lnTo>
                    <a:pt x="353" y="44"/>
                  </a:lnTo>
                  <a:lnTo>
                    <a:pt x="364" y="44"/>
                  </a:lnTo>
                  <a:lnTo>
                    <a:pt x="373" y="46"/>
                  </a:lnTo>
                  <a:lnTo>
                    <a:pt x="378" y="48"/>
                  </a:lnTo>
                  <a:lnTo>
                    <a:pt x="382" y="51"/>
                  </a:lnTo>
                  <a:lnTo>
                    <a:pt x="384" y="63"/>
                  </a:lnTo>
                  <a:lnTo>
                    <a:pt x="386" y="83"/>
                  </a:lnTo>
                  <a:lnTo>
                    <a:pt x="388" y="98"/>
                  </a:lnTo>
                  <a:lnTo>
                    <a:pt x="389" y="110"/>
                  </a:lnTo>
                  <a:lnTo>
                    <a:pt x="415" y="110"/>
                  </a:lnTo>
                  <a:lnTo>
                    <a:pt x="417" y="81"/>
                  </a:lnTo>
                  <a:lnTo>
                    <a:pt x="419" y="51"/>
                  </a:lnTo>
                  <a:lnTo>
                    <a:pt x="421" y="24"/>
                  </a:lnTo>
                  <a:lnTo>
                    <a:pt x="423" y="0"/>
                  </a:lnTo>
                  <a:lnTo>
                    <a:pt x="358" y="0"/>
                  </a:lnTo>
                  <a:lnTo>
                    <a:pt x="303" y="2"/>
                  </a:lnTo>
                  <a:lnTo>
                    <a:pt x="253" y="2"/>
                  </a:lnTo>
                  <a:lnTo>
                    <a:pt x="211" y="2"/>
                  </a:lnTo>
                  <a:lnTo>
                    <a:pt x="168" y="2"/>
                  </a:lnTo>
                  <a:lnTo>
                    <a:pt x="120" y="2"/>
                  </a:lnTo>
                  <a:lnTo>
                    <a:pt x="63" y="0"/>
                  </a:lnTo>
                  <a:lnTo>
                    <a:pt x="0" y="0"/>
                  </a:lnTo>
                  <a:lnTo>
                    <a:pt x="0" y="28"/>
                  </a:lnTo>
                  <a:lnTo>
                    <a:pt x="0" y="55"/>
                  </a:lnTo>
                  <a:lnTo>
                    <a:pt x="2" y="85"/>
                  </a:lnTo>
                  <a:lnTo>
                    <a:pt x="2" y="110"/>
                  </a:lnTo>
                  <a:lnTo>
                    <a:pt x="28" y="110"/>
                  </a:lnTo>
                  <a:lnTo>
                    <a:pt x="32" y="86"/>
                  </a:lnTo>
                  <a:lnTo>
                    <a:pt x="32" y="66"/>
                  </a:lnTo>
                  <a:lnTo>
                    <a:pt x="39" y="57"/>
                  </a:lnTo>
                  <a:lnTo>
                    <a:pt x="44" y="50"/>
                  </a:lnTo>
                  <a:lnTo>
                    <a:pt x="52" y="46"/>
                  </a:lnTo>
                  <a:lnTo>
                    <a:pt x="63" y="44"/>
                  </a:lnTo>
                  <a:lnTo>
                    <a:pt x="163" y="44"/>
                  </a:lnTo>
                  <a:lnTo>
                    <a:pt x="163" y="383"/>
                  </a:lnTo>
                  <a:lnTo>
                    <a:pt x="161" y="398"/>
                  </a:lnTo>
                  <a:lnTo>
                    <a:pt x="161" y="411"/>
                  </a:lnTo>
                  <a:lnTo>
                    <a:pt x="157" y="420"/>
                  </a:lnTo>
                  <a:lnTo>
                    <a:pt x="153" y="427"/>
                  </a:lnTo>
                  <a:lnTo>
                    <a:pt x="146" y="431"/>
                  </a:lnTo>
                  <a:lnTo>
                    <a:pt x="137" y="435"/>
                  </a:lnTo>
                  <a:lnTo>
                    <a:pt x="122" y="435"/>
                  </a:lnTo>
                  <a:lnTo>
                    <a:pt x="104" y="435"/>
                  </a:lnTo>
                  <a:lnTo>
                    <a:pt x="104" y="462"/>
                  </a:lnTo>
                  <a:lnTo>
                    <a:pt x="135" y="462"/>
                  </a:lnTo>
                  <a:lnTo>
                    <a:pt x="164" y="461"/>
                  </a:lnTo>
                  <a:lnTo>
                    <a:pt x="188" y="461"/>
                  </a:lnTo>
                  <a:lnTo>
                    <a:pt x="209" y="461"/>
                  </a:lnTo>
                  <a:lnTo>
                    <a:pt x="231" y="461"/>
                  </a:lnTo>
                  <a:lnTo>
                    <a:pt x="255" y="461"/>
                  </a:lnTo>
                  <a:lnTo>
                    <a:pt x="282" y="462"/>
                  </a:lnTo>
                  <a:lnTo>
                    <a:pt x="314" y="462"/>
                  </a:lnTo>
                  <a:lnTo>
                    <a:pt x="314" y="435"/>
                  </a:lnTo>
                  <a:lnTo>
                    <a:pt x="295" y="435"/>
                  </a:lnTo>
                  <a:lnTo>
                    <a:pt x="282" y="433"/>
                  </a:lnTo>
                  <a:lnTo>
                    <a:pt x="271" y="431"/>
                  </a:lnTo>
                  <a:lnTo>
                    <a:pt x="266" y="427"/>
                  </a:lnTo>
                  <a:lnTo>
                    <a:pt x="260" y="420"/>
                  </a:lnTo>
                  <a:lnTo>
                    <a:pt x="259" y="411"/>
                  </a:lnTo>
                  <a:lnTo>
                    <a:pt x="257" y="398"/>
                  </a:lnTo>
                  <a:lnTo>
                    <a:pt x="257" y="383"/>
                  </a:lnTo>
                  <a:lnTo>
                    <a:pt x="257" y="44"/>
                  </a:lnTo>
                  <a:close/>
                </a:path>
              </a:pathLst>
            </a:custGeom>
            <a:solidFill>
              <a:srgbClr val="000000"/>
            </a:solidFill>
            <a:ln w="9525">
              <a:noFill/>
              <a:round/>
              <a:headEnd/>
              <a:tailEnd/>
            </a:ln>
          </p:spPr>
          <p:txBody>
            <a:bodyPr wrap="none" anchor="ctr"/>
            <a:lstStyle/>
            <a:p>
              <a:endParaRPr lang="en-GB">
                <a:latin typeface="Calibri" pitchFamily="34" charset="0"/>
              </a:endParaRPr>
            </a:p>
          </p:txBody>
        </p:sp>
        <p:sp>
          <p:nvSpPr>
            <p:cNvPr id="2139" name="Freeform 2404"/>
            <p:cNvSpPr>
              <a:spLocks noChangeArrowheads="1"/>
            </p:cNvSpPr>
            <p:nvPr/>
          </p:nvSpPr>
          <p:spPr bwMode="auto">
            <a:xfrm>
              <a:off x="431" y="2594"/>
              <a:ext cx="238" cy="260"/>
            </a:xfrm>
            <a:custGeom>
              <a:avLst/>
              <a:gdLst>
                <a:gd name="T0" fmla="*/ 198 w 526"/>
                <a:gd name="T1" fmla="*/ 25 h 575"/>
                <a:gd name="T2" fmla="*/ 209 w 526"/>
                <a:gd name="T3" fmla="*/ 26 h 575"/>
                <a:gd name="T4" fmla="*/ 214 w 526"/>
                <a:gd name="T5" fmla="*/ 29 h 575"/>
                <a:gd name="T6" fmla="*/ 217 w 526"/>
                <a:gd name="T7" fmla="*/ 47 h 575"/>
                <a:gd name="T8" fmla="*/ 218 w 526"/>
                <a:gd name="T9" fmla="*/ 63 h 575"/>
                <a:gd name="T10" fmla="*/ 234 w 526"/>
                <a:gd name="T11" fmla="*/ 46 h 575"/>
                <a:gd name="T12" fmla="*/ 237 w 526"/>
                <a:gd name="T13" fmla="*/ 14 h 575"/>
                <a:gd name="T14" fmla="*/ 202 w 526"/>
                <a:gd name="T15" fmla="*/ 0 h 575"/>
                <a:gd name="T16" fmla="*/ 143 w 526"/>
                <a:gd name="T17" fmla="*/ 2 h 575"/>
                <a:gd name="T18" fmla="*/ 95 w 526"/>
                <a:gd name="T19" fmla="*/ 2 h 575"/>
                <a:gd name="T20" fmla="*/ 36 w 526"/>
                <a:gd name="T21" fmla="*/ 0 h 575"/>
                <a:gd name="T22" fmla="*/ 0 w 526"/>
                <a:gd name="T23" fmla="*/ 15 h 575"/>
                <a:gd name="T24" fmla="*/ 2 w 526"/>
                <a:gd name="T25" fmla="*/ 48 h 575"/>
                <a:gd name="T26" fmla="*/ 16 w 526"/>
                <a:gd name="T27" fmla="*/ 63 h 575"/>
                <a:gd name="T28" fmla="*/ 18 w 526"/>
                <a:gd name="T29" fmla="*/ 49 h 575"/>
                <a:gd name="T30" fmla="*/ 19 w 526"/>
                <a:gd name="T31" fmla="*/ 38 h 575"/>
                <a:gd name="T32" fmla="*/ 25 w 526"/>
                <a:gd name="T33" fmla="*/ 28 h 575"/>
                <a:gd name="T34" fmla="*/ 35 w 526"/>
                <a:gd name="T35" fmla="*/ 25 h 575"/>
                <a:gd name="T36" fmla="*/ 91 w 526"/>
                <a:gd name="T37" fmla="*/ 215 h 575"/>
                <a:gd name="T38" fmla="*/ 90 w 526"/>
                <a:gd name="T39" fmla="*/ 231 h 575"/>
                <a:gd name="T40" fmla="*/ 86 w 526"/>
                <a:gd name="T41" fmla="*/ 240 h 575"/>
                <a:gd name="T42" fmla="*/ 76 w 526"/>
                <a:gd name="T43" fmla="*/ 244 h 575"/>
                <a:gd name="T44" fmla="*/ 58 w 526"/>
                <a:gd name="T45" fmla="*/ 244 h 575"/>
                <a:gd name="T46" fmla="*/ 76 w 526"/>
                <a:gd name="T47" fmla="*/ 260 h 575"/>
                <a:gd name="T48" fmla="*/ 106 w 526"/>
                <a:gd name="T49" fmla="*/ 259 h 575"/>
                <a:gd name="T50" fmla="*/ 130 w 526"/>
                <a:gd name="T51" fmla="*/ 259 h 575"/>
                <a:gd name="T52" fmla="*/ 159 w 526"/>
                <a:gd name="T53" fmla="*/ 260 h 575"/>
                <a:gd name="T54" fmla="*/ 177 w 526"/>
                <a:gd name="T55" fmla="*/ 244 h 575"/>
                <a:gd name="T56" fmla="*/ 159 w 526"/>
                <a:gd name="T57" fmla="*/ 244 h 575"/>
                <a:gd name="T58" fmla="*/ 153 w 526"/>
                <a:gd name="T59" fmla="*/ 243 h 575"/>
                <a:gd name="T60" fmla="*/ 149 w 526"/>
                <a:gd name="T61" fmla="*/ 240 h 575"/>
                <a:gd name="T62" fmla="*/ 145 w 526"/>
                <a:gd name="T63" fmla="*/ 231 h 575"/>
                <a:gd name="T64" fmla="*/ 144 w 526"/>
                <a:gd name="T65" fmla="*/ 215 h 5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6"/>
                <a:gd name="T100" fmla="*/ 0 h 575"/>
                <a:gd name="T101" fmla="*/ 526 w 526"/>
                <a:gd name="T102" fmla="*/ 575 h 5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6" h="575">
                  <a:moveTo>
                    <a:pt x="319" y="56"/>
                  </a:moveTo>
                  <a:lnTo>
                    <a:pt x="437" y="56"/>
                  </a:lnTo>
                  <a:lnTo>
                    <a:pt x="452" y="56"/>
                  </a:lnTo>
                  <a:lnTo>
                    <a:pt x="463" y="58"/>
                  </a:lnTo>
                  <a:lnTo>
                    <a:pt x="471" y="59"/>
                  </a:lnTo>
                  <a:lnTo>
                    <a:pt x="474" y="65"/>
                  </a:lnTo>
                  <a:lnTo>
                    <a:pt x="478" y="78"/>
                  </a:lnTo>
                  <a:lnTo>
                    <a:pt x="480" y="104"/>
                  </a:lnTo>
                  <a:lnTo>
                    <a:pt x="482" y="122"/>
                  </a:lnTo>
                  <a:lnTo>
                    <a:pt x="482" y="139"/>
                  </a:lnTo>
                  <a:lnTo>
                    <a:pt x="515" y="139"/>
                  </a:lnTo>
                  <a:lnTo>
                    <a:pt x="518" y="102"/>
                  </a:lnTo>
                  <a:lnTo>
                    <a:pt x="522" y="65"/>
                  </a:lnTo>
                  <a:lnTo>
                    <a:pt x="524" y="30"/>
                  </a:lnTo>
                  <a:lnTo>
                    <a:pt x="526" y="0"/>
                  </a:lnTo>
                  <a:lnTo>
                    <a:pt x="447" y="0"/>
                  </a:lnTo>
                  <a:lnTo>
                    <a:pt x="376" y="2"/>
                  </a:lnTo>
                  <a:lnTo>
                    <a:pt x="316" y="4"/>
                  </a:lnTo>
                  <a:lnTo>
                    <a:pt x="262" y="4"/>
                  </a:lnTo>
                  <a:lnTo>
                    <a:pt x="209" y="4"/>
                  </a:lnTo>
                  <a:lnTo>
                    <a:pt x="148" y="2"/>
                  </a:lnTo>
                  <a:lnTo>
                    <a:pt x="79" y="0"/>
                  </a:lnTo>
                  <a:lnTo>
                    <a:pt x="0" y="0"/>
                  </a:lnTo>
                  <a:lnTo>
                    <a:pt x="0" y="34"/>
                  </a:lnTo>
                  <a:lnTo>
                    <a:pt x="2" y="70"/>
                  </a:lnTo>
                  <a:lnTo>
                    <a:pt x="4" y="106"/>
                  </a:lnTo>
                  <a:lnTo>
                    <a:pt x="2" y="139"/>
                  </a:lnTo>
                  <a:lnTo>
                    <a:pt x="35" y="139"/>
                  </a:lnTo>
                  <a:lnTo>
                    <a:pt x="37" y="124"/>
                  </a:lnTo>
                  <a:lnTo>
                    <a:pt x="39" y="109"/>
                  </a:lnTo>
                  <a:lnTo>
                    <a:pt x="39" y="94"/>
                  </a:lnTo>
                  <a:lnTo>
                    <a:pt x="41" y="83"/>
                  </a:lnTo>
                  <a:lnTo>
                    <a:pt x="48" y="70"/>
                  </a:lnTo>
                  <a:lnTo>
                    <a:pt x="55" y="63"/>
                  </a:lnTo>
                  <a:lnTo>
                    <a:pt x="65" y="59"/>
                  </a:lnTo>
                  <a:lnTo>
                    <a:pt x="78" y="56"/>
                  </a:lnTo>
                  <a:lnTo>
                    <a:pt x="201" y="56"/>
                  </a:lnTo>
                  <a:lnTo>
                    <a:pt x="201" y="476"/>
                  </a:lnTo>
                  <a:lnTo>
                    <a:pt x="201" y="496"/>
                  </a:lnTo>
                  <a:lnTo>
                    <a:pt x="199" y="511"/>
                  </a:lnTo>
                  <a:lnTo>
                    <a:pt x="196" y="524"/>
                  </a:lnTo>
                  <a:lnTo>
                    <a:pt x="190" y="531"/>
                  </a:lnTo>
                  <a:lnTo>
                    <a:pt x="181" y="537"/>
                  </a:lnTo>
                  <a:lnTo>
                    <a:pt x="168" y="540"/>
                  </a:lnTo>
                  <a:lnTo>
                    <a:pt x="151" y="540"/>
                  </a:lnTo>
                  <a:lnTo>
                    <a:pt x="129" y="540"/>
                  </a:lnTo>
                  <a:lnTo>
                    <a:pt x="129" y="575"/>
                  </a:lnTo>
                  <a:lnTo>
                    <a:pt x="168" y="574"/>
                  </a:lnTo>
                  <a:lnTo>
                    <a:pt x="203" y="574"/>
                  </a:lnTo>
                  <a:lnTo>
                    <a:pt x="234" y="572"/>
                  </a:lnTo>
                  <a:lnTo>
                    <a:pt x="260" y="572"/>
                  </a:lnTo>
                  <a:lnTo>
                    <a:pt x="288" y="572"/>
                  </a:lnTo>
                  <a:lnTo>
                    <a:pt x="317" y="574"/>
                  </a:lnTo>
                  <a:lnTo>
                    <a:pt x="352" y="574"/>
                  </a:lnTo>
                  <a:lnTo>
                    <a:pt x="391" y="575"/>
                  </a:lnTo>
                  <a:lnTo>
                    <a:pt x="391" y="540"/>
                  </a:lnTo>
                  <a:lnTo>
                    <a:pt x="367" y="540"/>
                  </a:lnTo>
                  <a:lnTo>
                    <a:pt x="351" y="540"/>
                  </a:lnTo>
                  <a:lnTo>
                    <a:pt x="343" y="539"/>
                  </a:lnTo>
                  <a:lnTo>
                    <a:pt x="338" y="537"/>
                  </a:lnTo>
                  <a:lnTo>
                    <a:pt x="334" y="535"/>
                  </a:lnTo>
                  <a:lnTo>
                    <a:pt x="330" y="531"/>
                  </a:lnTo>
                  <a:lnTo>
                    <a:pt x="325" y="524"/>
                  </a:lnTo>
                  <a:lnTo>
                    <a:pt x="321" y="511"/>
                  </a:lnTo>
                  <a:lnTo>
                    <a:pt x="319" y="496"/>
                  </a:lnTo>
                  <a:lnTo>
                    <a:pt x="319" y="476"/>
                  </a:lnTo>
                  <a:lnTo>
                    <a:pt x="319" y="56"/>
                  </a:lnTo>
                  <a:close/>
                </a:path>
              </a:pathLst>
            </a:custGeom>
            <a:solidFill>
              <a:srgbClr val="000000"/>
            </a:solidFill>
            <a:ln w="9525">
              <a:noFill/>
              <a:round/>
              <a:headEnd/>
              <a:tailEnd/>
            </a:ln>
          </p:spPr>
          <p:txBody>
            <a:bodyPr wrap="none" anchor="ctr"/>
            <a:lstStyle/>
            <a:p>
              <a:endParaRPr lang="en-GB">
                <a:latin typeface="Calibri" pitchFamily="34" charset="0"/>
              </a:endParaRPr>
            </a:p>
          </p:txBody>
        </p:sp>
      </p:grpSp>
      <p:sp>
        <p:nvSpPr>
          <p:cNvPr id="22" name="AutoShape 3"/>
          <p:cNvSpPr>
            <a:spLocks noChangeArrowheads="1"/>
          </p:cNvSpPr>
          <p:nvPr/>
        </p:nvSpPr>
        <p:spPr bwMode="auto">
          <a:xfrm>
            <a:off x="242888" y="188913"/>
            <a:ext cx="32504062" cy="4357687"/>
          </a:xfrm>
          <a:prstGeom prst="roundRect">
            <a:avLst>
              <a:gd name="adj" fmla="val 17689"/>
            </a:avLst>
          </a:prstGeom>
          <a:solidFill>
            <a:srgbClr val="0070C0"/>
          </a:solidFill>
          <a:ln w="63500">
            <a:solidFill>
              <a:schemeClr val="bg2"/>
            </a:solidFill>
            <a:round/>
            <a:headEnd/>
            <a:tailEnd/>
          </a:ln>
        </p:spPr>
        <p:txBody>
          <a:bodyPr lIns="115324" tIns="57662" rIns="115324" bIns="57662" anchor="ctr"/>
          <a:lstStyle/>
          <a:p>
            <a:pPr algn="ctr" defTabSz="1152525" eaLnBrk="0" fontAlgn="auto" hangingPunct="0">
              <a:spcBef>
                <a:spcPts val="0"/>
              </a:spcBef>
              <a:spcAft>
                <a:spcPts val="0"/>
              </a:spcAft>
              <a:defRPr/>
            </a:pPr>
            <a:r>
              <a:rPr lang="en-GB" sz="8800" dirty="0">
                <a:solidFill>
                  <a:schemeClr val="bg1">
                    <a:lumMod val="95000"/>
                  </a:schemeClr>
                </a:solidFill>
                <a:latin typeface="Arial" pitchFamily="34" charset="0"/>
                <a:cs typeface="Arial" pitchFamily="34" charset="0"/>
              </a:rPr>
              <a:t>                 Negative BOLD in the lateral </a:t>
            </a:r>
            <a:r>
              <a:rPr lang="en-GB" sz="8800" dirty="0" err="1">
                <a:solidFill>
                  <a:schemeClr val="bg1">
                    <a:lumMod val="95000"/>
                  </a:schemeClr>
                </a:solidFill>
                <a:latin typeface="Arial" pitchFamily="34" charset="0"/>
                <a:cs typeface="Arial" pitchFamily="34" charset="0"/>
              </a:rPr>
              <a:t>geniculate</a:t>
            </a:r>
            <a:r>
              <a:rPr lang="en-GB" sz="8800" dirty="0">
                <a:solidFill>
                  <a:schemeClr val="bg1">
                    <a:lumMod val="95000"/>
                  </a:schemeClr>
                </a:solidFill>
                <a:latin typeface="Arial" pitchFamily="34" charset="0"/>
                <a:cs typeface="Arial" pitchFamily="34" charset="0"/>
              </a:rPr>
              <a:t> nucleus: </a:t>
            </a:r>
          </a:p>
          <a:p>
            <a:pPr algn="ctr" defTabSz="1152525" eaLnBrk="0" fontAlgn="auto" hangingPunct="0">
              <a:spcBef>
                <a:spcPts val="0"/>
              </a:spcBef>
              <a:spcAft>
                <a:spcPts val="0"/>
              </a:spcAft>
              <a:defRPr/>
            </a:pPr>
            <a:r>
              <a:rPr lang="en-GB" sz="8800" dirty="0">
                <a:solidFill>
                  <a:schemeClr val="bg1">
                    <a:lumMod val="95000"/>
                  </a:schemeClr>
                </a:solidFill>
                <a:latin typeface="Arial" pitchFamily="34" charset="0"/>
                <a:cs typeface="Arial" pitchFamily="34" charset="0"/>
              </a:rPr>
              <a:t>                   Evidence for </a:t>
            </a:r>
            <a:r>
              <a:rPr lang="en-GB" sz="8800" dirty="0" err="1">
                <a:solidFill>
                  <a:schemeClr val="bg1">
                    <a:lumMod val="95000"/>
                  </a:schemeClr>
                </a:solidFill>
                <a:latin typeface="Arial" pitchFamily="34" charset="0"/>
                <a:cs typeface="Arial" pitchFamily="34" charset="0"/>
              </a:rPr>
              <a:t>cortico</a:t>
            </a:r>
            <a:r>
              <a:rPr lang="en-GB" sz="8800" dirty="0">
                <a:solidFill>
                  <a:schemeClr val="bg1">
                    <a:lumMod val="95000"/>
                  </a:schemeClr>
                </a:solidFill>
                <a:latin typeface="Arial" pitchFamily="34" charset="0"/>
                <a:cs typeface="Arial" pitchFamily="34" charset="0"/>
              </a:rPr>
              <a:t>-thalamic feedback</a:t>
            </a:r>
          </a:p>
          <a:p>
            <a:pPr algn="ctr" defTabSz="1152525" eaLnBrk="0" fontAlgn="auto" hangingPunct="0">
              <a:spcBef>
                <a:spcPts val="0"/>
              </a:spcBef>
              <a:spcAft>
                <a:spcPts val="0"/>
              </a:spcAft>
              <a:defRPr/>
            </a:pPr>
            <a:endParaRPr lang="en-GB" sz="2400" b="1" dirty="0">
              <a:solidFill>
                <a:schemeClr val="bg1">
                  <a:lumMod val="95000"/>
                </a:schemeClr>
              </a:solidFill>
              <a:latin typeface="Arial" pitchFamily="34" charset="0"/>
              <a:cs typeface="Arial" pitchFamily="34" charset="0"/>
            </a:endParaRPr>
          </a:p>
          <a:p>
            <a:pPr algn="ctr" defTabSz="1152525" eaLnBrk="0" fontAlgn="auto" hangingPunct="0">
              <a:spcBef>
                <a:spcPts val="0"/>
              </a:spcBef>
              <a:spcAft>
                <a:spcPts val="0"/>
              </a:spcAft>
              <a:defRPr/>
            </a:pPr>
            <a:r>
              <a:rPr lang="en-GB" sz="4800" b="1" dirty="0">
                <a:solidFill>
                  <a:schemeClr val="bg1">
                    <a:lumMod val="95000"/>
                  </a:schemeClr>
                </a:solidFill>
                <a:latin typeface="Arial" pitchFamily="34" charset="0"/>
                <a:cs typeface="Arial" pitchFamily="34" charset="0"/>
              </a:rPr>
              <a:t>André </a:t>
            </a:r>
            <a:r>
              <a:rPr lang="en-GB" sz="4800" b="1" dirty="0" err="1">
                <a:solidFill>
                  <a:schemeClr val="bg1">
                    <a:lumMod val="95000"/>
                  </a:schemeClr>
                </a:solidFill>
                <a:latin typeface="Arial" pitchFamily="34" charset="0"/>
                <a:cs typeface="Arial" pitchFamily="34" charset="0"/>
              </a:rPr>
              <a:t>Gouws</a:t>
            </a:r>
            <a:r>
              <a:rPr lang="en-GB" sz="4800" dirty="0">
                <a:solidFill>
                  <a:schemeClr val="bg1">
                    <a:lumMod val="95000"/>
                  </a:schemeClr>
                </a:solidFill>
                <a:latin typeface="Arial" pitchFamily="34" charset="0"/>
                <a:cs typeface="Arial" pitchFamily="34" charset="0"/>
              </a:rPr>
              <a:t>, M. </a:t>
            </a:r>
            <a:r>
              <a:rPr lang="en-GB" sz="4800" dirty="0" err="1">
                <a:solidFill>
                  <a:schemeClr val="bg1">
                    <a:lumMod val="95000"/>
                  </a:schemeClr>
                </a:solidFill>
                <a:latin typeface="Arial" pitchFamily="34" charset="0"/>
                <a:cs typeface="Arial" pitchFamily="34" charset="0"/>
              </a:rPr>
              <a:t>Hymers</a:t>
            </a:r>
            <a:r>
              <a:rPr lang="en-GB" sz="4800" dirty="0">
                <a:solidFill>
                  <a:schemeClr val="bg1">
                    <a:lumMod val="95000"/>
                  </a:schemeClr>
                </a:solidFill>
                <a:latin typeface="Arial" pitchFamily="34" charset="0"/>
                <a:cs typeface="Arial" pitchFamily="34" charset="0"/>
              </a:rPr>
              <a:t>, I. Alvarez, M. </a:t>
            </a:r>
            <a:r>
              <a:rPr lang="en-GB" sz="4800" dirty="0" err="1">
                <a:solidFill>
                  <a:schemeClr val="bg1">
                    <a:lumMod val="95000"/>
                  </a:schemeClr>
                </a:solidFill>
                <a:latin typeface="Arial" pitchFamily="34" charset="0"/>
                <a:cs typeface="Arial" pitchFamily="34" charset="0"/>
              </a:rPr>
              <a:t>Aslet</a:t>
            </a:r>
            <a:r>
              <a:rPr lang="en-GB" sz="4800" dirty="0">
                <a:solidFill>
                  <a:schemeClr val="bg1">
                    <a:lumMod val="95000"/>
                  </a:schemeClr>
                </a:solidFill>
                <a:latin typeface="Arial" pitchFamily="34" charset="0"/>
                <a:cs typeface="Arial" pitchFamily="34" charset="0"/>
              </a:rPr>
              <a:t>, J. Bird, R. </a:t>
            </a:r>
            <a:r>
              <a:rPr lang="en-GB" sz="4800" dirty="0" err="1">
                <a:solidFill>
                  <a:schemeClr val="bg1">
                    <a:lumMod val="95000"/>
                  </a:schemeClr>
                </a:solidFill>
                <a:latin typeface="Arial" pitchFamily="34" charset="0"/>
                <a:cs typeface="Arial" pitchFamily="34" charset="0"/>
              </a:rPr>
              <a:t>Dearden</a:t>
            </a:r>
            <a:r>
              <a:rPr lang="en-GB" sz="4800" dirty="0">
                <a:solidFill>
                  <a:schemeClr val="bg1">
                    <a:lumMod val="95000"/>
                  </a:schemeClr>
                </a:solidFill>
                <a:latin typeface="Arial" pitchFamily="34" charset="0"/>
                <a:cs typeface="Arial" pitchFamily="34" charset="0"/>
              </a:rPr>
              <a:t>, S. </a:t>
            </a:r>
            <a:r>
              <a:rPr lang="en-GB" sz="4800" dirty="0" err="1">
                <a:solidFill>
                  <a:schemeClr val="bg1">
                    <a:lumMod val="95000"/>
                  </a:schemeClr>
                </a:solidFill>
                <a:latin typeface="Arial" pitchFamily="34" charset="0"/>
                <a:cs typeface="Arial" pitchFamily="34" charset="0"/>
              </a:rPr>
              <a:t>Maslanka</a:t>
            </a:r>
            <a:r>
              <a:rPr lang="en-GB" sz="4800" dirty="0">
                <a:solidFill>
                  <a:schemeClr val="bg1">
                    <a:lumMod val="95000"/>
                  </a:schemeClr>
                </a:solidFill>
                <a:latin typeface="Arial" pitchFamily="34" charset="0"/>
                <a:cs typeface="Arial" pitchFamily="34" charset="0"/>
              </a:rPr>
              <a:t>, M. </a:t>
            </a:r>
            <a:r>
              <a:rPr lang="en-GB" sz="4800" dirty="0" err="1">
                <a:solidFill>
                  <a:schemeClr val="bg1">
                    <a:lumMod val="95000"/>
                  </a:schemeClr>
                </a:solidFill>
                <a:latin typeface="Arial" pitchFamily="34" charset="0"/>
                <a:cs typeface="Arial" pitchFamily="34" charset="0"/>
              </a:rPr>
              <a:t>Uesaki</a:t>
            </a:r>
            <a:r>
              <a:rPr lang="en-GB" sz="4800" dirty="0">
                <a:solidFill>
                  <a:schemeClr val="bg1">
                    <a:lumMod val="95000"/>
                  </a:schemeClr>
                </a:solidFill>
                <a:latin typeface="Arial" pitchFamily="34" charset="0"/>
                <a:cs typeface="Arial" pitchFamily="34" charset="0"/>
              </a:rPr>
              <a:t> &amp; A. </a:t>
            </a:r>
            <a:r>
              <a:rPr lang="en-GB" sz="4800" dirty="0" err="1">
                <a:solidFill>
                  <a:schemeClr val="bg1">
                    <a:lumMod val="95000"/>
                  </a:schemeClr>
                </a:solidFill>
                <a:latin typeface="Arial" pitchFamily="34" charset="0"/>
                <a:cs typeface="Arial" pitchFamily="34" charset="0"/>
              </a:rPr>
              <a:t>Morland</a:t>
            </a:r>
            <a:endParaRPr lang="en-GB" sz="4800" dirty="0">
              <a:solidFill>
                <a:schemeClr val="bg1">
                  <a:lumMod val="95000"/>
                </a:schemeClr>
              </a:solidFill>
              <a:latin typeface="Arial" pitchFamily="34" charset="0"/>
              <a:cs typeface="Arial" pitchFamily="34" charset="0"/>
            </a:endParaRPr>
          </a:p>
        </p:txBody>
      </p:sp>
      <p:sp>
        <p:nvSpPr>
          <p:cNvPr id="23" name="AutoShape 3"/>
          <p:cNvSpPr>
            <a:spLocks noChangeArrowheads="1"/>
          </p:cNvSpPr>
          <p:nvPr/>
        </p:nvSpPr>
        <p:spPr bwMode="auto">
          <a:xfrm>
            <a:off x="457200" y="5189538"/>
            <a:ext cx="13358813" cy="7858125"/>
          </a:xfrm>
          <a:prstGeom prst="roundRect">
            <a:avLst>
              <a:gd name="adj" fmla="val 7339"/>
            </a:avLst>
          </a:prstGeom>
          <a:solidFill>
            <a:schemeClr val="bg1"/>
          </a:solidFill>
          <a:ln w="63500">
            <a:solidFill>
              <a:schemeClr val="bg2"/>
            </a:solidFill>
            <a:round/>
            <a:headEnd/>
            <a:tailEnd/>
          </a:ln>
        </p:spPr>
        <p:txBody>
          <a:bodyPr lIns="115324" tIns="57662" rIns="115324" bIns="57662"/>
          <a:lstStyle/>
          <a:p>
            <a:pPr defTabSz="1152525" eaLnBrk="0" fontAlgn="auto" hangingPunct="0">
              <a:spcBef>
                <a:spcPts val="0"/>
              </a:spcBef>
              <a:spcAft>
                <a:spcPts val="0"/>
              </a:spcAft>
              <a:defRPr/>
            </a:pPr>
            <a:r>
              <a:rPr lang="en-GB" sz="6600" dirty="0">
                <a:solidFill>
                  <a:schemeClr val="tx1">
                    <a:lumMod val="95000"/>
                    <a:lumOff val="5000"/>
                  </a:schemeClr>
                </a:solidFill>
                <a:latin typeface="Arial" pitchFamily="34" charset="0"/>
                <a:cs typeface="Arial" pitchFamily="34" charset="0"/>
              </a:rPr>
              <a:t>Background</a:t>
            </a:r>
            <a:endParaRPr lang="en-GB" sz="4000" dirty="0">
              <a:solidFill>
                <a:schemeClr val="tx1">
                  <a:lumMod val="95000"/>
                  <a:lumOff val="5000"/>
                </a:schemeClr>
              </a:solidFill>
              <a:latin typeface="Arial" pitchFamily="34" charset="0"/>
              <a:cs typeface="Arial" pitchFamily="34" charset="0"/>
            </a:endParaRPr>
          </a:p>
          <a:p>
            <a:pPr defTabSz="1152525" eaLnBrk="0" fontAlgn="auto" hangingPunct="0">
              <a:spcBef>
                <a:spcPts val="0"/>
              </a:spcBef>
              <a:spcAft>
                <a:spcPts val="0"/>
              </a:spcAft>
              <a:defRPr/>
            </a:pPr>
            <a:endParaRPr lang="en-GB" sz="2000" dirty="0">
              <a:solidFill>
                <a:schemeClr val="tx1">
                  <a:lumMod val="95000"/>
                  <a:lumOff val="5000"/>
                </a:schemeClr>
              </a:solidFill>
              <a:latin typeface="Arial" pitchFamily="34" charset="0"/>
              <a:cs typeface="Arial" pitchFamily="34" charset="0"/>
            </a:endParaRPr>
          </a:p>
          <a:p>
            <a:pPr algn="just" defTabSz="1152525" eaLnBrk="0" fontAlgn="auto" hangingPunct="0">
              <a:spcBef>
                <a:spcPts val="0"/>
              </a:spcBef>
              <a:spcAft>
                <a:spcPts val="0"/>
              </a:spcAft>
              <a:defRPr/>
            </a:pPr>
            <a:r>
              <a:rPr lang="en-GB" sz="3600" dirty="0">
                <a:solidFill>
                  <a:schemeClr val="tx1">
                    <a:lumMod val="95000"/>
                    <a:lumOff val="5000"/>
                  </a:schemeClr>
                </a:solidFill>
                <a:latin typeface="Arial" pitchFamily="34" charset="0"/>
                <a:cs typeface="Arial" pitchFamily="34" charset="0"/>
              </a:rPr>
              <a:t>Previous research has shown that the normal positive BOLD response (PBR) can be accompanied by a proximal and distal negative BOLD responses (NBR). The NBR nearby the PBR could be interpreted as ‘blood-stealing’, but NBR observed at locations more distant from PBR is unlikely to be explained by such a mechanism. Instead long-range neural mechanisms have been implicated. Many studies have evaluated the NBR at the level of the visual cortex. In contrast, we looked for evidence of NBR in the LGN to test whether or not neural feedback from the cortex to the LGN could drive thalamic NBR.</a:t>
            </a:r>
          </a:p>
        </p:txBody>
      </p:sp>
      <p:sp>
        <p:nvSpPr>
          <p:cNvPr id="24" name="AutoShape 3"/>
          <p:cNvSpPr>
            <a:spLocks noChangeArrowheads="1"/>
          </p:cNvSpPr>
          <p:nvPr/>
        </p:nvSpPr>
        <p:spPr bwMode="auto">
          <a:xfrm>
            <a:off x="457200" y="13904913"/>
            <a:ext cx="13358813" cy="23788687"/>
          </a:xfrm>
          <a:prstGeom prst="roundRect">
            <a:avLst>
              <a:gd name="adj" fmla="val 7339"/>
            </a:avLst>
          </a:prstGeom>
          <a:solidFill>
            <a:schemeClr val="bg1"/>
          </a:solidFill>
          <a:ln w="63500">
            <a:solidFill>
              <a:schemeClr val="bg2"/>
            </a:solidFill>
            <a:round/>
            <a:headEnd/>
            <a:tailEnd/>
          </a:ln>
        </p:spPr>
        <p:txBody>
          <a:bodyPr lIns="115324" tIns="57662" rIns="115324" bIns="57662"/>
          <a:lstStyle/>
          <a:p>
            <a:pPr defTabSz="1152525" eaLnBrk="0" fontAlgn="auto" hangingPunct="0">
              <a:spcBef>
                <a:spcPts val="0"/>
              </a:spcBef>
              <a:spcAft>
                <a:spcPts val="0"/>
              </a:spcAft>
              <a:defRPr/>
            </a:pPr>
            <a:r>
              <a:rPr lang="en-GB" sz="6600" dirty="0">
                <a:solidFill>
                  <a:schemeClr val="tx1">
                    <a:lumMod val="95000"/>
                    <a:lumOff val="5000"/>
                  </a:schemeClr>
                </a:solidFill>
                <a:latin typeface="Arial" pitchFamily="34" charset="0"/>
                <a:cs typeface="Arial" pitchFamily="34" charset="0"/>
              </a:rPr>
              <a:t>Methods</a:t>
            </a:r>
            <a:endParaRPr lang="en-GB" sz="4000" dirty="0">
              <a:solidFill>
                <a:schemeClr val="tx1">
                  <a:lumMod val="95000"/>
                  <a:lumOff val="5000"/>
                </a:schemeClr>
              </a:solidFill>
              <a:latin typeface="Arial" pitchFamily="34" charset="0"/>
              <a:cs typeface="Arial" pitchFamily="34" charset="0"/>
            </a:endParaRPr>
          </a:p>
          <a:p>
            <a:pPr algn="just" defTabSz="1152525" eaLnBrk="0" fontAlgn="auto" hangingPunct="0">
              <a:spcBef>
                <a:spcPts val="0"/>
              </a:spcBef>
              <a:spcAft>
                <a:spcPts val="0"/>
              </a:spcAft>
              <a:defRPr/>
            </a:pPr>
            <a:endParaRPr lang="en-GB" sz="2000" dirty="0">
              <a:solidFill>
                <a:schemeClr val="tx1">
                  <a:lumMod val="95000"/>
                  <a:lumOff val="5000"/>
                </a:schemeClr>
              </a:solidFill>
              <a:latin typeface="Arial" pitchFamily="34" charset="0"/>
              <a:cs typeface="Arial" pitchFamily="34" charset="0"/>
            </a:endParaRPr>
          </a:p>
          <a:p>
            <a:pPr algn="just" defTabSz="1152525" eaLnBrk="0" fontAlgn="auto" hangingPunct="0">
              <a:spcBef>
                <a:spcPts val="0"/>
              </a:spcBef>
              <a:spcAft>
                <a:spcPts val="0"/>
              </a:spcAft>
              <a:defRPr/>
            </a:pPr>
            <a:r>
              <a:rPr lang="en-GB" sz="3600" dirty="0">
                <a:solidFill>
                  <a:schemeClr val="tx1">
                    <a:lumMod val="95000"/>
                    <a:lumOff val="5000"/>
                  </a:schemeClr>
                </a:solidFill>
                <a:latin typeface="Arial" pitchFamily="34" charset="0"/>
                <a:cs typeface="Arial" pitchFamily="34" charset="0"/>
              </a:rPr>
              <a:t>We acquired multiple time series comprising 128 EPI volumes (TR=2s) </a:t>
            </a:r>
            <a:r>
              <a:rPr lang="en-GB" sz="3600">
                <a:solidFill>
                  <a:schemeClr val="tx1">
                    <a:lumMod val="95000"/>
                    <a:lumOff val="5000"/>
                  </a:schemeClr>
                </a:solidFill>
                <a:latin typeface="Arial" pitchFamily="34" charset="0"/>
                <a:cs typeface="Arial" pitchFamily="34" charset="0"/>
              </a:rPr>
              <a:t>from 10 </a:t>
            </a:r>
            <a:r>
              <a:rPr lang="en-GB" sz="3600" dirty="0">
                <a:solidFill>
                  <a:schemeClr val="tx1">
                    <a:lumMod val="95000"/>
                    <a:lumOff val="5000"/>
                  </a:schemeClr>
                </a:solidFill>
                <a:latin typeface="Arial" pitchFamily="34" charset="0"/>
                <a:cs typeface="Arial" pitchFamily="34" charset="0"/>
              </a:rPr>
              <a:t>participants, while they were presented with visual stimuli. The stimulus was a 120° sector of an annulus (inner radius 4°, outer 18°). The stimulus was equally divided by the horizontal meridian. Upper and lower halves of the stimulus were filled with a drifting square-wave grating (</a:t>
            </a:r>
            <a:r>
              <a:rPr lang="en-GB" sz="3600" dirty="0" err="1">
                <a:solidFill>
                  <a:schemeClr val="tx1">
                    <a:lumMod val="95000"/>
                    <a:lumOff val="5000"/>
                  </a:schemeClr>
                </a:solidFill>
                <a:latin typeface="Arial" pitchFamily="34" charset="0"/>
                <a:cs typeface="Arial" pitchFamily="34" charset="0"/>
              </a:rPr>
              <a:t>sf</a:t>
            </a:r>
            <a:r>
              <a:rPr lang="en-GB" sz="3600" dirty="0">
                <a:solidFill>
                  <a:schemeClr val="tx1">
                    <a:lumMod val="95000"/>
                    <a:lumOff val="5000"/>
                  </a:schemeClr>
                </a:solidFill>
                <a:latin typeface="Arial" pitchFamily="34" charset="0"/>
                <a:cs typeface="Arial" pitchFamily="34" charset="0"/>
              </a:rPr>
              <a:t> = .08 cycles/°polar angle, contrast = 98%, f = 6 Hz) that always had opposite motion directions (clockwise or counter-clockwise) and reversed unpredictably in 16s blocks. The background was a spatially uniform grey with luminance equal to the mean luminance of the gratings (42 cdm</a:t>
            </a:r>
            <a:r>
              <a:rPr lang="en-GB" sz="3600" baseline="30000" dirty="0">
                <a:solidFill>
                  <a:schemeClr val="tx1">
                    <a:lumMod val="95000"/>
                    <a:lumOff val="5000"/>
                  </a:schemeClr>
                </a:solidFill>
                <a:latin typeface="Arial" pitchFamily="34" charset="0"/>
                <a:cs typeface="Arial" pitchFamily="34" charset="0"/>
              </a:rPr>
              <a:t>-2</a:t>
            </a:r>
            <a:r>
              <a:rPr lang="en-GB" sz="3600" dirty="0">
                <a:solidFill>
                  <a:schemeClr val="tx1">
                    <a:lumMod val="95000"/>
                    <a:lumOff val="5000"/>
                  </a:schemeClr>
                </a:solidFill>
                <a:latin typeface="Arial" pitchFamily="34" charset="0"/>
                <a:cs typeface="Arial" pitchFamily="34" charset="0"/>
              </a:rPr>
              <a:t>). Participants viewed the stimulus while fixating a spot which was also visible during the control period (spatially uniform grey). In 3 different stimulus/task manipulations across 3 sessions, participants maintained central fixation while passively viewing, counting the number of rotation reversals (stimulus-related task) or counting the number of target changes presented at the fixation point (stimulus-irrelevant, ‘foveal’ task). We defined regions of interest with independent data and criteria: for V1 using retinotopic mapping; for the LGN using proton density scans;  for V5 using the anatomical landmark criteria described by </a:t>
            </a:r>
            <a:r>
              <a:rPr lang="en-GB" sz="3600" baseline="30000" dirty="0">
                <a:solidFill>
                  <a:schemeClr val="tx1">
                    <a:lumMod val="95000"/>
                    <a:lumOff val="5000"/>
                  </a:schemeClr>
                </a:solidFill>
                <a:latin typeface="Arial" pitchFamily="34" charset="0"/>
                <a:cs typeface="Arial" pitchFamily="34" charset="0"/>
              </a:rPr>
              <a:t>1</a:t>
            </a:r>
            <a:r>
              <a:rPr lang="en-GB" sz="3600" dirty="0">
                <a:solidFill>
                  <a:schemeClr val="tx1">
                    <a:lumMod val="95000"/>
                    <a:lumOff val="5000"/>
                  </a:schemeClr>
                </a:solidFill>
                <a:latin typeface="Arial" pitchFamily="34" charset="0"/>
                <a:cs typeface="Arial" pitchFamily="34" charset="0"/>
              </a:rPr>
              <a:t>Dumoulin </a:t>
            </a:r>
            <a:r>
              <a:rPr lang="en-GB" sz="3600" i="1" dirty="0">
                <a:solidFill>
                  <a:schemeClr val="tx1">
                    <a:lumMod val="95000"/>
                    <a:lumOff val="5000"/>
                  </a:schemeClr>
                </a:solidFill>
                <a:latin typeface="Arial" pitchFamily="34" charset="0"/>
                <a:cs typeface="Arial" pitchFamily="34" charset="0"/>
              </a:rPr>
              <a:t>et al</a:t>
            </a:r>
            <a:r>
              <a:rPr lang="en-GB" sz="3600" dirty="0">
                <a:solidFill>
                  <a:schemeClr val="tx1">
                    <a:lumMod val="95000"/>
                    <a:lumOff val="5000"/>
                  </a:schemeClr>
                </a:solidFill>
                <a:latin typeface="Arial" pitchFamily="34" charset="0"/>
                <a:cs typeface="Arial" pitchFamily="34" charset="0"/>
              </a:rPr>
              <a:t>.(2000).</a:t>
            </a:r>
          </a:p>
          <a:p>
            <a:pPr algn="ctr" defTabSz="1152525" eaLnBrk="0" fontAlgn="auto" hangingPunct="0">
              <a:spcBef>
                <a:spcPts val="0"/>
              </a:spcBef>
              <a:spcAft>
                <a:spcPts val="0"/>
              </a:spcAft>
              <a:defRPr/>
            </a:pPr>
            <a:endParaRPr lang="en-GB" sz="4000" dirty="0">
              <a:solidFill>
                <a:schemeClr val="tx1">
                  <a:lumMod val="95000"/>
                  <a:lumOff val="5000"/>
                </a:schemeClr>
              </a:solidFill>
              <a:latin typeface="Arial" pitchFamily="34" charset="0"/>
              <a:cs typeface="Arial" pitchFamily="34" charset="0"/>
            </a:endParaRPr>
          </a:p>
        </p:txBody>
      </p:sp>
      <p:sp>
        <p:nvSpPr>
          <p:cNvPr id="26" name="AutoShape 3"/>
          <p:cNvSpPr>
            <a:spLocks noChangeArrowheads="1"/>
          </p:cNvSpPr>
          <p:nvPr/>
        </p:nvSpPr>
        <p:spPr bwMode="auto">
          <a:xfrm>
            <a:off x="14530388" y="29263975"/>
            <a:ext cx="29718000" cy="8358188"/>
          </a:xfrm>
          <a:prstGeom prst="roundRect">
            <a:avLst>
              <a:gd name="adj" fmla="val 7339"/>
            </a:avLst>
          </a:prstGeom>
          <a:noFill/>
          <a:ln w="63500">
            <a:solidFill>
              <a:schemeClr val="bg2"/>
            </a:solidFill>
            <a:round/>
            <a:headEnd/>
            <a:tailEnd/>
          </a:ln>
        </p:spPr>
        <p:txBody>
          <a:bodyPr lIns="115324" tIns="57662" rIns="115324" bIns="57662" anchor="ctr"/>
          <a:lstStyle/>
          <a:p>
            <a:pPr defTabSz="1152525" eaLnBrk="0" fontAlgn="auto" hangingPunct="0">
              <a:spcBef>
                <a:spcPts val="0"/>
              </a:spcBef>
              <a:spcAft>
                <a:spcPts val="0"/>
              </a:spcAft>
              <a:defRPr/>
            </a:pPr>
            <a:r>
              <a:rPr lang="en-GB" sz="6600" dirty="0">
                <a:solidFill>
                  <a:schemeClr val="tx1">
                    <a:lumMod val="95000"/>
                    <a:lumOff val="5000"/>
                  </a:schemeClr>
                </a:solidFill>
                <a:latin typeface="Arial" pitchFamily="34" charset="0"/>
                <a:cs typeface="Arial" pitchFamily="34" charset="0"/>
              </a:rPr>
              <a:t>Discussion</a:t>
            </a:r>
            <a:endParaRPr lang="en-GB" sz="4000" dirty="0">
              <a:solidFill>
                <a:schemeClr val="tx1">
                  <a:lumMod val="95000"/>
                  <a:lumOff val="5000"/>
                </a:schemeClr>
              </a:solidFill>
              <a:latin typeface="Arial" pitchFamily="34" charset="0"/>
              <a:cs typeface="Arial" pitchFamily="34" charset="0"/>
            </a:endParaRPr>
          </a:p>
          <a:p>
            <a:pPr algn="just" defTabSz="1152525" eaLnBrk="0" fontAlgn="auto" hangingPunct="0">
              <a:spcBef>
                <a:spcPts val="0"/>
              </a:spcBef>
              <a:spcAft>
                <a:spcPts val="0"/>
              </a:spcAft>
              <a:defRPr/>
            </a:pPr>
            <a:r>
              <a:rPr lang="en-GB" sz="3600" dirty="0">
                <a:solidFill>
                  <a:schemeClr val="tx1">
                    <a:lumMod val="95000"/>
                    <a:lumOff val="5000"/>
                  </a:schemeClr>
                </a:solidFill>
                <a:latin typeface="Arial" pitchFamily="34" charset="0"/>
                <a:cs typeface="Arial" pitchFamily="34" charset="0"/>
              </a:rPr>
              <a:t>NBR was detected in locations local to </a:t>
            </a:r>
            <a:r>
              <a:rPr lang="en-GB" sz="3600" dirty="0" err="1">
                <a:solidFill>
                  <a:schemeClr val="tx1">
                    <a:lumMod val="95000"/>
                    <a:lumOff val="5000"/>
                  </a:schemeClr>
                </a:solidFill>
                <a:latin typeface="Arial" pitchFamily="34" charset="0"/>
                <a:cs typeface="Arial" pitchFamily="34" charset="0"/>
              </a:rPr>
              <a:t>retinotopically</a:t>
            </a:r>
            <a:r>
              <a:rPr lang="en-GB" sz="3600" dirty="0">
                <a:solidFill>
                  <a:schemeClr val="tx1">
                    <a:lumMod val="95000"/>
                    <a:lumOff val="5000"/>
                  </a:schemeClr>
                </a:solidFill>
                <a:latin typeface="Arial" pitchFamily="34" charset="0"/>
                <a:cs typeface="Arial" pitchFamily="34" charset="0"/>
              </a:rPr>
              <a:t> stimulated cortex in a manner consistent with previous findings (</a:t>
            </a:r>
            <a:r>
              <a:rPr lang="en-GB" sz="3600" baseline="30000" dirty="0">
                <a:solidFill>
                  <a:schemeClr val="tx1">
                    <a:lumMod val="95000"/>
                    <a:lumOff val="5000"/>
                  </a:schemeClr>
                </a:solidFill>
                <a:latin typeface="Arial" pitchFamily="34" charset="0"/>
                <a:cs typeface="Arial" pitchFamily="34" charset="0"/>
              </a:rPr>
              <a:t>2</a:t>
            </a:r>
            <a:r>
              <a:rPr lang="en-GB" sz="3600" dirty="0">
                <a:solidFill>
                  <a:schemeClr val="tx1">
                    <a:lumMod val="95000"/>
                    <a:lumOff val="5000"/>
                  </a:schemeClr>
                </a:solidFill>
                <a:latin typeface="Arial" pitchFamily="34" charset="0"/>
                <a:cs typeface="Arial" pitchFamily="34" charset="0"/>
              </a:rPr>
              <a:t>Wade &amp; Rowland): the NBR is detected to all sides of the PBR when a stimulus related task is performed (central fixation, peripheral attention); the foveal NBR (at the occipital pole) is abolished when a central task is undertaken. NBR can also be detected in distant locations, in the hemisphere contralateral to the </a:t>
            </a:r>
            <a:r>
              <a:rPr lang="en-GB" sz="3600" dirty="0" err="1">
                <a:solidFill>
                  <a:schemeClr val="tx1">
                    <a:lumMod val="95000"/>
                    <a:lumOff val="5000"/>
                  </a:schemeClr>
                </a:solidFill>
                <a:latin typeface="Arial" pitchFamily="34" charset="0"/>
                <a:cs typeface="Arial" pitchFamily="34" charset="0"/>
              </a:rPr>
              <a:t>retinotopically</a:t>
            </a:r>
            <a:r>
              <a:rPr lang="en-GB" sz="3600" dirty="0">
                <a:solidFill>
                  <a:schemeClr val="tx1">
                    <a:lumMod val="95000"/>
                    <a:lumOff val="5000"/>
                  </a:schemeClr>
                </a:solidFill>
                <a:latin typeface="Arial" pitchFamily="34" charset="0"/>
                <a:cs typeface="Arial" pitchFamily="34" charset="0"/>
              </a:rPr>
              <a:t> stimulated cortex. We found that the NBR can be detected in the LGN contralateral to the stimulated cortex. Consistent with previous findings (</a:t>
            </a:r>
            <a:r>
              <a:rPr lang="en-GB" sz="3600" baseline="30000" dirty="0">
                <a:solidFill>
                  <a:schemeClr val="tx1">
                    <a:lumMod val="95000"/>
                    <a:lumOff val="5000"/>
                  </a:schemeClr>
                </a:solidFill>
                <a:latin typeface="Arial" pitchFamily="34" charset="0"/>
                <a:cs typeface="Arial" pitchFamily="34" charset="0"/>
              </a:rPr>
              <a:t>3</a:t>
            </a:r>
            <a:r>
              <a:rPr lang="en-GB" sz="3600" dirty="0">
                <a:solidFill>
                  <a:schemeClr val="tx1">
                    <a:lumMod val="95000"/>
                    <a:lumOff val="5000"/>
                  </a:schemeClr>
                </a:solidFill>
                <a:latin typeface="Arial" pitchFamily="34" charset="0"/>
                <a:cs typeface="Arial" pitchFamily="34" charset="0"/>
              </a:rPr>
              <a:t>Smith et al.), our data offer further evidence suggesting that </a:t>
            </a:r>
            <a:r>
              <a:rPr lang="en-GB" sz="3600" dirty="0" err="1">
                <a:solidFill>
                  <a:schemeClr val="tx1">
                    <a:lumMod val="95000"/>
                    <a:lumOff val="5000"/>
                  </a:schemeClr>
                </a:solidFill>
                <a:latin typeface="Arial" pitchFamily="34" charset="0"/>
                <a:cs typeface="Arial" pitchFamily="34" charset="0"/>
              </a:rPr>
              <a:t>neurally</a:t>
            </a:r>
            <a:r>
              <a:rPr lang="en-GB" sz="3600" dirty="0">
                <a:solidFill>
                  <a:schemeClr val="tx1">
                    <a:lumMod val="95000"/>
                    <a:lumOff val="5000"/>
                  </a:schemeClr>
                </a:solidFill>
                <a:latin typeface="Arial" pitchFamily="34" charset="0"/>
                <a:cs typeface="Arial" pitchFamily="34" charset="0"/>
              </a:rPr>
              <a:t> suppressive mechanisms underlie the NBR rather than ‘blood stealing’. Responses detected in the hemisphere ipsilateral to the stimulated cortex all show amplitude modulation as a function of attention: the greater the attention paid to the stimulus, the greater the amplitude of the ipsilateral signal. This signal is negative in V1 and the LGN, and positive in V5. It is likely that the cortical modulations feed back to cause the NBR observed in the LGN. </a:t>
            </a:r>
            <a:r>
              <a:rPr lang="en-GB" sz="3600" dirty="0" err="1">
                <a:solidFill>
                  <a:schemeClr val="tx1">
                    <a:lumMod val="95000"/>
                    <a:lumOff val="5000"/>
                  </a:schemeClr>
                </a:solidFill>
                <a:latin typeface="Arial" pitchFamily="34" charset="0"/>
                <a:cs typeface="Arial" pitchFamily="34" charset="0"/>
              </a:rPr>
              <a:t>Attentional</a:t>
            </a:r>
            <a:r>
              <a:rPr lang="en-GB" sz="3600" dirty="0">
                <a:solidFill>
                  <a:schemeClr val="tx1">
                    <a:lumMod val="95000"/>
                    <a:lumOff val="5000"/>
                  </a:schemeClr>
                </a:solidFill>
                <a:latin typeface="Arial" pitchFamily="34" charset="0"/>
                <a:cs typeface="Arial" pitchFamily="34" charset="0"/>
              </a:rPr>
              <a:t> modulation of BOLD responses has been extensively investigated by paradigms that alternate attention between two stimulated locations (often hemifields).  Conventionally, the </a:t>
            </a:r>
            <a:r>
              <a:rPr lang="en-GB" sz="3600" dirty="0" err="1">
                <a:solidFill>
                  <a:schemeClr val="tx1">
                    <a:lumMod val="95000"/>
                    <a:lumOff val="5000"/>
                  </a:schemeClr>
                </a:solidFill>
                <a:latin typeface="Arial" pitchFamily="34" charset="0"/>
                <a:cs typeface="Arial" pitchFamily="34" charset="0"/>
              </a:rPr>
              <a:t>attentional</a:t>
            </a:r>
            <a:r>
              <a:rPr lang="en-GB" sz="3600" dirty="0">
                <a:solidFill>
                  <a:schemeClr val="tx1">
                    <a:lumMod val="95000"/>
                    <a:lumOff val="5000"/>
                  </a:schemeClr>
                </a:solidFill>
                <a:latin typeface="Arial" pitchFamily="34" charset="0"/>
                <a:cs typeface="Arial" pitchFamily="34" charset="0"/>
              </a:rPr>
              <a:t> modulation of BOLD responses has been interpreted as an increase in signal to the attended stimulus (e.g. </a:t>
            </a:r>
            <a:r>
              <a:rPr lang="en-GB" sz="3600" baseline="30000" dirty="0">
                <a:solidFill>
                  <a:schemeClr val="tx1">
                    <a:lumMod val="95000"/>
                    <a:lumOff val="5000"/>
                  </a:schemeClr>
                </a:solidFill>
                <a:latin typeface="Arial" pitchFamily="34" charset="0"/>
                <a:cs typeface="Arial" pitchFamily="34" charset="0"/>
              </a:rPr>
              <a:t>4</a:t>
            </a:r>
            <a:r>
              <a:rPr lang="en-GB" sz="3600" dirty="0">
                <a:solidFill>
                  <a:schemeClr val="tx1">
                    <a:lumMod val="95000"/>
                    <a:lumOff val="5000"/>
                  </a:schemeClr>
                </a:solidFill>
                <a:latin typeface="Arial" pitchFamily="34" charset="0"/>
                <a:cs typeface="Arial" pitchFamily="34" charset="0"/>
              </a:rPr>
              <a:t>Martinez et al., </a:t>
            </a:r>
            <a:r>
              <a:rPr lang="en-GB" sz="3600" baseline="30000" dirty="0">
                <a:solidFill>
                  <a:schemeClr val="tx1">
                    <a:lumMod val="95000"/>
                    <a:lumOff val="5000"/>
                  </a:schemeClr>
                </a:solidFill>
                <a:latin typeface="Arial" pitchFamily="34" charset="0"/>
                <a:cs typeface="Arial" pitchFamily="34" charset="0"/>
              </a:rPr>
              <a:t>5</a:t>
            </a:r>
            <a:r>
              <a:rPr lang="en-GB" sz="3600" dirty="0">
                <a:solidFill>
                  <a:schemeClr val="tx1">
                    <a:lumMod val="95000"/>
                    <a:lumOff val="5000"/>
                  </a:schemeClr>
                </a:solidFill>
                <a:latin typeface="Arial" pitchFamily="34" charset="0"/>
                <a:cs typeface="Arial" pitchFamily="34" charset="0"/>
              </a:rPr>
              <a:t>Buracas &amp; Boynton, </a:t>
            </a:r>
            <a:r>
              <a:rPr lang="en-GB" sz="3600" baseline="30000" dirty="0">
                <a:solidFill>
                  <a:schemeClr val="tx1">
                    <a:lumMod val="95000"/>
                    <a:lumOff val="5000"/>
                  </a:schemeClr>
                </a:solidFill>
                <a:latin typeface="Arial" pitchFamily="34" charset="0"/>
                <a:cs typeface="Arial" pitchFamily="34" charset="0"/>
              </a:rPr>
              <a:t>6</a:t>
            </a:r>
            <a:r>
              <a:rPr lang="en-GB" sz="3600" dirty="0">
                <a:solidFill>
                  <a:schemeClr val="tx1">
                    <a:lumMod val="95000"/>
                    <a:lumOff val="5000"/>
                  </a:schemeClr>
                </a:solidFill>
                <a:latin typeface="Arial" pitchFamily="34" charset="0"/>
                <a:cs typeface="Arial" pitchFamily="34" charset="0"/>
              </a:rPr>
              <a:t>O’Connor et al.)  as found in </a:t>
            </a:r>
            <a:r>
              <a:rPr lang="en-GB" sz="3600" dirty="0" err="1">
                <a:solidFill>
                  <a:schemeClr val="tx1">
                    <a:lumMod val="95000"/>
                    <a:lumOff val="5000"/>
                  </a:schemeClr>
                </a:solidFill>
                <a:latin typeface="Arial" pitchFamily="34" charset="0"/>
                <a:cs typeface="Arial" pitchFamily="34" charset="0"/>
              </a:rPr>
              <a:t>neurophysiological</a:t>
            </a:r>
            <a:r>
              <a:rPr lang="en-GB" sz="3600" dirty="0">
                <a:solidFill>
                  <a:schemeClr val="tx1">
                    <a:lumMod val="95000"/>
                    <a:lumOff val="5000"/>
                  </a:schemeClr>
                </a:solidFill>
                <a:latin typeface="Arial" pitchFamily="34" charset="0"/>
                <a:cs typeface="Arial" pitchFamily="34" charset="0"/>
              </a:rPr>
              <a:t> studies (e.g. </a:t>
            </a:r>
            <a:r>
              <a:rPr lang="en-GB" sz="3600" baseline="30000" dirty="0">
                <a:solidFill>
                  <a:schemeClr val="tx1">
                    <a:lumMod val="95000"/>
                    <a:lumOff val="5000"/>
                  </a:schemeClr>
                </a:solidFill>
                <a:latin typeface="Arial" pitchFamily="34" charset="0"/>
                <a:cs typeface="Arial" pitchFamily="34" charset="0"/>
              </a:rPr>
              <a:t>7</a:t>
            </a:r>
            <a:r>
              <a:rPr lang="en-GB" sz="3600" dirty="0">
                <a:solidFill>
                  <a:schemeClr val="tx1">
                    <a:lumMod val="95000"/>
                    <a:lumOff val="5000"/>
                  </a:schemeClr>
                </a:solidFill>
                <a:latin typeface="Arial" pitchFamily="34" charset="0"/>
                <a:cs typeface="Arial" pitchFamily="34" charset="0"/>
              </a:rPr>
              <a:t>Desimone &amp; Duncan, </a:t>
            </a:r>
            <a:r>
              <a:rPr lang="en-GB" sz="3600" baseline="30000" dirty="0">
                <a:solidFill>
                  <a:schemeClr val="tx1">
                    <a:lumMod val="95000"/>
                    <a:lumOff val="5000"/>
                  </a:schemeClr>
                </a:solidFill>
                <a:latin typeface="Arial" pitchFamily="34" charset="0"/>
                <a:cs typeface="Arial" pitchFamily="34" charset="0"/>
              </a:rPr>
              <a:t>8</a:t>
            </a:r>
            <a:r>
              <a:rPr lang="en-GB" sz="3600" dirty="0">
                <a:solidFill>
                  <a:schemeClr val="tx1">
                    <a:lumMod val="95000"/>
                    <a:lumOff val="5000"/>
                  </a:schemeClr>
                </a:solidFill>
                <a:latin typeface="Arial" pitchFamily="34" charset="0"/>
                <a:cs typeface="Arial" pitchFamily="34" charset="0"/>
              </a:rPr>
              <a:t>McAlonan et al.). Our stimulus manipulation, coupled with our findings suggest that decreases in baseline activity may underlie previously reported </a:t>
            </a:r>
            <a:r>
              <a:rPr lang="en-GB" sz="3600" dirty="0" err="1">
                <a:solidFill>
                  <a:schemeClr val="tx1">
                    <a:lumMod val="95000"/>
                    <a:lumOff val="5000"/>
                  </a:schemeClr>
                </a:solidFill>
                <a:latin typeface="Arial" pitchFamily="34" charset="0"/>
                <a:cs typeface="Arial" pitchFamily="34" charset="0"/>
              </a:rPr>
              <a:t>attentional</a:t>
            </a:r>
            <a:r>
              <a:rPr lang="en-GB" sz="3600" dirty="0">
                <a:solidFill>
                  <a:schemeClr val="tx1">
                    <a:lumMod val="95000"/>
                    <a:lumOff val="5000"/>
                  </a:schemeClr>
                </a:solidFill>
                <a:latin typeface="Arial" pitchFamily="34" charset="0"/>
                <a:cs typeface="Arial" pitchFamily="34" charset="0"/>
              </a:rPr>
              <a:t> modulation of BOLD responses.</a:t>
            </a:r>
            <a:endParaRPr lang="en-GB" sz="4000" dirty="0">
              <a:solidFill>
                <a:schemeClr val="tx1">
                  <a:lumMod val="95000"/>
                  <a:lumOff val="5000"/>
                </a:schemeClr>
              </a:solidFill>
              <a:latin typeface="Arial" pitchFamily="34" charset="0"/>
              <a:cs typeface="Arial" pitchFamily="34" charset="0"/>
            </a:endParaRPr>
          </a:p>
        </p:txBody>
      </p:sp>
      <p:sp>
        <p:nvSpPr>
          <p:cNvPr id="72" name="Rectangle 71"/>
          <p:cNvSpPr/>
          <p:nvPr/>
        </p:nvSpPr>
        <p:spPr>
          <a:xfrm rot="16200000">
            <a:off x="14511338" y="17978438"/>
            <a:ext cx="4591050" cy="1016000"/>
          </a:xfrm>
          <a:prstGeom prst="rect">
            <a:avLst/>
          </a:prstGeom>
        </p:spPr>
        <p:txBody>
          <a:bodyPr wrap="none">
            <a:spAutoFit/>
          </a:bodyPr>
          <a:lstStyle/>
          <a:p>
            <a:pPr algn="ctr" defTabSz="1152525" eaLnBrk="0" fontAlgn="auto" hangingPunct="0">
              <a:spcBef>
                <a:spcPts val="0"/>
              </a:spcBef>
              <a:spcAft>
                <a:spcPts val="0"/>
              </a:spcAft>
              <a:defRPr/>
            </a:pPr>
            <a:r>
              <a:rPr lang="en-GB" sz="6000" dirty="0">
                <a:solidFill>
                  <a:schemeClr val="tx1">
                    <a:lumMod val="95000"/>
                    <a:lumOff val="5000"/>
                  </a:schemeClr>
                </a:solidFill>
                <a:latin typeface="Arial" pitchFamily="34" charset="0"/>
                <a:cs typeface="Arial" pitchFamily="34" charset="0"/>
              </a:rPr>
              <a:t>Contralateral</a:t>
            </a:r>
          </a:p>
        </p:txBody>
      </p:sp>
      <p:sp>
        <p:nvSpPr>
          <p:cNvPr id="73" name="Rectangle 72"/>
          <p:cNvSpPr/>
          <p:nvPr/>
        </p:nvSpPr>
        <p:spPr>
          <a:xfrm rot="16200000">
            <a:off x="14725650" y="25388888"/>
            <a:ext cx="4591050" cy="1016000"/>
          </a:xfrm>
          <a:prstGeom prst="rect">
            <a:avLst/>
          </a:prstGeom>
        </p:spPr>
        <p:txBody>
          <a:bodyPr>
            <a:spAutoFit/>
          </a:bodyPr>
          <a:lstStyle/>
          <a:p>
            <a:pPr algn="ctr" defTabSz="1152525" eaLnBrk="0" fontAlgn="auto" hangingPunct="0">
              <a:spcBef>
                <a:spcPts val="0"/>
              </a:spcBef>
              <a:spcAft>
                <a:spcPts val="0"/>
              </a:spcAft>
              <a:defRPr/>
            </a:pPr>
            <a:r>
              <a:rPr lang="en-GB" sz="6000" dirty="0">
                <a:solidFill>
                  <a:schemeClr val="tx1">
                    <a:lumMod val="95000"/>
                    <a:lumOff val="5000"/>
                  </a:schemeClr>
                </a:solidFill>
                <a:latin typeface="Arial" pitchFamily="34" charset="0"/>
                <a:cs typeface="Arial" pitchFamily="34" charset="0"/>
              </a:rPr>
              <a:t>Ipsilateral</a:t>
            </a:r>
          </a:p>
        </p:txBody>
      </p:sp>
      <p:sp>
        <p:nvSpPr>
          <p:cNvPr id="79" name="Rectangle 78"/>
          <p:cNvSpPr/>
          <p:nvPr/>
        </p:nvSpPr>
        <p:spPr>
          <a:xfrm>
            <a:off x="24799925" y="12547600"/>
            <a:ext cx="1125538" cy="1016000"/>
          </a:xfrm>
          <a:prstGeom prst="rect">
            <a:avLst/>
          </a:prstGeom>
        </p:spPr>
        <p:txBody>
          <a:bodyPr wrap="none">
            <a:spAutoFit/>
          </a:bodyPr>
          <a:lstStyle/>
          <a:p>
            <a:pPr algn="ctr" defTabSz="1152525" eaLnBrk="0" fontAlgn="auto" hangingPunct="0">
              <a:spcBef>
                <a:spcPts val="0"/>
              </a:spcBef>
              <a:spcAft>
                <a:spcPts val="0"/>
              </a:spcAft>
              <a:defRPr/>
            </a:pPr>
            <a:r>
              <a:rPr lang="en-GB" sz="6000" dirty="0">
                <a:solidFill>
                  <a:schemeClr val="tx1">
                    <a:lumMod val="95000"/>
                    <a:lumOff val="5000"/>
                  </a:schemeClr>
                </a:solidFill>
                <a:latin typeface="Arial" pitchFamily="34" charset="0"/>
                <a:cs typeface="Arial" pitchFamily="34" charset="0"/>
              </a:rPr>
              <a:t>V1</a:t>
            </a:r>
          </a:p>
        </p:txBody>
      </p:sp>
      <p:sp>
        <p:nvSpPr>
          <p:cNvPr id="81" name="Rectangle 80"/>
          <p:cNvSpPr/>
          <p:nvPr/>
        </p:nvSpPr>
        <p:spPr>
          <a:xfrm>
            <a:off x="34285238" y="12547600"/>
            <a:ext cx="1766887" cy="1016000"/>
          </a:xfrm>
          <a:prstGeom prst="rect">
            <a:avLst/>
          </a:prstGeom>
        </p:spPr>
        <p:txBody>
          <a:bodyPr wrap="none">
            <a:spAutoFit/>
          </a:bodyPr>
          <a:lstStyle/>
          <a:p>
            <a:pPr algn="ctr" defTabSz="1152525" eaLnBrk="0" fontAlgn="auto" hangingPunct="0">
              <a:spcBef>
                <a:spcPts val="0"/>
              </a:spcBef>
              <a:spcAft>
                <a:spcPts val="0"/>
              </a:spcAft>
              <a:defRPr/>
            </a:pPr>
            <a:r>
              <a:rPr lang="en-GB" sz="6000" dirty="0">
                <a:solidFill>
                  <a:schemeClr val="tx1">
                    <a:lumMod val="95000"/>
                    <a:lumOff val="5000"/>
                  </a:schemeClr>
                </a:solidFill>
                <a:latin typeface="Arial" pitchFamily="34" charset="0"/>
                <a:cs typeface="Arial" pitchFamily="34" charset="0"/>
              </a:rPr>
              <a:t>LGN</a:t>
            </a:r>
          </a:p>
        </p:txBody>
      </p:sp>
      <p:grpSp>
        <p:nvGrpSpPr>
          <p:cNvPr id="2061" name="Group 112"/>
          <p:cNvGrpSpPr>
            <a:grpSpLocks/>
          </p:cNvGrpSpPr>
          <p:nvPr/>
        </p:nvGrpSpPr>
        <p:grpSpPr bwMode="auto">
          <a:xfrm>
            <a:off x="957263" y="29049663"/>
            <a:ext cx="6500812" cy="4714875"/>
            <a:chOff x="2743040" y="29799830"/>
            <a:chExt cx="7429552" cy="5572164"/>
          </a:xfrm>
        </p:grpSpPr>
        <p:pic>
          <p:nvPicPr>
            <p:cNvPr id="2117" name="Picture 102" descr="stimulus_frame_negbold_central.png"/>
            <p:cNvPicPr>
              <a:picLocks noChangeAspect="1"/>
            </p:cNvPicPr>
            <p:nvPr/>
          </p:nvPicPr>
          <p:blipFill>
            <a:blip r:embed="rId4" cstate="print"/>
            <a:srcRect/>
            <a:stretch>
              <a:fillRect/>
            </a:stretch>
          </p:blipFill>
          <p:spPr bwMode="auto">
            <a:xfrm>
              <a:off x="2743040" y="29799830"/>
              <a:ext cx="7429552" cy="5572164"/>
            </a:xfrm>
            <a:prstGeom prst="rect">
              <a:avLst/>
            </a:prstGeom>
            <a:noFill/>
            <a:ln w="9525">
              <a:noFill/>
              <a:miter lim="800000"/>
              <a:headEnd/>
              <a:tailEnd/>
            </a:ln>
          </p:spPr>
        </p:pic>
        <p:sp>
          <p:nvSpPr>
            <p:cNvPr id="105" name="Arc 104"/>
            <p:cNvSpPr/>
            <p:nvPr/>
          </p:nvSpPr>
          <p:spPr>
            <a:xfrm>
              <a:off x="4357766" y="30484624"/>
              <a:ext cx="4200101" cy="4202575"/>
            </a:xfrm>
            <a:prstGeom prst="arc">
              <a:avLst>
                <a:gd name="adj1" fmla="val 18071162"/>
                <a:gd name="adj2" fmla="val 0"/>
              </a:avLst>
            </a:prstGeom>
            <a:ln w="127000">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defTabSz="5127498" fontAlgn="auto">
                <a:spcBef>
                  <a:spcPts val="0"/>
                </a:spcBef>
                <a:spcAft>
                  <a:spcPts val="0"/>
                </a:spcAft>
                <a:defRPr/>
              </a:pPr>
              <a:endParaRPr lang="en-GB"/>
            </a:p>
          </p:txBody>
        </p:sp>
        <p:sp>
          <p:nvSpPr>
            <p:cNvPr id="106" name="Arc 105"/>
            <p:cNvSpPr/>
            <p:nvPr/>
          </p:nvSpPr>
          <p:spPr>
            <a:xfrm flipV="1">
              <a:off x="4352322" y="30478996"/>
              <a:ext cx="4201915" cy="4200698"/>
            </a:xfrm>
            <a:prstGeom prst="arc">
              <a:avLst>
                <a:gd name="adj1" fmla="val 18071162"/>
                <a:gd name="adj2" fmla="val 0"/>
              </a:avLst>
            </a:prstGeom>
            <a:ln w="127000">
              <a:solidFill>
                <a:srgbClr val="00B05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defTabSz="5127498" fontAlgn="auto">
                <a:spcBef>
                  <a:spcPts val="0"/>
                </a:spcBef>
                <a:spcAft>
                  <a:spcPts val="0"/>
                </a:spcAft>
                <a:defRPr/>
              </a:pPr>
              <a:endParaRPr lang="en-GB"/>
            </a:p>
          </p:txBody>
        </p:sp>
        <p:sp>
          <p:nvSpPr>
            <p:cNvPr id="107" name="Rectangle 106"/>
            <p:cNvSpPr/>
            <p:nvPr/>
          </p:nvSpPr>
          <p:spPr>
            <a:xfrm>
              <a:off x="6242821" y="32336384"/>
              <a:ext cx="500746" cy="499056"/>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27498" fontAlgn="auto">
                <a:spcBef>
                  <a:spcPts val="0"/>
                </a:spcBef>
                <a:spcAft>
                  <a:spcPts val="0"/>
                </a:spcAft>
                <a:defRPr/>
              </a:pPr>
              <a:endParaRPr lang="en-GB"/>
            </a:p>
          </p:txBody>
        </p:sp>
        <p:sp>
          <p:nvSpPr>
            <p:cNvPr id="108" name="Rectangle 107"/>
            <p:cNvSpPr/>
            <p:nvPr/>
          </p:nvSpPr>
          <p:spPr>
            <a:xfrm>
              <a:off x="3029699" y="30120651"/>
              <a:ext cx="1785270" cy="1643507"/>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27498" fontAlgn="auto">
                <a:spcBef>
                  <a:spcPts val="0"/>
                </a:spcBef>
                <a:spcAft>
                  <a:spcPts val="0"/>
                </a:spcAft>
                <a:defRPr/>
              </a:pPr>
              <a:endParaRPr lang="en-GB"/>
            </a:p>
          </p:txBody>
        </p:sp>
        <p:pic>
          <p:nvPicPr>
            <p:cNvPr id="2122" name="Picture 108" descr="stimulus_frame_negbold_central.png"/>
            <p:cNvPicPr>
              <a:picLocks noChangeAspect="1"/>
            </p:cNvPicPr>
            <p:nvPr/>
          </p:nvPicPr>
          <p:blipFill>
            <a:blip r:embed="rId4" cstate="print"/>
            <a:srcRect l="47949" t="46625" r="47243" b="46967"/>
            <a:stretch>
              <a:fillRect/>
            </a:stretch>
          </p:blipFill>
          <p:spPr bwMode="auto">
            <a:xfrm>
              <a:off x="3119280" y="30159401"/>
              <a:ext cx="1571636" cy="1571636"/>
            </a:xfrm>
            <a:prstGeom prst="rect">
              <a:avLst/>
            </a:prstGeom>
            <a:noFill/>
            <a:ln w="9525">
              <a:noFill/>
              <a:miter lim="800000"/>
              <a:headEnd/>
              <a:tailEnd/>
            </a:ln>
          </p:spPr>
        </p:pic>
        <p:cxnSp>
          <p:nvCxnSpPr>
            <p:cNvPr id="111" name="Straight Connector 110"/>
            <p:cNvCxnSpPr/>
            <p:nvPr/>
          </p:nvCxnSpPr>
          <p:spPr>
            <a:xfrm>
              <a:off x="4885726" y="31764158"/>
              <a:ext cx="1286338" cy="572226"/>
            </a:xfrm>
            <a:prstGeom prst="line">
              <a:avLst/>
            </a:prstGeom>
            <a:ln w="25400">
              <a:solidFill>
                <a:srgbClr val="FFFF00"/>
              </a:solidFill>
              <a:prstDash val="dash"/>
            </a:ln>
          </p:spPr>
          <p:style>
            <a:lnRef idx="1">
              <a:schemeClr val="accent1"/>
            </a:lnRef>
            <a:fillRef idx="0">
              <a:schemeClr val="accent1"/>
            </a:fillRef>
            <a:effectRef idx="0">
              <a:schemeClr val="accent1"/>
            </a:effectRef>
            <a:fontRef idx="minor">
              <a:schemeClr val="tx1"/>
            </a:fontRef>
          </p:style>
        </p:cxnSp>
      </p:grpSp>
      <p:sp>
        <p:nvSpPr>
          <p:cNvPr id="240" name="Rectangle 239"/>
          <p:cNvSpPr/>
          <p:nvPr/>
        </p:nvSpPr>
        <p:spPr>
          <a:xfrm>
            <a:off x="18764250" y="16190913"/>
            <a:ext cx="2087563" cy="1077912"/>
          </a:xfrm>
          <a:prstGeom prst="rect">
            <a:avLst/>
          </a:prstGeom>
          <a:ln>
            <a:noFill/>
          </a:ln>
        </p:spPr>
        <p:txBody>
          <a:bodyPr>
            <a:spAutoFit/>
          </a:bodyPr>
          <a:lstStyle/>
          <a:p>
            <a:pPr algn="ctr" defTabSz="1152525" eaLnBrk="0" fontAlgn="auto" hangingPunct="0">
              <a:spcBef>
                <a:spcPts val="0"/>
              </a:spcBef>
              <a:spcAft>
                <a:spcPts val="0"/>
              </a:spcAft>
              <a:defRPr/>
            </a:pPr>
            <a:r>
              <a:rPr lang="en-GB" sz="3200" dirty="0">
                <a:solidFill>
                  <a:schemeClr val="tx1">
                    <a:lumMod val="95000"/>
                    <a:lumOff val="5000"/>
                  </a:schemeClr>
                </a:solidFill>
                <a:latin typeface="Arial" pitchFamily="34" charset="0"/>
                <a:cs typeface="Arial" pitchFamily="34" charset="0"/>
              </a:rPr>
              <a:t>Time</a:t>
            </a:r>
          </a:p>
          <a:p>
            <a:pPr algn="ctr" defTabSz="1152525" eaLnBrk="0" fontAlgn="auto" hangingPunct="0">
              <a:spcBef>
                <a:spcPts val="0"/>
              </a:spcBef>
              <a:spcAft>
                <a:spcPts val="0"/>
              </a:spcAft>
              <a:defRPr/>
            </a:pPr>
            <a:r>
              <a:rPr lang="en-GB" sz="3200" dirty="0">
                <a:solidFill>
                  <a:schemeClr val="tx1">
                    <a:lumMod val="95000"/>
                    <a:lumOff val="5000"/>
                  </a:schemeClr>
                </a:solidFill>
                <a:latin typeface="Arial" pitchFamily="34" charset="0"/>
                <a:cs typeface="Arial" pitchFamily="34" charset="0"/>
              </a:rPr>
              <a:t>series</a:t>
            </a:r>
          </a:p>
        </p:txBody>
      </p:sp>
      <p:sp>
        <p:nvSpPr>
          <p:cNvPr id="241" name="Rectangle 240"/>
          <p:cNvSpPr/>
          <p:nvPr/>
        </p:nvSpPr>
        <p:spPr>
          <a:xfrm>
            <a:off x="18764250" y="19381788"/>
            <a:ext cx="2087563" cy="584200"/>
          </a:xfrm>
          <a:prstGeom prst="rect">
            <a:avLst/>
          </a:prstGeom>
          <a:ln>
            <a:noFill/>
          </a:ln>
        </p:spPr>
        <p:txBody>
          <a:bodyPr>
            <a:spAutoFit/>
          </a:bodyPr>
          <a:lstStyle/>
          <a:p>
            <a:pPr algn="ctr" defTabSz="1152525" eaLnBrk="0" fontAlgn="auto" hangingPunct="0">
              <a:spcBef>
                <a:spcPts val="0"/>
              </a:spcBef>
              <a:spcAft>
                <a:spcPts val="0"/>
              </a:spcAft>
              <a:defRPr/>
            </a:pPr>
            <a:r>
              <a:rPr lang="en-GB" sz="3200" dirty="0">
                <a:solidFill>
                  <a:schemeClr val="tx1">
                    <a:lumMod val="95000"/>
                    <a:lumOff val="5000"/>
                  </a:schemeClr>
                </a:solidFill>
                <a:latin typeface="Arial" pitchFamily="34" charset="0"/>
                <a:cs typeface="Arial" pitchFamily="34" charset="0"/>
              </a:rPr>
              <a:t>FFT</a:t>
            </a:r>
          </a:p>
        </p:txBody>
      </p:sp>
      <p:sp>
        <p:nvSpPr>
          <p:cNvPr id="2064" name="Rectangle 168"/>
          <p:cNvSpPr>
            <a:spLocks noChangeArrowheads="1"/>
          </p:cNvSpPr>
          <p:nvPr/>
        </p:nvSpPr>
        <p:spPr bwMode="auto">
          <a:xfrm>
            <a:off x="10315575" y="22620288"/>
            <a:ext cx="571500" cy="338137"/>
          </a:xfrm>
          <a:prstGeom prst="rect">
            <a:avLst/>
          </a:prstGeom>
          <a:noFill/>
          <a:ln w="9525">
            <a:noFill/>
            <a:miter lim="800000"/>
            <a:headEnd/>
            <a:tailEnd/>
          </a:ln>
        </p:spPr>
        <p:txBody>
          <a:bodyPr>
            <a:spAutoFit/>
          </a:bodyPr>
          <a:lstStyle/>
          <a:p>
            <a:pPr algn="ctr" defTabSz="1152525" eaLnBrk="0" hangingPunct="0"/>
            <a:r>
              <a:rPr lang="en-GB" sz="1600">
                <a:solidFill>
                  <a:schemeClr val="bg1"/>
                </a:solidFill>
              </a:rPr>
              <a:t>.</a:t>
            </a:r>
          </a:p>
        </p:txBody>
      </p:sp>
      <p:sp>
        <p:nvSpPr>
          <p:cNvPr id="243" name="Rectangle 242"/>
          <p:cNvSpPr/>
          <p:nvPr/>
        </p:nvSpPr>
        <p:spPr>
          <a:xfrm>
            <a:off x="18764250" y="26608088"/>
            <a:ext cx="2087563" cy="584200"/>
          </a:xfrm>
          <a:prstGeom prst="rect">
            <a:avLst/>
          </a:prstGeom>
          <a:ln>
            <a:noFill/>
          </a:ln>
        </p:spPr>
        <p:txBody>
          <a:bodyPr>
            <a:spAutoFit/>
          </a:bodyPr>
          <a:lstStyle/>
          <a:p>
            <a:pPr algn="ctr" defTabSz="1152525" eaLnBrk="0" fontAlgn="auto" hangingPunct="0">
              <a:spcBef>
                <a:spcPts val="0"/>
              </a:spcBef>
              <a:spcAft>
                <a:spcPts val="0"/>
              </a:spcAft>
              <a:defRPr/>
            </a:pPr>
            <a:r>
              <a:rPr lang="en-GB" sz="3200" dirty="0">
                <a:solidFill>
                  <a:schemeClr val="tx1">
                    <a:lumMod val="95000"/>
                    <a:lumOff val="5000"/>
                  </a:schemeClr>
                </a:solidFill>
                <a:latin typeface="Arial" pitchFamily="34" charset="0"/>
                <a:cs typeface="Arial" pitchFamily="34" charset="0"/>
              </a:rPr>
              <a:t>FFT</a:t>
            </a:r>
          </a:p>
        </p:txBody>
      </p:sp>
      <p:sp>
        <p:nvSpPr>
          <p:cNvPr id="166" name="Rectangle 165"/>
          <p:cNvSpPr/>
          <p:nvPr/>
        </p:nvSpPr>
        <p:spPr>
          <a:xfrm>
            <a:off x="44516675" y="12547600"/>
            <a:ext cx="1127125" cy="1016000"/>
          </a:xfrm>
          <a:prstGeom prst="rect">
            <a:avLst/>
          </a:prstGeom>
        </p:spPr>
        <p:txBody>
          <a:bodyPr wrap="none">
            <a:spAutoFit/>
          </a:bodyPr>
          <a:lstStyle/>
          <a:p>
            <a:pPr algn="ctr" defTabSz="1152525" eaLnBrk="0" fontAlgn="auto" hangingPunct="0">
              <a:spcBef>
                <a:spcPts val="0"/>
              </a:spcBef>
              <a:spcAft>
                <a:spcPts val="0"/>
              </a:spcAft>
              <a:defRPr/>
            </a:pPr>
            <a:r>
              <a:rPr lang="en-GB" sz="6000" dirty="0">
                <a:solidFill>
                  <a:schemeClr val="tx1">
                    <a:lumMod val="95000"/>
                    <a:lumOff val="5000"/>
                  </a:schemeClr>
                </a:solidFill>
                <a:latin typeface="Arial" pitchFamily="34" charset="0"/>
                <a:cs typeface="Arial" pitchFamily="34" charset="0"/>
              </a:rPr>
              <a:t>V5</a:t>
            </a:r>
          </a:p>
        </p:txBody>
      </p:sp>
      <p:sp>
        <p:nvSpPr>
          <p:cNvPr id="202" name="AutoShape 3"/>
          <p:cNvSpPr>
            <a:spLocks noChangeArrowheads="1"/>
          </p:cNvSpPr>
          <p:nvPr/>
        </p:nvSpPr>
        <p:spPr bwMode="auto">
          <a:xfrm flipH="1">
            <a:off x="14530388" y="5189538"/>
            <a:ext cx="36085462" cy="6858000"/>
          </a:xfrm>
          <a:prstGeom prst="roundRect">
            <a:avLst>
              <a:gd name="adj" fmla="val 4675"/>
            </a:avLst>
          </a:prstGeom>
          <a:noFill/>
          <a:ln w="63500">
            <a:solidFill>
              <a:schemeClr val="bg2"/>
            </a:solidFill>
            <a:round/>
            <a:headEnd/>
            <a:tailEnd/>
          </a:ln>
        </p:spPr>
        <p:txBody>
          <a:bodyPr lIns="115324" tIns="57662" rIns="115324" bIns="57662"/>
          <a:lstStyle/>
          <a:p>
            <a:pPr algn="ctr" defTabSz="1152525" eaLnBrk="0" fontAlgn="auto" hangingPunct="0">
              <a:spcBef>
                <a:spcPts val="0"/>
              </a:spcBef>
              <a:spcAft>
                <a:spcPts val="0"/>
              </a:spcAft>
              <a:defRPr/>
            </a:pPr>
            <a:endParaRPr lang="en-GB" sz="6600" dirty="0">
              <a:solidFill>
                <a:schemeClr val="tx1">
                  <a:lumMod val="95000"/>
                  <a:lumOff val="5000"/>
                </a:schemeClr>
              </a:solidFill>
              <a:latin typeface="Arial" pitchFamily="34" charset="0"/>
              <a:cs typeface="Arial" pitchFamily="34" charset="0"/>
            </a:endParaRPr>
          </a:p>
        </p:txBody>
      </p:sp>
      <p:sp>
        <p:nvSpPr>
          <p:cNvPr id="208" name="Rectangle 207"/>
          <p:cNvSpPr/>
          <p:nvPr/>
        </p:nvSpPr>
        <p:spPr>
          <a:xfrm>
            <a:off x="22196425" y="5475288"/>
            <a:ext cx="3643313" cy="1323975"/>
          </a:xfrm>
          <a:prstGeom prst="rect">
            <a:avLst/>
          </a:prstGeom>
        </p:spPr>
        <p:txBody>
          <a:bodyPr>
            <a:spAutoFit/>
          </a:bodyPr>
          <a:lstStyle/>
          <a:p>
            <a:pPr algn="ctr" defTabSz="1152525" eaLnBrk="0" fontAlgn="auto" hangingPunct="0">
              <a:spcBef>
                <a:spcPts val="0"/>
              </a:spcBef>
              <a:spcAft>
                <a:spcPts val="0"/>
              </a:spcAft>
              <a:defRPr/>
            </a:pPr>
            <a:r>
              <a:rPr lang="en-GB" sz="4000" dirty="0">
                <a:solidFill>
                  <a:schemeClr val="tx1">
                    <a:lumMod val="95000"/>
                    <a:lumOff val="5000"/>
                  </a:schemeClr>
                </a:solidFill>
                <a:latin typeface="Arial" pitchFamily="34" charset="0"/>
                <a:cs typeface="Arial" pitchFamily="34" charset="0"/>
              </a:rPr>
              <a:t>Stimulus related task</a:t>
            </a:r>
          </a:p>
        </p:txBody>
      </p:sp>
      <p:sp>
        <p:nvSpPr>
          <p:cNvPr id="209" name="Rectangle 208"/>
          <p:cNvSpPr/>
          <p:nvPr/>
        </p:nvSpPr>
        <p:spPr>
          <a:xfrm>
            <a:off x="26482675" y="5475288"/>
            <a:ext cx="3357563" cy="1323975"/>
          </a:xfrm>
          <a:prstGeom prst="rect">
            <a:avLst/>
          </a:prstGeom>
        </p:spPr>
        <p:txBody>
          <a:bodyPr>
            <a:spAutoFit/>
          </a:bodyPr>
          <a:lstStyle/>
          <a:p>
            <a:pPr algn="ctr" defTabSz="1152525" eaLnBrk="0" fontAlgn="auto" hangingPunct="0">
              <a:spcBef>
                <a:spcPts val="0"/>
              </a:spcBef>
              <a:spcAft>
                <a:spcPts val="0"/>
              </a:spcAft>
              <a:defRPr/>
            </a:pPr>
            <a:r>
              <a:rPr lang="en-GB" sz="4000" dirty="0">
                <a:solidFill>
                  <a:schemeClr val="tx1">
                    <a:lumMod val="95000"/>
                    <a:lumOff val="5000"/>
                  </a:schemeClr>
                </a:solidFill>
                <a:latin typeface="Arial" pitchFamily="34" charset="0"/>
                <a:cs typeface="Arial" pitchFamily="34" charset="0"/>
              </a:rPr>
              <a:t>Passive viewing</a:t>
            </a:r>
          </a:p>
        </p:txBody>
      </p:sp>
      <p:sp>
        <p:nvSpPr>
          <p:cNvPr id="210" name="Rectangle 209"/>
          <p:cNvSpPr/>
          <p:nvPr/>
        </p:nvSpPr>
        <p:spPr>
          <a:xfrm>
            <a:off x="30911800" y="5475288"/>
            <a:ext cx="3643313" cy="1323975"/>
          </a:xfrm>
          <a:prstGeom prst="rect">
            <a:avLst/>
          </a:prstGeom>
        </p:spPr>
        <p:txBody>
          <a:bodyPr>
            <a:spAutoFit/>
          </a:bodyPr>
          <a:lstStyle/>
          <a:p>
            <a:pPr algn="ctr" defTabSz="1152525" eaLnBrk="0" fontAlgn="auto" hangingPunct="0">
              <a:spcBef>
                <a:spcPts val="0"/>
              </a:spcBef>
              <a:spcAft>
                <a:spcPts val="0"/>
              </a:spcAft>
              <a:defRPr/>
            </a:pPr>
            <a:r>
              <a:rPr lang="en-GB" sz="4000" dirty="0">
                <a:solidFill>
                  <a:schemeClr val="tx1">
                    <a:lumMod val="95000"/>
                    <a:lumOff val="5000"/>
                  </a:schemeClr>
                </a:solidFill>
                <a:latin typeface="Arial" pitchFamily="34" charset="0"/>
                <a:cs typeface="Arial" pitchFamily="34" charset="0"/>
              </a:rPr>
              <a:t>Foveal</a:t>
            </a:r>
          </a:p>
          <a:p>
            <a:pPr algn="ctr" defTabSz="1152525" eaLnBrk="0" fontAlgn="auto" hangingPunct="0">
              <a:spcBef>
                <a:spcPts val="0"/>
              </a:spcBef>
              <a:spcAft>
                <a:spcPts val="0"/>
              </a:spcAft>
              <a:defRPr/>
            </a:pPr>
            <a:r>
              <a:rPr lang="en-GB" sz="4000" dirty="0">
                <a:solidFill>
                  <a:schemeClr val="tx1">
                    <a:lumMod val="95000"/>
                    <a:lumOff val="5000"/>
                  </a:schemeClr>
                </a:solidFill>
                <a:latin typeface="Arial" pitchFamily="34" charset="0"/>
                <a:cs typeface="Arial" pitchFamily="34" charset="0"/>
              </a:rPr>
              <a:t>task</a:t>
            </a:r>
          </a:p>
        </p:txBody>
      </p:sp>
      <p:sp>
        <p:nvSpPr>
          <p:cNvPr id="211" name="Rectangle 210"/>
          <p:cNvSpPr/>
          <p:nvPr/>
        </p:nvSpPr>
        <p:spPr>
          <a:xfrm>
            <a:off x="36828413" y="5475288"/>
            <a:ext cx="3643312" cy="1323975"/>
          </a:xfrm>
          <a:prstGeom prst="rect">
            <a:avLst/>
          </a:prstGeom>
        </p:spPr>
        <p:txBody>
          <a:bodyPr>
            <a:spAutoFit/>
          </a:bodyPr>
          <a:lstStyle/>
          <a:p>
            <a:pPr algn="ctr" defTabSz="1152525" eaLnBrk="0" fontAlgn="auto" hangingPunct="0">
              <a:spcBef>
                <a:spcPts val="0"/>
              </a:spcBef>
              <a:spcAft>
                <a:spcPts val="0"/>
              </a:spcAft>
              <a:defRPr/>
            </a:pPr>
            <a:r>
              <a:rPr lang="en-GB" sz="4000" dirty="0">
                <a:solidFill>
                  <a:schemeClr val="tx1">
                    <a:lumMod val="95000"/>
                    <a:lumOff val="5000"/>
                  </a:schemeClr>
                </a:solidFill>
                <a:latin typeface="Arial" pitchFamily="34" charset="0"/>
                <a:cs typeface="Arial" pitchFamily="34" charset="0"/>
              </a:rPr>
              <a:t>Stimulus related task</a:t>
            </a:r>
          </a:p>
        </p:txBody>
      </p:sp>
      <p:sp>
        <p:nvSpPr>
          <p:cNvPr id="212" name="Rectangle 211"/>
          <p:cNvSpPr/>
          <p:nvPr/>
        </p:nvSpPr>
        <p:spPr>
          <a:xfrm>
            <a:off x="41748075" y="5475288"/>
            <a:ext cx="3357563" cy="1323975"/>
          </a:xfrm>
          <a:prstGeom prst="rect">
            <a:avLst/>
          </a:prstGeom>
        </p:spPr>
        <p:txBody>
          <a:bodyPr>
            <a:spAutoFit/>
          </a:bodyPr>
          <a:lstStyle/>
          <a:p>
            <a:pPr algn="ctr" defTabSz="1152525" eaLnBrk="0" fontAlgn="auto" hangingPunct="0">
              <a:spcBef>
                <a:spcPts val="0"/>
              </a:spcBef>
              <a:spcAft>
                <a:spcPts val="0"/>
              </a:spcAft>
              <a:defRPr/>
            </a:pPr>
            <a:r>
              <a:rPr lang="en-GB" sz="4000" dirty="0">
                <a:solidFill>
                  <a:schemeClr val="tx1">
                    <a:lumMod val="95000"/>
                    <a:lumOff val="5000"/>
                  </a:schemeClr>
                </a:solidFill>
                <a:latin typeface="Arial" pitchFamily="34" charset="0"/>
                <a:cs typeface="Arial" pitchFamily="34" charset="0"/>
              </a:rPr>
              <a:t>Passive viewing</a:t>
            </a:r>
          </a:p>
        </p:txBody>
      </p:sp>
      <p:sp>
        <p:nvSpPr>
          <p:cNvPr id="213" name="Rectangle 212"/>
          <p:cNvSpPr/>
          <p:nvPr/>
        </p:nvSpPr>
        <p:spPr>
          <a:xfrm>
            <a:off x="45962888" y="5475288"/>
            <a:ext cx="3643312" cy="1323975"/>
          </a:xfrm>
          <a:prstGeom prst="rect">
            <a:avLst/>
          </a:prstGeom>
        </p:spPr>
        <p:txBody>
          <a:bodyPr>
            <a:spAutoFit/>
          </a:bodyPr>
          <a:lstStyle/>
          <a:p>
            <a:pPr algn="ctr" defTabSz="1152525" eaLnBrk="0" fontAlgn="auto" hangingPunct="0">
              <a:spcBef>
                <a:spcPts val="0"/>
              </a:spcBef>
              <a:spcAft>
                <a:spcPts val="0"/>
              </a:spcAft>
              <a:defRPr/>
            </a:pPr>
            <a:r>
              <a:rPr lang="en-GB" sz="4000" dirty="0">
                <a:solidFill>
                  <a:schemeClr val="tx1">
                    <a:lumMod val="95000"/>
                    <a:lumOff val="5000"/>
                  </a:schemeClr>
                </a:solidFill>
                <a:latin typeface="Arial" pitchFamily="34" charset="0"/>
                <a:cs typeface="Arial" pitchFamily="34" charset="0"/>
              </a:rPr>
              <a:t>Foveal</a:t>
            </a:r>
          </a:p>
          <a:p>
            <a:pPr algn="ctr" defTabSz="1152525" eaLnBrk="0" fontAlgn="auto" hangingPunct="0">
              <a:spcBef>
                <a:spcPts val="0"/>
              </a:spcBef>
              <a:spcAft>
                <a:spcPts val="0"/>
              </a:spcAft>
              <a:defRPr/>
            </a:pPr>
            <a:r>
              <a:rPr lang="en-GB" sz="4000" dirty="0">
                <a:solidFill>
                  <a:schemeClr val="tx1">
                    <a:lumMod val="95000"/>
                    <a:lumOff val="5000"/>
                  </a:schemeClr>
                </a:solidFill>
                <a:latin typeface="Arial" pitchFamily="34" charset="0"/>
                <a:cs typeface="Arial" pitchFamily="34" charset="0"/>
              </a:rPr>
              <a:t>task</a:t>
            </a:r>
          </a:p>
        </p:txBody>
      </p:sp>
      <p:sp>
        <p:nvSpPr>
          <p:cNvPr id="214" name="Rectangle 213"/>
          <p:cNvSpPr/>
          <p:nvPr/>
        </p:nvSpPr>
        <p:spPr>
          <a:xfrm>
            <a:off x="14816138" y="5260975"/>
            <a:ext cx="6000750" cy="2338388"/>
          </a:xfrm>
          <a:prstGeom prst="rect">
            <a:avLst/>
          </a:prstGeom>
        </p:spPr>
        <p:txBody>
          <a:bodyPr>
            <a:spAutoFit/>
          </a:bodyPr>
          <a:lstStyle/>
          <a:p>
            <a:pPr defTabSz="5127498" fontAlgn="auto">
              <a:spcBef>
                <a:spcPts val="0"/>
              </a:spcBef>
              <a:spcAft>
                <a:spcPts val="0"/>
              </a:spcAft>
              <a:defRPr/>
            </a:pPr>
            <a:r>
              <a:rPr lang="en-GB" sz="6600" dirty="0">
                <a:solidFill>
                  <a:schemeClr val="tx1">
                    <a:lumMod val="95000"/>
                    <a:lumOff val="5000"/>
                  </a:schemeClr>
                </a:solidFill>
                <a:latin typeface="Arial" pitchFamily="34" charset="0"/>
                <a:cs typeface="Arial" pitchFamily="34" charset="0"/>
              </a:rPr>
              <a:t>Results:</a:t>
            </a:r>
          </a:p>
          <a:p>
            <a:pPr defTabSz="5127498" fontAlgn="auto">
              <a:spcBef>
                <a:spcPts val="0"/>
              </a:spcBef>
              <a:spcAft>
                <a:spcPts val="0"/>
              </a:spcAft>
              <a:defRPr/>
            </a:pPr>
            <a:r>
              <a:rPr lang="en-GB" sz="4000" dirty="0">
                <a:solidFill>
                  <a:schemeClr val="tx1">
                    <a:lumMod val="95000"/>
                    <a:lumOff val="5000"/>
                  </a:schemeClr>
                </a:solidFill>
                <a:latin typeface="Arial" pitchFamily="34" charset="0"/>
                <a:cs typeface="Arial" pitchFamily="34" charset="0"/>
              </a:rPr>
              <a:t>Distribution of activation in early visual cortex</a:t>
            </a:r>
            <a:endParaRPr lang="en-GB" sz="4000" dirty="0">
              <a:latin typeface="+mn-lt"/>
              <a:cs typeface="+mn-cs"/>
            </a:endParaRPr>
          </a:p>
        </p:txBody>
      </p:sp>
      <p:sp>
        <p:nvSpPr>
          <p:cNvPr id="215" name="Rectangle 214"/>
          <p:cNvSpPr/>
          <p:nvPr/>
        </p:nvSpPr>
        <p:spPr>
          <a:xfrm>
            <a:off x="21869400" y="14063663"/>
            <a:ext cx="2289175" cy="1077912"/>
          </a:xfrm>
          <a:prstGeom prst="rect">
            <a:avLst/>
          </a:prstGeom>
        </p:spPr>
        <p:txBody>
          <a:bodyPr>
            <a:spAutoFit/>
          </a:bodyPr>
          <a:lstStyle/>
          <a:p>
            <a:pPr algn="ctr" defTabSz="1152525" eaLnBrk="0" fontAlgn="auto" hangingPunct="0">
              <a:spcBef>
                <a:spcPts val="0"/>
              </a:spcBef>
              <a:spcAft>
                <a:spcPts val="0"/>
              </a:spcAft>
              <a:defRPr/>
            </a:pPr>
            <a:r>
              <a:rPr lang="en-GB" sz="3200" dirty="0">
                <a:solidFill>
                  <a:schemeClr val="tx1">
                    <a:lumMod val="95000"/>
                    <a:lumOff val="5000"/>
                  </a:schemeClr>
                </a:solidFill>
                <a:latin typeface="Arial" pitchFamily="34" charset="0"/>
                <a:cs typeface="Arial" pitchFamily="34" charset="0"/>
              </a:rPr>
              <a:t>Stimulus related task</a:t>
            </a:r>
          </a:p>
        </p:txBody>
      </p:sp>
      <p:sp>
        <p:nvSpPr>
          <p:cNvPr id="216" name="Rectangle 215"/>
          <p:cNvSpPr/>
          <p:nvPr/>
        </p:nvSpPr>
        <p:spPr>
          <a:xfrm>
            <a:off x="24728488" y="14063663"/>
            <a:ext cx="1909762" cy="1077912"/>
          </a:xfrm>
          <a:prstGeom prst="rect">
            <a:avLst/>
          </a:prstGeom>
        </p:spPr>
        <p:txBody>
          <a:bodyPr>
            <a:spAutoFit/>
          </a:bodyPr>
          <a:lstStyle/>
          <a:p>
            <a:pPr algn="ctr" defTabSz="1152525" eaLnBrk="0" fontAlgn="auto" hangingPunct="0">
              <a:spcBef>
                <a:spcPts val="0"/>
              </a:spcBef>
              <a:spcAft>
                <a:spcPts val="0"/>
              </a:spcAft>
              <a:defRPr/>
            </a:pPr>
            <a:r>
              <a:rPr lang="en-GB" sz="3200" dirty="0">
                <a:solidFill>
                  <a:schemeClr val="tx1">
                    <a:lumMod val="95000"/>
                    <a:lumOff val="5000"/>
                  </a:schemeClr>
                </a:solidFill>
                <a:latin typeface="Arial" pitchFamily="34" charset="0"/>
                <a:cs typeface="Arial" pitchFamily="34" charset="0"/>
              </a:rPr>
              <a:t>Passive viewing</a:t>
            </a:r>
          </a:p>
        </p:txBody>
      </p:sp>
      <p:sp>
        <p:nvSpPr>
          <p:cNvPr id="217" name="Rectangle 216"/>
          <p:cNvSpPr/>
          <p:nvPr/>
        </p:nvSpPr>
        <p:spPr>
          <a:xfrm>
            <a:off x="27300238" y="14063663"/>
            <a:ext cx="2071687" cy="1077912"/>
          </a:xfrm>
          <a:prstGeom prst="rect">
            <a:avLst/>
          </a:prstGeom>
        </p:spPr>
        <p:txBody>
          <a:bodyPr>
            <a:spAutoFit/>
          </a:bodyPr>
          <a:lstStyle/>
          <a:p>
            <a:pPr algn="ctr" defTabSz="1152525" eaLnBrk="0" fontAlgn="auto" hangingPunct="0">
              <a:spcBef>
                <a:spcPts val="0"/>
              </a:spcBef>
              <a:spcAft>
                <a:spcPts val="0"/>
              </a:spcAft>
              <a:defRPr/>
            </a:pPr>
            <a:r>
              <a:rPr lang="en-GB" sz="3200" dirty="0">
                <a:solidFill>
                  <a:schemeClr val="tx1">
                    <a:lumMod val="95000"/>
                    <a:lumOff val="5000"/>
                  </a:schemeClr>
                </a:solidFill>
                <a:latin typeface="Arial" pitchFamily="34" charset="0"/>
                <a:cs typeface="Arial" pitchFamily="34" charset="0"/>
              </a:rPr>
              <a:t>Foveal task</a:t>
            </a:r>
          </a:p>
        </p:txBody>
      </p:sp>
      <p:sp>
        <p:nvSpPr>
          <p:cNvPr id="226" name="Rectangle 225"/>
          <p:cNvSpPr/>
          <p:nvPr/>
        </p:nvSpPr>
        <p:spPr>
          <a:xfrm>
            <a:off x="31470600" y="14063663"/>
            <a:ext cx="2362200" cy="1077912"/>
          </a:xfrm>
          <a:prstGeom prst="rect">
            <a:avLst/>
          </a:prstGeom>
        </p:spPr>
        <p:txBody>
          <a:bodyPr>
            <a:spAutoFit/>
          </a:bodyPr>
          <a:lstStyle/>
          <a:p>
            <a:pPr algn="ctr" defTabSz="1152525" eaLnBrk="0" fontAlgn="auto" hangingPunct="0">
              <a:spcBef>
                <a:spcPts val="0"/>
              </a:spcBef>
              <a:spcAft>
                <a:spcPts val="0"/>
              </a:spcAft>
              <a:defRPr/>
            </a:pPr>
            <a:r>
              <a:rPr lang="en-GB" sz="3200" dirty="0">
                <a:solidFill>
                  <a:schemeClr val="tx1">
                    <a:lumMod val="95000"/>
                    <a:lumOff val="5000"/>
                  </a:schemeClr>
                </a:solidFill>
                <a:latin typeface="Arial" pitchFamily="34" charset="0"/>
                <a:cs typeface="Arial" pitchFamily="34" charset="0"/>
              </a:rPr>
              <a:t>Stimulus related task</a:t>
            </a:r>
          </a:p>
        </p:txBody>
      </p:sp>
      <p:sp>
        <p:nvSpPr>
          <p:cNvPr id="227" name="Rectangle 226"/>
          <p:cNvSpPr/>
          <p:nvPr/>
        </p:nvSpPr>
        <p:spPr>
          <a:xfrm>
            <a:off x="34339213" y="14063663"/>
            <a:ext cx="1909762" cy="1077912"/>
          </a:xfrm>
          <a:prstGeom prst="rect">
            <a:avLst/>
          </a:prstGeom>
        </p:spPr>
        <p:txBody>
          <a:bodyPr>
            <a:spAutoFit/>
          </a:bodyPr>
          <a:lstStyle/>
          <a:p>
            <a:pPr algn="ctr" defTabSz="1152525" eaLnBrk="0" fontAlgn="auto" hangingPunct="0">
              <a:spcBef>
                <a:spcPts val="0"/>
              </a:spcBef>
              <a:spcAft>
                <a:spcPts val="0"/>
              </a:spcAft>
              <a:defRPr/>
            </a:pPr>
            <a:r>
              <a:rPr lang="en-GB" sz="3200" dirty="0">
                <a:solidFill>
                  <a:schemeClr val="tx1">
                    <a:lumMod val="95000"/>
                    <a:lumOff val="5000"/>
                  </a:schemeClr>
                </a:solidFill>
                <a:latin typeface="Arial" pitchFamily="34" charset="0"/>
                <a:cs typeface="Arial" pitchFamily="34" charset="0"/>
              </a:rPr>
              <a:t>Passive viewing</a:t>
            </a:r>
          </a:p>
        </p:txBody>
      </p:sp>
      <p:sp>
        <p:nvSpPr>
          <p:cNvPr id="228" name="Rectangle 227"/>
          <p:cNvSpPr/>
          <p:nvPr/>
        </p:nvSpPr>
        <p:spPr>
          <a:xfrm>
            <a:off x="36910963" y="14063663"/>
            <a:ext cx="2071687" cy="1077912"/>
          </a:xfrm>
          <a:prstGeom prst="rect">
            <a:avLst/>
          </a:prstGeom>
        </p:spPr>
        <p:txBody>
          <a:bodyPr>
            <a:spAutoFit/>
          </a:bodyPr>
          <a:lstStyle/>
          <a:p>
            <a:pPr algn="ctr" defTabSz="1152525" eaLnBrk="0" fontAlgn="auto" hangingPunct="0">
              <a:spcBef>
                <a:spcPts val="0"/>
              </a:spcBef>
              <a:spcAft>
                <a:spcPts val="0"/>
              </a:spcAft>
              <a:defRPr/>
            </a:pPr>
            <a:r>
              <a:rPr lang="en-GB" sz="3200" dirty="0">
                <a:solidFill>
                  <a:schemeClr val="tx1">
                    <a:lumMod val="95000"/>
                    <a:lumOff val="5000"/>
                  </a:schemeClr>
                </a:solidFill>
                <a:latin typeface="Arial" pitchFamily="34" charset="0"/>
                <a:cs typeface="Arial" pitchFamily="34" charset="0"/>
              </a:rPr>
              <a:t>Foveal task</a:t>
            </a:r>
          </a:p>
        </p:txBody>
      </p:sp>
      <p:sp>
        <p:nvSpPr>
          <p:cNvPr id="229" name="Rectangle 228"/>
          <p:cNvSpPr/>
          <p:nvPr/>
        </p:nvSpPr>
        <p:spPr>
          <a:xfrm>
            <a:off x="41319450" y="14063663"/>
            <a:ext cx="2411413" cy="1077912"/>
          </a:xfrm>
          <a:prstGeom prst="rect">
            <a:avLst/>
          </a:prstGeom>
        </p:spPr>
        <p:txBody>
          <a:bodyPr>
            <a:spAutoFit/>
          </a:bodyPr>
          <a:lstStyle/>
          <a:p>
            <a:pPr algn="ctr" defTabSz="1152525" eaLnBrk="0" fontAlgn="auto" hangingPunct="0">
              <a:spcBef>
                <a:spcPts val="0"/>
              </a:spcBef>
              <a:spcAft>
                <a:spcPts val="0"/>
              </a:spcAft>
              <a:defRPr/>
            </a:pPr>
            <a:r>
              <a:rPr lang="en-GB" sz="3200" dirty="0">
                <a:solidFill>
                  <a:schemeClr val="tx1">
                    <a:lumMod val="95000"/>
                    <a:lumOff val="5000"/>
                  </a:schemeClr>
                </a:solidFill>
                <a:latin typeface="Arial" pitchFamily="34" charset="0"/>
                <a:cs typeface="Arial" pitchFamily="34" charset="0"/>
              </a:rPr>
              <a:t>Stimulus related task</a:t>
            </a:r>
          </a:p>
        </p:txBody>
      </p:sp>
      <p:sp>
        <p:nvSpPr>
          <p:cNvPr id="230" name="Rectangle 229"/>
          <p:cNvSpPr/>
          <p:nvPr/>
        </p:nvSpPr>
        <p:spPr>
          <a:xfrm>
            <a:off x="44445238" y="14063663"/>
            <a:ext cx="1909762" cy="1077912"/>
          </a:xfrm>
          <a:prstGeom prst="rect">
            <a:avLst/>
          </a:prstGeom>
        </p:spPr>
        <p:txBody>
          <a:bodyPr>
            <a:spAutoFit/>
          </a:bodyPr>
          <a:lstStyle/>
          <a:p>
            <a:pPr algn="ctr" defTabSz="1152525" eaLnBrk="0" fontAlgn="auto" hangingPunct="0">
              <a:spcBef>
                <a:spcPts val="0"/>
              </a:spcBef>
              <a:spcAft>
                <a:spcPts val="0"/>
              </a:spcAft>
              <a:defRPr/>
            </a:pPr>
            <a:r>
              <a:rPr lang="en-GB" sz="3200" dirty="0">
                <a:solidFill>
                  <a:schemeClr val="tx1">
                    <a:lumMod val="95000"/>
                    <a:lumOff val="5000"/>
                  </a:schemeClr>
                </a:solidFill>
                <a:latin typeface="Arial" pitchFamily="34" charset="0"/>
                <a:cs typeface="Arial" pitchFamily="34" charset="0"/>
              </a:rPr>
              <a:t>Passive viewing</a:t>
            </a:r>
          </a:p>
        </p:txBody>
      </p:sp>
      <p:sp>
        <p:nvSpPr>
          <p:cNvPr id="231" name="Rectangle 230"/>
          <p:cNvSpPr/>
          <p:nvPr/>
        </p:nvSpPr>
        <p:spPr>
          <a:xfrm>
            <a:off x="47016988" y="14063663"/>
            <a:ext cx="2071687" cy="1077912"/>
          </a:xfrm>
          <a:prstGeom prst="rect">
            <a:avLst/>
          </a:prstGeom>
        </p:spPr>
        <p:txBody>
          <a:bodyPr>
            <a:spAutoFit/>
          </a:bodyPr>
          <a:lstStyle/>
          <a:p>
            <a:pPr algn="ctr" defTabSz="1152525" eaLnBrk="0" fontAlgn="auto" hangingPunct="0">
              <a:spcBef>
                <a:spcPts val="0"/>
              </a:spcBef>
              <a:spcAft>
                <a:spcPts val="0"/>
              </a:spcAft>
              <a:defRPr/>
            </a:pPr>
            <a:r>
              <a:rPr lang="en-GB" sz="3200" dirty="0">
                <a:solidFill>
                  <a:schemeClr val="tx1">
                    <a:lumMod val="95000"/>
                    <a:lumOff val="5000"/>
                  </a:schemeClr>
                </a:solidFill>
                <a:latin typeface="Arial" pitchFamily="34" charset="0"/>
                <a:cs typeface="Arial" pitchFamily="34" charset="0"/>
              </a:rPr>
              <a:t>Foveal task</a:t>
            </a:r>
          </a:p>
        </p:txBody>
      </p:sp>
      <p:sp>
        <p:nvSpPr>
          <p:cNvPr id="238" name="Rectangle 237"/>
          <p:cNvSpPr/>
          <p:nvPr/>
        </p:nvSpPr>
        <p:spPr>
          <a:xfrm>
            <a:off x="14816138" y="12609513"/>
            <a:ext cx="6858000" cy="1724025"/>
          </a:xfrm>
          <a:prstGeom prst="rect">
            <a:avLst/>
          </a:prstGeom>
        </p:spPr>
        <p:txBody>
          <a:bodyPr>
            <a:spAutoFit/>
          </a:bodyPr>
          <a:lstStyle/>
          <a:p>
            <a:pPr defTabSz="5127498" fontAlgn="auto">
              <a:spcBef>
                <a:spcPts val="0"/>
              </a:spcBef>
              <a:spcAft>
                <a:spcPts val="0"/>
              </a:spcAft>
              <a:defRPr/>
            </a:pPr>
            <a:r>
              <a:rPr lang="en-GB" sz="6600" dirty="0">
                <a:solidFill>
                  <a:schemeClr val="tx1">
                    <a:lumMod val="95000"/>
                    <a:lumOff val="5000"/>
                  </a:schemeClr>
                </a:solidFill>
                <a:latin typeface="Arial" pitchFamily="34" charset="0"/>
                <a:cs typeface="Arial" pitchFamily="34" charset="0"/>
              </a:rPr>
              <a:t>Results:</a:t>
            </a:r>
          </a:p>
          <a:p>
            <a:pPr defTabSz="5127498" fontAlgn="auto">
              <a:spcBef>
                <a:spcPts val="0"/>
              </a:spcBef>
              <a:spcAft>
                <a:spcPts val="0"/>
              </a:spcAft>
              <a:defRPr/>
            </a:pPr>
            <a:r>
              <a:rPr lang="en-GB" sz="4000" dirty="0">
                <a:solidFill>
                  <a:schemeClr val="tx1">
                    <a:lumMod val="95000"/>
                    <a:lumOff val="5000"/>
                  </a:schemeClr>
                </a:solidFill>
                <a:latin typeface="Arial" pitchFamily="34" charset="0"/>
                <a:cs typeface="Arial" pitchFamily="34" charset="0"/>
              </a:rPr>
              <a:t>Signals in V1, LGN and V5</a:t>
            </a:r>
            <a:endParaRPr lang="en-GB" sz="4000" dirty="0">
              <a:latin typeface="+mn-lt"/>
              <a:cs typeface="+mn-cs"/>
            </a:endParaRPr>
          </a:p>
        </p:txBody>
      </p:sp>
      <p:sp>
        <p:nvSpPr>
          <p:cNvPr id="537" name="Rectangle 536"/>
          <p:cNvSpPr/>
          <p:nvPr/>
        </p:nvSpPr>
        <p:spPr>
          <a:xfrm>
            <a:off x="18816638" y="23120350"/>
            <a:ext cx="2089150" cy="1077913"/>
          </a:xfrm>
          <a:prstGeom prst="rect">
            <a:avLst/>
          </a:prstGeom>
          <a:ln>
            <a:noFill/>
          </a:ln>
        </p:spPr>
        <p:txBody>
          <a:bodyPr>
            <a:spAutoFit/>
          </a:bodyPr>
          <a:lstStyle/>
          <a:p>
            <a:pPr algn="ctr" defTabSz="1152525" eaLnBrk="0" fontAlgn="auto" hangingPunct="0">
              <a:spcBef>
                <a:spcPts val="0"/>
              </a:spcBef>
              <a:spcAft>
                <a:spcPts val="0"/>
              </a:spcAft>
              <a:defRPr/>
            </a:pPr>
            <a:r>
              <a:rPr lang="en-GB" sz="3200" dirty="0">
                <a:solidFill>
                  <a:schemeClr val="tx1">
                    <a:lumMod val="95000"/>
                    <a:lumOff val="5000"/>
                  </a:schemeClr>
                </a:solidFill>
                <a:latin typeface="Arial" pitchFamily="34" charset="0"/>
                <a:cs typeface="Arial" pitchFamily="34" charset="0"/>
              </a:rPr>
              <a:t>Time</a:t>
            </a:r>
          </a:p>
          <a:p>
            <a:pPr algn="ctr" defTabSz="1152525" eaLnBrk="0" fontAlgn="auto" hangingPunct="0">
              <a:spcBef>
                <a:spcPts val="0"/>
              </a:spcBef>
              <a:spcAft>
                <a:spcPts val="0"/>
              </a:spcAft>
              <a:defRPr/>
            </a:pPr>
            <a:r>
              <a:rPr lang="en-GB" sz="3200" dirty="0">
                <a:solidFill>
                  <a:schemeClr val="tx1">
                    <a:lumMod val="95000"/>
                    <a:lumOff val="5000"/>
                  </a:schemeClr>
                </a:solidFill>
                <a:latin typeface="Arial" pitchFamily="34" charset="0"/>
                <a:cs typeface="Arial" pitchFamily="34" charset="0"/>
              </a:rPr>
              <a:t>series</a:t>
            </a:r>
          </a:p>
        </p:txBody>
      </p:sp>
      <p:sp>
        <p:nvSpPr>
          <p:cNvPr id="2086" name="Rectangle 537"/>
          <p:cNvSpPr>
            <a:spLocks noChangeArrowheads="1"/>
          </p:cNvSpPr>
          <p:nvPr/>
        </p:nvSpPr>
        <p:spPr bwMode="auto">
          <a:xfrm>
            <a:off x="814388" y="688975"/>
            <a:ext cx="3578225" cy="830263"/>
          </a:xfrm>
          <a:prstGeom prst="rect">
            <a:avLst/>
          </a:prstGeom>
          <a:noFill/>
          <a:ln w="9525">
            <a:noFill/>
            <a:miter lim="800000"/>
            <a:headEnd/>
            <a:tailEnd/>
          </a:ln>
        </p:spPr>
        <p:txBody>
          <a:bodyPr wrap="none">
            <a:spAutoFit/>
          </a:bodyPr>
          <a:lstStyle/>
          <a:p>
            <a:r>
              <a:rPr lang="en-GB" sz="4800" b="1">
                <a:solidFill>
                  <a:schemeClr val="bg1"/>
                </a:solidFill>
              </a:rPr>
              <a:t>276.8/PP13</a:t>
            </a:r>
            <a:r>
              <a:rPr lang="en-GB" sz="4800">
                <a:solidFill>
                  <a:srgbClr val="FF0000"/>
                </a:solidFill>
              </a:rPr>
              <a:t> </a:t>
            </a:r>
            <a:endParaRPr lang="en-GB" sz="4800">
              <a:solidFill>
                <a:srgbClr val="FF0000"/>
              </a:solidFill>
              <a:latin typeface="Calibri" pitchFamily="34" charset="0"/>
            </a:endParaRPr>
          </a:p>
        </p:txBody>
      </p:sp>
      <p:pic>
        <p:nvPicPr>
          <p:cNvPr id="2087" name="Picture 340" descr="figure_ipsi_signals_in_v5.png"/>
          <p:cNvPicPr>
            <a:picLocks noChangeAspect="1"/>
          </p:cNvPicPr>
          <p:nvPr/>
        </p:nvPicPr>
        <p:blipFill>
          <a:blip r:embed="rId5" cstate="print"/>
          <a:srcRect/>
          <a:stretch>
            <a:fillRect/>
          </a:stretch>
        </p:blipFill>
        <p:spPr bwMode="auto">
          <a:xfrm>
            <a:off x="40319325" y="22598063"/>
            <a:ext cx="8943975" cy="5653087"/>
          </a:xfrm>
          <a:prstGeom prst="rect">
            <a:avLst/>
          </a:prstGeom>
          <a:noFill/>
          <a:ln w="9525">
            <a:noFill/>
            <a:miter lim="800000"/>
            <a:headEnd/>
            <a:tailEnd/>
          </a:ln>
        </p:spPr>
      </p:pic>
      <p:pic>
        <p:nvPicPr>
          <p:cNvPr id="2088" name="Picture 341" descr="figure_ipsi_signals_in_lgn.png"/>
          <p:cNvPicPr>
            <a:picLocks noChangeAspect="1"/>
          </p:cNvPicPr>
          <p:nvPr/>
        </p:nvPicPr>
        <p:blipFill>
          <a:blip r:embed="rId6" cstate="print"/>
          <a:srcRect/>
          <a:stretch>
            <a:fillRect/>
          </a:stretch>
        </p:blipFill>
        <p:spPr bwMode="auto">
          <a:xfrm>
            <a:off x="30103763" y="22669500"/>
            <a:ext cx="9069387" cy="5330825"/>
          </a:xfrm>
          <a:prstGeom prst="rect">
            <a:avLst/>
          </a:prstGeom>
          <a:noFill/>
          <a:ln w="9525">
            <a:noFill/>
            <a:miter lim="800000"/>
            <a:headEnd/>
            <a:tailEnd/>
          </a:ln>
        </p:spPr>
      </p:pic>
      <p:pic>
        <p:nvPicPr>
          <p:cNvPr id="2089" name="Picture 342" descr="figure_ipsi_signals_in_v1.png"/>
          <p:cNvPicPr>
            <a:picLocks noChangeAspect="1"/>
          </p:cNvPicPr>
          <p:nvPr/>
        </p:nvPicPr>
        <p:blipFill>
          <a:blip r:embed="rId7" cstate="print"/>
          <a:srcRect/>
          <a:stretch>
            <a:fillRect/>
          </a:stretch>
        </p:blipFill>
        <p:spPr bwMode="auto">
          <a:xfrm>
            <a:off x="20602575" y="22669500"/>
            <a:ext cx="8763000" cy="6022975"/>
          </a:xfrm>
          <a:prstGeom prst="rect">
            <a:avLst/>
          </a:prstGeom>
          <a:noFill/>
          <a:ln w="9525">
            <a:noFill/>
            <a:miter lim="800000"/>
            <a:headEnd/>
            <a:tailEnd/>
          </a:ln>
        </p:spPr>
      </p:pic>
      <p:pic>
        <p:nvPicPr>
          <p:cNvPr id="2090" name="Picture 343" descr="figure_contra_signals_in_v5.png"/>
          <p:cNvPicPr>
            <a:picLocks noChangeAspect="1"/>
          </p:cNvPicPr>
          <p:nvPr/>
        </p:nvPicPr>
        <p:blipFill>
          <a:blip r:embed="rId8" cstate="print"/>
          <a:srcRect/>
          <a:stretch>
            <a:fillRect/>
          </a:stretch>
        </p:blipFill>
        <p:spPr bwMode="auto">
          <a:xfrm>
            <a:off x="40447913" y="15468600"/>
            <a:ext cx="8872537" cy="5722938"/>
          </a:xfrm>
          <a:prstGeom prst="rect">
            <a:avLst/>
          </a:prstGeom>
          <a:noFill/>
          <a:ln w="9525">
            <a:noFill/>
            <a:miter lim="800000"/>
            <a:headEnd/>
            <a:tailEnd/>
          </a:ln>
        </p:spPr>
      </p:pic>
      <p:pic>
        <p:nvPicPr>
          <p:cNvPr id="2091" name="Picture 345" descr="figure_contra_signals_in_v1.png"/>
          <p:cNvPicPr>
            <a:picLocks noChangeAspect="1"/>
          </p:cNvPicPr>
          <p:nvPr/>
        </p:nvPicPr>
        <p:blipFill>
          <a:blip r:embed="rId9" cstate="print"/>
          <a:srcRect/>
          <a:stretch>
            <a:fillRect/>
          </a:stretch>
        </p:blipFill>
        <p:spPr bwMode="auto">
          <a:xfrm>
            <a:off x="20683538" y="15754350"/>
            <a:ext cx="8848725" cy="5392738"/>
          </a:xfrm>
          <a:prstGeom prst="rect">
            <a:avLst/>
          </a:prstGeom>
          <a:noFill/>
          <a:ln w="9525">
            <a:noFill/>
            <a:miter lim="800000"/>
            <a:headEnd/>
            <a:tailEnd/>
          </a:ln>
        </p:spPr>
      </p:pic>
      <p:pic>
        <p:nvPicPr>
          <p:cNvPr id="2092" name="Picture 346" descr="ipsi_v1_foveal_task.png"/>
          <p:cNvPicPr>
            <a:picLocks noChangeAspect="1"/>
          </p:cNvPicPr>
          <p:nvPr/>
        </p:nvPicPr>
        <p:blipFill>
          <a:blip r:embed="rId10" cstate="print"/>
          <a:srcRect/>
          <a:stretch>
            <a:fillRect/>
          </a:stretch>
        </p:blipFill>
        <p:spPr bwMode="auto">
          <a:xfrm>
            <a:off x="45754925" y="6904038"/>
            <a:ext cx="4422775" cy="4076700"/>
          </a:xfrm>
          <a:prstGeom prst="rect">
            <a:avLst/>
          </a:prstGeom>
          <a:noFill/>
          <a:ln w="9525">
            <a:noFill/>
            <a:miter lim="800000"/>
            <a:headEnd/>
            <a:tailEnd/>
          </a:ln>
        </p:spPr>
      </p:pic>
      <p:pic>
        <p:nvPicPr>
          <p:cNvPr id="2093" name="Picture 347" descr="ipsi_v1_passive_viewing.png"/>
          <p:cNvPicPr>
            <a:picLocks noChangeAspect="1"/>
          </p:cNvPicPr>
          <p:nvPr/>
        </p:nvPicPr>
        <p:blipFill>
          <a:blip r:embed="rId11" cstate="print"/>
          <a:srcRect/>
          <a:stretch>
            <a:fillRect/>
          </a:stretch>
        </p:blipFill>
        <p:spPr bwMode="auto">
          <a:xfrm>
            <a:off x="41176575" y="6904038"/>
            <a:ext cx="4683125" cy="4017962"/>
          </a:xfrm>
          <a:prstGeom prst="rect">
            <a:avLst/>
          </a:prstGeom>
          <a:noFill/>
          <a:ln w="9525">
            <a:noFill/>
            <a:miter lim="800000"/>
            <a:headEnd/>
            <a:tailEnd/>
          </a:ln>
        </p:spPr>
      </p:pic>
      <p:pic>
        <p:nvPicPr>
          <p:cNvPr id="2094" name="Picture 350" descr="ipsi_v1_stimulus_related_task.png"/>
          <p:cNvPicPr>
            <a:picLocks noChangeAspect="1"/>
          </p:cNvPicPr>
          <p:nvPr/>
        </p:nvPicPr>
        <p:blipFill>
          <a:blip r:embed="rId12" cstate="print"/>
          <a:srcRect/>
          <a:stretch>
            <a:fillRect/>
          </a:stretch>
        </p:blipFill>
        <p:spPr bwMode="auto">
          <a:xfrm>
            <a:off x="36604575" y="6904038"/>
            <a:ext cx="4295775" cy="3954462"/>
          </a:xfrm>
          <a:prstGeom prst="rect">
            <a:avLst/>
          </a:prstGeom>
          <a:noFill/>
          <a:ln w="9525">
            <a:noFill/>
            <a:miter lim="800000"/>
            <a:headEnd/>
            <a:tailEnd/>
          </a:ln>
        </p:spPr>
      </p:pic>
      <p:pic>
        <p:nvPicPr>
          <p:cNvPr id="2095" name="Picture 351" descr="contra_v1_foveal_task.png"/>
          <p:cNvPicPr>
            <a:picLocks noChangeAspect="1"/>
          </p:cNvPicPr>
          <p:nvPr/>
        </p:nvPicPr>
        <p:blipFill>
          <a:blip r:embed="rId13" cstate="print"/>
          <a:srcRect/>
          <a:stretch>
            <a:fillRect/>
          </a:stretch>
        </p:blipFill>
        <p:spPr bwMode="auto">
          <a:xfrm>
            <a:off x="30840363" y="6904038"/>
            <a:ext cx="4049712" cy="4089400"/>
          </a:xfrm>
          <a:prstGeom prst="rect">
            <a:avLst/>
          </a:prstGeom>
          <a:noFill/>
          <a:ln w="9525">
            <a:noFill/>
            <a:miter lim="800000"/>
            <a:headEnd/>
            <a:tailEnd/>
          </a:ln>
        </p:spPr>
      </p:pic>
      <p:pic>
        <p:nvPicPr>
          <p:cNvPr id="2096" name="Picture 378" descr="contra_v1_passive_viewing_task.png"/>
          <p:cNvPicPr>
            <a:picLocks noChangeAspect="1"/>
          </p:cNvPicPr>
          <p:nvPr/>
        </p:nvPicPr>
        <p:blipFill>
          <a:blip r:embed="rId14" cstate="print"/>
          <a:srcRect/>
          <a:stretch>
            <a:fillRect/>
          </a:stretch>
        </p:blipFill>
        <p:spPr bwMode="auto">
          <a:xfrm>
            <a:off x="26268363" y="6975475"/>
            <a:ext cx="4584700" cy="3967163"/>
          </a:xfrm>
          <a:prstGeom prst="rect">
            <a:avLst/>
          </a:prstGeom>
          <a:noFill/>
          <a:ln w="9525">
            <a:noFill/>
            <a:miter lim="800000"/>
            <a:headEnd/>
            <a:tailEnd/>
          </a:ln>
        </p:spPr>
      </p:pic>
      <p:pic>
        <p:nvPicPr>
          <p:cNvPr id="2097" name="Picture 381" descr="contra_v1_stimulus_related_task.png"/>
          <p:cNvPicPr>
            <a:picLocks noChangeAspect="1"/>
          </p:cNvPicPr>
          <p:nvPr/>
        </p:nvPicPr>
        <p:blipFill>
          <a:blip r:embed="rId15" cstate="print"/>
          <a:srcRect/>
          <a:stretch>
            <a:fillRect/>
          </a:stretch>
        </p:blipFill>
        <p:spPr bwMode="auto">
          <a:xfrm>
            <a:off x="21696363" y="6904038"/>
            <a:ext cx="4465637" cy="4071937"/>
          </a:xfrm>
          <a:prstGeom prst="rect">
            <a:avLst/>
          </a:prstGeom>
          <a:noFill/>
          <a:ln w="9525">
            <a:noFill/>
            <a:miter lim="800000"/>
            <a:headEnd/>
            <a:tailEnd/>
          </a:ln>
        </p:spPr>
      </p:pic>
      <p:pic>
        <p:nvPicPr>
          <p:cNvPr id="2098" name="Picture 384" descr="response_phase_stimulus_in_visual_field.png"/>
          <p:cNvPicPr>
            <a:picLocks noChangeAspect="1"/>
          </p:cNvPicPr>
          <p:nvPr/>
        </p:nvPicPr>
        <p:blipFill>
          <a:blip r:embed="rId16" cstate="print"/>
          <a:srcRect/>
          <a:stretch>
            <a:fillRect/>
          </a:stretch>
        </p:blipFill>
        <p:spPr bwMode="auto">
          <a:xfrm>
            <a:off x="14959013" y="8689975"/>
            <a:ext cx="4572000" cy="2317750"/>
          </a:xfrm>
          <a:prstGeom prst="rect">
            <a:avLst/>
          </a:prstGeom>
          <a:noFill/>
          <a:ln w="9525">
            <a:noFill/>
            <a:miter lim="800000"/>
            <a:headEnd/>
            <a:tailEnd/>
          </a:ln>
        </p:spPr>
      </p:pic>
      <p:pic>
        <p:nvPicPr>
          <p:cNvPr id="2099" name="Picture 386" descr="figure_conta_signals_in_lgn.png"/>
          <p:cNvPicPr>
            <a:picLocks noChangeAspect="1"/>
          </p:cNvPicPr>
          <p:nvPr/>
        </p:nvPicPr>
        <p:blipFill>
          <a:blip r:embed="rId17" cstate="print"/>
          <a:srcRect/>
          <a:stretch>
            <a:fillRect/>
          </a:stretch>
        </p:blipFill>
        <p:spPr bwMode="auto">
          <a:xfrm>
            <a:off x="30103763" y="15759113"/>
            <a:ext cx="9393237" cy="5360987"/>
          </a:xfrm>
          <a:prstGeom prst="rect">
            <a:avLst/>
          </a:prstGeom>
          <a:noFill/>
          <a:ln w="9525">
            <a:noFill/>
            <a:miter lim="800000"/>
            <a:headEnd/>
            <a:tailEnd/>
          </a:ln>
        </p:spPr>
      </p:pic>
      <p:pic>
        <p:nvPicPr>
          <p:cNvPr id="2100" name="Picture 74" descr=" 20100416121732_P1025  [20100416121732_P1025].png"/>
          <p:cNvPicPr>
            <a:picLocks noChangeAspect="1"/>
          </p:cNvPicPr>
          <p:nvPr/>
        </p:nvPicPr>
        <p:blipFill>
          <a:blip r:embed="rId18" cstate="print">
            <a:clrChange>
              <a:clrFrom>
                <a:srgbClr val="000000"/>
              </a:clrFrom>
              <a:clrTo>
                <a:srgbClr val="000000">
                  <a:alpha val="0"/>
                </a:srgbClr>
              </a:clrTo>
            </a:clrChange>
          </a:blip>
          <a:srcRect/>
          <a:stretch>
            <a:fillRect/>
          </a:stretch>
        </p:blipFill>
        <p:spPr bwMode="auto">
          <a:xfrm>
            <a:off x="8682038" y="29121100"/>
            <a:ext cx="4214812" cy="5029200"/>
          </a:xfrm>
          <a:prstGeom prst="rect">
            <a:avLst/>
          </a:prstGeom>
          <a:noFill/>
          <a:ln w="9525">
            <a:noFill/>
            <a:miter lim="800000"/>
            <a:headEnd/>
            <a:tailEnd/>
          </a:ln>
        </p:spPr>
      </p:pic>
      <p:sp>
        <p:nvSpPr>
          <p:cNvPr id="86" name="Rectangle 85"/>
          <p:cNvSpPr/>
          <p:nvPr/>
        </p:nvSpPr>
        <p:spPr>
          <a:xfrm>
            <a:off x="1243013" y="33975675"/>
            <a:ext cx="5467350" cy="2308225"/>
          </a:xfrm>
          <a:prstGeom prst="rect">
            <a:avLst/>
          </a:prstGeom>
        </p:spPr>
        <p:txBody>
          <a:bodyPr>
            <a:spAutoFit/>
          </a:bodyPr>
          <a:lstStyle/>
          <a:p>
            <a:pPr algn="ctr" defTabSz="5127498" fontAlgn="auto">
              <a:spcBef>
                <a:spcPts val="0"/>
              </a:spcBef>
              <a:spcAft>
                <a:spcPts val="0"/>
              </a:spcAft>
              <a:defRPr/>
            </a:pPr>
            <a:r>
              <a:rPr lang="en-GB" sz="3600" dirty="0">
                <a:solidFill>
                  <a:schemeClr val="tx1">
                    <a:lumMod val="95000"/>
                    <a:lumOff val="5000"/>
                  </a:schemeClr>
                </a:solidFill>
                <a:latin typeface="Arial" pitchFamily="34" charset="0"/>
                <a:cs typeface="Arial" pitchFamily="34" charset="0"/>
              </a:rPr>
              <a:t>Stimulus configuration</a:t>
            </a:r>
          </a:p>
          <a:p>
            <a:pPr algn="ctr" defTabSz="5127498" fontAlgn="auto">
              <a:spcBef>
                <a:spcPts val="0"/>
              </a:spcBef>
              <a:spcAft>
                <a:spcPts val="0"/>
              </a:spcAft>
              <a:defRPr/>
            </a:pPr>
            <a:r>
              <a:rPr lang="en-GB" sz="3600" i="1" dirty="0">
                <a:solidFill>
                  <a:schemeClr val="tx1">
                    <a:lumMod val="95000"/>
                    <a:lumOff val="5000"/>
                  </a:schemeClr>
                </a:solidFill>
                <a:latin typeface="Arial" pitchFamily="34" charset="0"/>
                <a:cs typeface="Arial" pitchFamily="34" charset="0"/>
              </a:rPr>
              <a:t>(Inset: layout of 9 squares altered for use as fixation point or central task)</a:t>
            </a:r>
            <a:endParaRPr lang="en-GB" sz="3600" i="1" dirty="0">
              <a:latin typeface="+mn-lt"/>
              <a:cs typeface="+mn-cs"/>
            </a:endParaRPr>
          </a:p>
        </p:txBody>
      </p:sp>
      <p:sp>
        <p:nvSpPr>
          <p:cNvPr id="87" name="Rectangle 86"/>
          <p:cNvSpPr/>
          <p:nvPr/>
        </p:nvSpPr>
        <p:spPr>
          <a:xfrm>
            <a:off x="8029575" y="34550350"/>
            <a:ext cx="5724525" cy="1754188"/>
          </a:xfrm>
          <a:prstGeom prst="rect">
            <a:avLst/>
          </a:prstGeom>
        </p:spPr>
        <p:txBody>
          <a:bodyPr>
            <a:spAutoFit/>
          </a:bodyPr>
          <a:lstStyle/>
          <a:p>
            <a:pPr algn="ctr" defTabSz="5127498" fontAlgn="auto">
              <a:spcBef>
                <a:spcPts val="0"/>
              </a:spcBef>
              <a:spcAft>
                <a:spcPts val="0"/>
              </a:spcAft>
              <a:defRPr/>
            </a:pPr>
            <a:r>
              <a:rPr lang="en-GB" sz="3600" dirty="0">
                <a:solidFill>
                  <a:schemeClr val="tx1">
                    <a:lumMod val="95000"/>
                    <a:lumOff val="5000"/>
                  </a:schemeClr>
                </a:solidFill>
                <a:latin typeface="Arial" pitchFamily="34" charset="0"/>
                <a:cs typeface="Arial" pitchFamily="34" charset="0"/>
              </a:rPr>
              <a:t>Typical single run BOLD activation to motion reversal counting task</a:t>
            </a:r>
          </a:p>
        </p:txBody>
      </p:sp>
      <p:sp>
        <p:nvSpPr>
          <p:cNvPr id="88" name="Rectangle 87"/>
          <p:cNvSpPr/>
          <p:nvPr/>
        </p:nvSpPr>
        <p:spPr>
          <a:xfrm>
            <a:off x="14644688" y="8047038"/>
            <a:ext cx="2428875" cy="584200"/>
          </a:xfrm>
          <a:prstGeom prst="rect">
            <a:avLst/>
          </a:prstGeom>
          <a:ln>
            <a:noFill/>
          </a:ln>
        </p:spPr>
        <p:txBody>
          <a:bodyPr>
            <a:spAutoFit/>
          </a:bodyPr>
          <a:lstStyle/>
          <a:p>
            <a:pPr algn="ctr" defTabSz="1152525" eaLnBrk="0" fontAlgn="auto" hangingPunct="0">
              <a:spcBef>
                <a:spcPts val="0"/>
              </a:spcBef>
              <a:spcAft>
                <a:spcPts val="0"/>
              </a:spcAft>
              <a:defRPr/>
            </a:pPr>
            <a:r>
              <a:rPr lang="en-GB" sz="3200" dirty="0">
                <a:solidFill>
                  <a:schemeClr val="tx1">
                    <a:lumMod val="95000"/>
                    <a:lumOff val="5000"/>
                  </a:schemeClr>
                </a:solidFill>
                <a:latin typeface="Arial" pitchFamily="34" charset="0"/>
                <a:cs typeface="Arial" pitchFamily="34" charset="0"/>
              </a:rPr>
              <a:t>Visual field</a:t>
            </a:r>
          </a:p>
        </p:txBody>
      </p:sp>
      <p:sp>
        <p:nvSpPr>
          <p:cNvPr id="90" name="Rectangle 89"/>
          <p:cNvSpPr/>
          <p:nvPr/>
        </p:nvSpPr>
        <p:spPr>
          <a:xfrm>
            <a:off x="14758988" y="10898188"/>
            <a:ext cx="2143125" cy="1077912"/>
          </a:xfrm>
          <a:prstGeom prst="rect">
            <a:avLst/>
          </a:prstGeom>
          <a:ln>
            <a:noFill/>
          </a:ln>
        </p:spPr>
        <p:txBody>
          <a:bodyPr wrap="none">
            <a:spAutoFit/>
          </a:bodyPr>
          <a:lstStyle/>
          <a:p>
            <a:pPr algn="ctr" defTabSz="1152525" eaLnBrk="0" fontAlgn="auto" hangingPunct="0">
              <a:spcBef>
                <a:spcPts val="0"/>
              </a:spcBef>
              <a:spcAft>
                <a:spcPts val="0"/>
              </a:spcAft>
              <a:defRPr/>
            </a:pPr>
            <a:r>
              <a:rPr lang="en-GB" sz="3200" dirty="0">
                <a:solidFill>
                  <a:schemeClr val="tx1">
                    <a:lumMod val="95000"/>
                    <a:lumOff val="5000"/>
                  </a:schemeClr>
                </a:solidFill>
                <a:latin typeface="Arial" pitchFamily="34" charset="0"/>
                <a:cs typeface="Arial" pitchFamily="34" charset="0"/>
              </a:rPr>
              <a:t>Response </a:t>
            </a:r>
          </a:p>
          <a:p>
            <a:pPr algn="ctr" defTabSz="1152525" eaLnBrk="0" fontAlgn="auto" hangingPunct="0">
              <a:spcBef>
                <a:spcPts val="0"/>
              </a:spcBef>
              <a:spcAft>
                <a:spcPts val="0"/>
              </a:spcAft>
              <a:defRPr/>
            </a:pPr>
            <a:r>
              <a:rPr lang="en-GB" sz="3200" dirty="0">
                <a:solidFill>
                  <a:schemeClr val="tx1">
                    <a:lumMod val="95000"/>
                    <a:lumOff val="5000"/>
                  </a:schemeClr>
                </a:solidFill>
                <a:latin typeface="Arial" pitchFamily="34" charset="0"/>
                <a:cs typeface="Arial" pitchFamily="34" charset="0"/>
              </a:rPr>
              <a:t>phase</a:t>
            </a:r>
          </a:p>
        </p:txBody>
      </p:sp>
      <p:sp>
        <p:nvSpPr>
          <p:cNvPr id="91" name="Rectangle 90"/>
          <p:cNvSpPr/>
          <p:nvPr/>
        </p:nvSpPr>
        <p:spPr>
          <a:xfrm>
            <a:off x="17773650" y="10898188"/>
            <a:ext cx="1757363" cy="585787"/>
          </a:xfrm>
          <a:prstGeom prst="rect">
            <a:avLst/>
          </a:prstGeom>
          <a:ln>
            <a:noFill/>
          </a:ln>
        </p:spPr>
        <p:txBody>
          <a:bodyPr wrap="none">
            <a:spAutoFit/>
          </a:bodyPr>
          <a:lstStyle/>
          <a:p>
            <a:pPr algn="ctr" defTabSz="1152525" eaLnBrk="0" fontAlgn="auto" hangingPunct="0">
              <a:spcBef>
                <a:spcPts val="0"/>
              </a:spcBef>
              <a:spcAft>
                <a:spcPts val="0"/>
              </a:spcAft>
              <a:defRPr/>
            </a:pPr>
            <a:r>
              <a:rPr lang="en-GB" sz="3200" dirty="0">
                <a:solidFill>
                  <a:schemeClr val="tx1">
                    <a:lumMod val="95000"/>
                    <a:lumOff val="5000"/>
                  </a:schemeClr>
                </a:solidFill>
                <a:latin typeface="Arial" pitchFamily="34" charset="0"/>
                <a:cs typeface="Arial" pitchFamily="34" charset="0"/>
              </a:rPr>
              <a:t>Stimulus</a:t>
            </a:r>
          </a:p>
        </p:txBody>
      </p:sp>
      <p:sp>
        <p:nvSpPr>
          <p:cNvPr id="93" name="Rectangle 92"/>
          <p:cNvSpPr/>
          <p:nvPr/>
        </p:nvSpPr>
        <p:spPr>
          <a:xfrm>
            <a:off x="14316075" y="8820150"/>
            <a:ext cx="876300" cy="584200"/>
          </a:xfrm>
          <a:prstGeom prst="rect">
            <a:avLst/>
          </a:prstGeom>
          <a:ln>
            <a:noFill/>
          </a:ln>
        </p:spPr>
        <p:txBody>
          <a:bodyPr>
            <a:spAutoFit/>
          </a:bodyPr>
          <a:lstStyle/>
          <a:p>
            <a:pPr algn="ctr" defTabSz="1152525" eaLnBrk="0" fontAlgn="auto" hangingPunct="0">
              <a:spcBef>
                <a:spcPts val="0"/>
              </a:spcBef>
              <a:spcAft>
                <a:spcPts val="0"/>
              </a:spcAft>
              <a:defRPr/>
            </a:pPr>
            <a:r>
              <a:rPr lang="en-GB" sz="3200" dirty="0">
                <a:solidFill>
                  <a:schemeClr val="tx1">
                    <a:lumMod val="95000"/>
                    <a:lumOff val="5000"/>
                  </a:schemeClr>
                </a:solidFill>
                <a:latin typeface="Arial" pitchFamily="34" charset="0"/>
                <a:cs typeface="Arial" pitchFamily="34" charset="0"/>
              </a:rPr>
              <a:t>L</a:t>
            </a:r>
          </a:p>
        </p:txBody>
      </p:sp>
      <p:sp>
        <p:nvSpPr>
          <p:cNvPr id="94" name="Rectangle 93"/>
          <p:cNvSpPr/>
          <p:nvPr/>
        </p:nvSpPr>
        <p:spPr>
          <a:xfrm>
            <a:off x="16440150" y="8820150"/>
            <a:ext cx="876300" cy="584200"/>
          </a:xfrm>
          <a:prstGeom prst="rect">
            <a:avLst/>
          </a:prstGeom>
          <a:ln>
            <a:noFill/>
          </a:ln>
        </p:spPr>
        <p:txBody>
          <a:bodyPr>
            <a:spAutoFit/>
          </a:bodyPr>
          <a:lstStyle/>
          <a:p>
            <a:pPr algn="ctr" defTabSz="1152525" eaLnBrk="0" fontAlgn="auto" hangingPunct="0">
              <a:spcBef>
                <a:spcPts val="0"/>
              </a:spcBef>
              <a:spcAft>
                <a:spcPts val="0"/>
              </a:spcAft>
              <a:defRPr/>
            </a:pPr>
            <a:r>
              <a:rPr lang="en-GB" sz="3200" dirty="0">
                <a:solidFill>
                  <a:schemeClr val="tx1">
                    <a:lumMod val="95000"/>
                    <a:lumOff val="5000"/>
                  </a:schemeClr>
                </a:solidFill>
                <a:latin typeface="Arial" pitchFamily="34" charset="0"/>
                <a:cs typeface="Arial" pitchFamily="34" charset="0"/>
              </a:rPr>
              <a:t>R</a:t>
            </a:r>
          </a:p>
        </p:txBody>
      </p:sp>
      <p:sp>
        <p:nvSpPr>
          <p:cNvPr id="95" name="Rectangle 94"/>
          <p:cNvSpPr/>
          <p:nvPr/>
        </p:nvSpPr>
        <p:spPr>
          <a:xfrm>
            <a:off x="25823863" y="11002963"/>
            <a:ext cx="4637087" cy="830262"/>
          </a:xfrm>
          <a:prstGeom prst="rect">
            <a:avLst/>
          </a:prstGeom>
        </p:spPr>
        <p:txBody>
          <a:bodyPr wrap="none">
            <a:spAutoFit/>
          </a:bodyPr>
          <a:lstStyle/>
          <a:p>
            <a:pPr algn="ctr" defTabSz="1152525" eaLnBrk="0" fontAlgn="auto" hangingPunct="0">
              <a:spcBef>
                <a:spcPts val="0"/>
              </a:spcBef>
              <a:spcAft>
                <a:spcPts val="0"/>
              </a:spcAft>
              <a:defRPr/>
            </a:pPr>
            <a:r>
              <a:rPr lang="en-GB" sz="4800" dirty="0">
                <a:solidFill>
                  <a:schemeClr val="tx1">
                    <a:lumMod val="95000"/>
                    <a:lumOff val="5000"/>
                  </a:schemeClr>
                </a:solidFill>
                <a:latin typeface="Arial" pitchFamily="34" charset="0"/>
                <a:cs typeface="Arial" pitchFamily="34" charset="0"/>
              </a:rPr>
              <a:t>Contralateral V1</a:t>
            </a:r>
          </a:p>
        </p:txBody>
      </p:sp>
      <p:sp>
        <p:nvSpPr>
          <p:cNvPr id="96" name="Rectangle 95"/>
          <p:cNvSpPr/>
          <p:nvPr/>
        </p:nvSpPr>
        <p:spPr>
          <a:xfrm>
            <a:off x="41748075" y="11002963"/>
            <a:ext cx="3746500" cy="830262"/>
          </a:xfrm>
          <a:prstGeom prst="rect">
            <a:avLst/>
          </a:prstGeom>
        </p:spPr>
        <p:txBody>
          <a:bodyPr wrap="none">
            <a:spAutoFit/>
          </a:bodyPr>
          <a:lstStyle/>
          <a:p>
            <a:pPr algn="ctr" defTabSz="1152525" eaLnBrk="0" fontAlgn="auto" hangingPunct="0">
              <a:spcBef>
                <a:spcPts val="0"/>
              </a:spcBef>
              <a:spcAft>
                <a:spcPts val="0"/>
              </a:spcAft>
              <a:defRPr/>
            </a:pPr>
            <a:r>
              <a:rPr lang="en-GB" sz="4800" dirty="0">
                <a:solidFill>
                  <a:schemeClr val="tx1">
                    <a:lumMod val="95000"/>
                    <a:lumOff val="5000"/>
                  </a:schemeClr>
                </a:solidFill>
                <a:latin typeface="Arial" pitchFamily="34" charset="0"/>
                <a:cs typeface="Arial" pitchFamily="34" charset="0"/>
              </a:rPr>
              <a:t>Ipsilateral V1</a:t>
            </a:r>
          </a:p>
        </p:txBody>
      </p:sp>
      <p:pic>
        <p:nvPicPr>
          <p:cNvPr id="2110" name="Picture 79" descr="Cortical_organisation"/>
          <p:cNvPicPr>
            <a:picLocks noChangeAspect="1" noChangeArrowheads="1"/>
          </p:cNvPicPr>
          <p:nvPr/>
        </p:nvPicPr>
        <p:blipFill>
          <a:blip r:embed="rId19" cstate="print">
            <a:clrChange>
              <a:clrFrom>
                <a:srgbClr val="FFFFFF"/>
              </a:clrFrom>
              <a:clrTo>
                <a:srgbClr val="FFFFFF">
                  <a:alpha val="0"/>
                </a:srgbClr>
              </a:clrTo>
            </a:clrChange>
          </a:blip>
          <a:srcRect l="58823" b="51086"/>
          <a:stretch>
            <a:fillRect/>
          </a:stretch>
        </p:blipFill>
        <p:spPr bwMode="auto">
          <a:xfrm>
            <a:off x="35318700" y="10258425"/>
            <a:ext cx="2214563" cy="1760538"/>
          </a:xfrm>
          <a:prstGeom prst="rect">
            <a:avLst/>
          </a:prstGeom>
          <a:solidFill>
            <a:schemeClr val="bg1"/>
          </a:solidFill>
          <a:ln w="9525">
            <a:noFill/>
            <a:miter lim="800000"/>
            <a:headEnd/>
            <a:tailEnd/>
          </a:ln>
        </p:spPr>
      </p:pic>
      <p:pic>
        <p:nvPicPr>
          <p:cNvPr id="2111" name="Picture 79" descr="Cortical_organisation"/>
          <p:cNvPicPr>
            <a:picLocks noChangeAspect="1" noChangeArrowheads="1"/>
          </p:cNvPicPr>
          <p:nvPr/>
        </p:nvPicPr>
        <p:blipFill>
          <a:blip r:embed="rId20" cstate="print">
            <a:clrChange>
              <a:clrFrom>
                <a:srgbClr val="FFFFFF"/>
              </a:clrFrom>
              <a:clrTo>
                <a:srgbClr val="FFFFFF">
                  <a:alpha val="0"/>
                </a:srgbClr>
              </a:clrTo>
            </a:clrChange>
          </a:blip>
          <a:srcRect r="58823" b="51086"/>
          <a:stretch>
            <a:fillRect/>
          </a:stretch>
        </p:blipFill>
        <p:spPr bwMode="auto">
          <a:xfrm>
            <a:off x="20316825" y="10307638"/>
            <a:ext cx="2152650" cy="1711325"/>
          </a:xfrm>
          <a:prstGeom prst="rect">
            <a:avLst/>
          </a:prstGeom>
          <a:noFill/>
          <a:ln w="9525">
            <a:noFill/>
            <a:miter lim="800000"/>
            <a:headEnd/>
            <a:tailEnd/>
          </a:ln>
        </p:spPr>
      </p:pic>
      <p:cxnSp>
        <p:nvCxnSpPr>
          <p:cNvPr id="100" name="Straight Connector 99"/>
          <p:cNvCxnSpPr/>
          <p:nvPr/>
        </p:nvCxnSpPr>
        <p:spPr>
          <a:xfrm rot="5400000" flipH="1" flipV="1">
            <a:off x="20316825" y="9904413"/>
            <a:ext cx="1428750" cy="11430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21102638" y="10690225"/>
            <a:ext cx="1643062" cy="121443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flipH="1" flipV="1">
            <a:off x="36604575" y="9832975"/>
            <a:ext cx="1428750" cy="114300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37390388" y="10923588"/>
            <a:ext cx="2786062" cy="9286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5" name="AutoShape 3"/>
          <p:cNvSpPr>
            <a:spLocks noChangeArrowheads="1"/>
          </p:cNvSpPr>
          <p:nvPr/>
        </p:nvSpPr>
        <p:spPr bwMode="auto">
          <a:xfrm>
            <a:off x="44534138" y="29263975"/>
            <a:ext cx="5857875" cy="8358188"/>
          </a:xfrm>
          <a:prstGeom prst="roundRect">
            <a:avLst>
              <a:gd name="adj" fmla="val 7339"/>
            </a:avLst>
          </a:prstGeom>
          <a:noFill/>
          <a:ln w="63500">
            <a:solidFill>
              <a:schemeClr val="bg2"/>
            </a:solidFill>
            <a:round/>
            <a:headEnd/>
            <a:tailEnd/>
          </a:ln>
        </p:spPr>
        <p:txBody>
          <a:bodyPr lIns="115324" tIns="57662" rIns="115324" bIns="57662" anchor="ctr"/>
          <a:lstStyle/>
          <a:p>
            <a:pPr defTabSz="1152525" eaLnBrk="0" fontAlgn="auto" hangingPunct="0">
              <a:spcBef>
                <a:spcPts val="0"/>
              </a:spcBef>
              <a:spcAft>
                <a:spcPts val="0"/>
              </a:spcAft>
              <a:defRPr/>
            </a:pPr>
            <a:r>
              <a:rPr lang="en-GB" sz="4000" dirty="0">
                <a:solidFill>
                  <a:schemeClr val="tx1">
                    <a:lumMod val="95000"/>
                    <a:lumOff val="5000"/>
                  </a:schemeClr>
                </a:solidFill>
                <a:latin typeface="Arial" pitchFamily="34" charset="0"/>
                <a:cs typeface="Arial" pitchFamily="34" charset="0"/>
              </a:rPr>
              <a:t>References</a:t>
            </a:r>
          </a:p>
          <a:p>
            <a:pPr marL="514350" indent="-514350" defTabSz="1152525" eaLnBrk="0" fontAlgn="auto" hangingPunct="0">
              <a:spcBef>
                <a:spcPts val="0"/>
              </a:spcBef>
              <a:spcAft>
                <a:spcPts val="0"/>
              </a:spcAft>
              <a:buFont typeface="+mj-lt"/>
              <a:buAutoNum type="arabicPeriod"/>
              <a:defRPr/>
            </a:pPr>
            <a:r>
              <a:rPr lang="en-GB" sz="2800" dirty="0" err="1">
                <a:solidFill>
                  <a:schemeClr val="tx1">
                    <a:lumMod val="95000"/>
                    <a:lumOff val="5000"/>
                  </a:schemeClr>
                </a:solidFill>
                <a:latin typeface="Arial" pitchFamily="34" charset="0"/>
                <a:cs typeface="Arial" pitchFamily="34" charset="0"/>
              </a:rPr>
              <a:t>Dumoulin</a:t>
            </a:r>
            <a:r>
              <a:rPr lang="en-GB" sz="2800" dirty="0">
                <a:solidFill>
                  <a:schemeClr val="tx1">
                    <a:lumMod val="95000"/>
                    <a:lumOff val="5000"/>
                  </a:schemeClr>
                </a:solidFill>
                <a:latin typeface="Arial" pitchFamily="34" charset="0"/>
                <a:cs typeface="Arial" pitchFamily="34" charset="0"/>
              </a:rPr>
              <a:t> et al., 2000. </a:t>
            </a:r>
            <a:r>
              <a:rPr lang="en-GB" sz="2800" dirty="0" err="1">
                <a:solidFill>
                  <a:schemeClr val="tx1">
                    <a:lumMod val="95000"/>
                    <a:lumOff val="5000"/>
                  </a:schemeClr>
                </a:solidFill>
                <a:latin typeface="Arial" pitchFamily="34" charset="0"/>
                <a:cs typeface="Arial" pitchFamily="34" charset="0"/>
              </a:rPr>
              <a:t>Cereb</a:t>
            </a:r>
            <a:r>
              <a:rPr lang="en-GB" sz="2800" dirty="0">
                <a:solidFill>
                  <a:schemeClr val="tx1">
                    <a:lumMod val="95000"/>
                    <a:lumOff val="5000"/>
                  </a:schemeClr>
                </a:solidFill>
                <a:latin typeface="Arial" pitchFamily="34" charset="0"/>
                <a:cs typeface="Arial" pitchFamily="34" charset="0"/>
              </a:rPr>
              <a:t> Cortex 10:454–463.</a:t>
            </a:r>
          </a:p>
          <a:p>
            <a:pPr marL="514350" indent="-514350" defTabSz="1152525" eaLnBrk="0" fontAlgn="auto" hangingPunct="0">
              <a:spcBef>
                <a:spcPts val="0"/>
              </a:spcBef>
              <a:spcAft>
                <a:spcPts val="0"/>
              </a:spcAft>
              <a:buFont typeface="+mj-lt"/>
              <a:buAutoNum type="arabicPeriod"/>
              <a:defRPr/>
            </a:pPr>
            <a:r>
              <a:rPr lang="en-GB" sz="2800" dirty="0">
                <a:solidFill>
                  <a:schemeClr val="tx1">
                    <a:lumMod val="95000"/>
                    <a:lumOff val="5000"/>
                  </a:schemeClr>
                </a:solidFill>
                <a:latin typeface="Arial" pitchFamily="34" charset="0"/>
                <a:cs typeface="Arial" pitchFamily="34" charset="0"/>
              </a:rPr>
              <a:t>Wade &amp; </a:t>
            </a:r>
            <a:r>
              <a:rPr lang="en-GB" sz="2800" dirty="0" err="1">
                <a:solidFill>
                  <a:schemeClr val="tx1">
                    <a:lumMod val="95000"/>
                    <a:lumOff val="5000"/>
                  </a:schemeClr>
                </a:solidFill>
                <a:latin typeface="Arial" pitchFamily="34" charset="0"/>
                <a:cs typeface="Arial" pitchFamily="34" charset="0"/>
              </a:rPr>
              <a:t>Rolwand</a:t>
            </a:r>
            <a:r>
              <a:rPr lang="en-GB" sz="2800" dirty="0">
                <a:solidFill>
                  <a:schemeClr val="tx1">
                    <a:lumMod val="95000"/>
                    <a:lumOff val="5000"/>
                  </a:schemeClr>
                </a:solidFill>
                <a:latin typeface="Arial" pitchFamily="34" charset="0"/>
                <a:cs typeface="Arial" pitchFamily="34" charset="0"/>
              </a:rPr>
              <a:t>, 2010. J </a:t>
            </a:r>
            <a:r>
              <a:rPr lang="en-GB" sz="2800" dirty="0" err="1">
                <a:solidFill>
                  <a:schemeClr val="tx1">
                    <a:lumMod val="95000"/>
                    <a:lumOff val="5000"/>
                  </a:schemeClr>
                </a:solidFill>
                <a:latin typeface="Arial" pitchFamily="34" charset="0"/>
                <a:cs typeface="Arial" pitchFamily="34" charset="0"/>
              </a:rPr>
              <a:t>Neurosci</a:t>
            </a:r>
            <a:r>
              <a:rPr lang="en-GB" sz="2800" dirty="0">
                <a:solidFill>
                  <a:schemeClr val="tx1">
                    <a:lumMod val="95000"/>
                    <a:lumOff val="5000"/>
                  </a:schemeClr>
                </a:solidFill>
                <a:latin typeface="Arial" pitchFamily="34" charset="0"/>
                <a:cs typeface="Arial" pitchFamily="34" charset="0"/>
              </a:rPr>
              <a:t> 30(14):5008-5019.</a:t>
            </a:r>
          </a:p>
          <a:p>
            <a:pPr marL="514350" indent="-514350" defTabSz="1152525" eaLnBrk="0" fontAlgn="auto" hangingPunct="0">
              <a:spcBef>
                <a:spcPts val="0"/>
              </a:spcBef>
              <a:spcAft>
                <a:spcPts val="0"/>
              </a:spcAft>
              <a:buFont typeface="+mj-lt"/>
              <a:buAutoNum type="arabicPeriod"/>
              <a:defRPr/>
            </a:pPr>
            <a:r>
              <a:rPr lang="en-GB" sz="2800" dirty="0">
                <a:solidFill>
                  <a:schemeClr val="tx1">
                    <a:lumMod val="95000"/>
                    <a:lumOff val="5000"/>
                  </a:schemeClr>
                </a:solidFill>
                <a:latin typeface="Arial" pitchFamily="34" charset="0"/>
                <a:cs typeface="Arial" pitchFamily="34" charset="0"/>
              </a:rPr>
              <a:t>Smith et al, 2004. </a:t>
            </a:r>
            <a:r>
              <a:rPr lang="de-DE" sz="2800" dirty="0">
                <a:solidFill>
                  <a:schemeClr val="tx1">
                    <a:lumMod val="95000"/>
                    <a:lumOff val="5000"/>
                  </a:schemeClr>
                </a:solidFill>
                <a:latin typeface="Arial" pitchFamily="34" charset="0"/>
                <a:cs typeface="Arial" pitchFamily="34" charset="0"/>
              </a:rPr>
              <a:t>Hum Brain Mapp 21: 213–220.</a:t>
            </a:r>
          </a:p>
          <a:p>
            <a:pPr marL="514350" indent="-514350" defTabSz="1152525" eaLnBrk="0" fontAlgn="auto" hangingPunct="0">
              <a:spcBef>
                <a:spcPts val="0"/>
              </a:spcBef>
              <a:spcAft>
                <a:spcPts val="0"/>
              </a:spcAft>
              <a:buFont typeface="+mj-lt"/>
              <a:buAutoNum type="arabicPeriod"/>
              <a:defRPr/>
            </a:pPr>
            <a:r>
              <a:rPr lang="de-DE" sz="2800" dirty="0">
                <a:solidFill>
                  <a:schemeClr val="tx1">
                    <a:lumMod val="95000"/>
                    <a:lumOff val="5000"/>
                  </a:schemeClr>
                </a:solidFill>
                <a:latin typeface="Arial" pitchFamily="34" charset="0"/>
                <a:cs typeface="Arial" pitchFamily="34" charset="0"/>
              </a:rPr>
              <a:t>Martinez et al, 1999. Nat Neurosci 2:364-369.</a:t>
            </a:r>
          </a:p>
          <a:p>
            <a:pPr marL="514350" indent="-514350" defTabSz="1152525" eaLnBrk="0" fontAlgn="auto" hangingPunct="0">
              <a:spcBef>
                <a:spcPts val="0"/>
              </a:spcBef>
              <a:spcAft>
                <a:spcPts val="0"/>
              </a:spcAft>
              <a:buFont typeface="+mj-lt"/>
              <a:buAutoNum type="arabicPeriod"/>
              <a:defRPr/>
            </a:pPr>
            <a:r>
              <a:rPr lang="de-DE" sz="2800" dirty="0">
                <a:solidFill>
                  <a:schemeClr val="tx1">
                    <a:lumMod val="95000"/>
                    <a:lumOff val="5000"/>
                  </a:schemeClr>
                </a:solidFill>
                <a:latin typeface="Arial" pitchFamily="34" charset="0"/>
                <a:cs typeface="Arial" pitchFamily="34" charset="0"/>
              </a:rPr>
              <a:t>Buracas &amp; Boynton, 2007. J Neurosci 27(1):93-97.</a:t>
            </a:r>
          </a:p>
          <a:p>
            <a:pPr marL="514350" indent="-514350" defTabSz="1152525" eaLnBrk="0" fontAlgn="auto" hangingPunct="0">
              <a:spcBef>
                <a:spcPts val="0"/>
              </a:spcBef>
              <a:spcAft>
                <a:spcPts val="0"/>
              </a:spcAft>
              <a:buFont typeface="+mj-lt"/>
              <a:buAutoNum type="arabicPeriod"/>
              <a:defRPr/>
            </a:pPr>
            <a:r>
              <a:rPr lang="de-DE" sz="2800" dirty="0">
                <a:solidFill>
                  <a:schemeClr val="tx1">
                    <a:lumMod val="95000"/>
                    <a:lumOff val="5000"/>
                  </a:schemeClr>
                </a:solidFill>
                <a:latin typeface="Arial" pitchFamily="34" charset="0"/>
                <a:cs typeface="Arial" pitchFamily="34" charset="0"/>
              </a:rPr>
              <a:t>O‘Connor et al., 2002. Nat Neurosci 5:1203-1209.</a:t>
            </a:r>
          </a:p>
          <a:p>
            <a:pPr marL="514350" indent="-514350" defTabSz="1152525" eaLnBrk="0" fontAlgn="auto" hangingPunct="0">
              <a:spcBef>
                <a:spcPts val="0"/>
              </a:spcBef>
              <a:spcAft>
                <a:spcPts val="0"/>
              </a:spcAft>
              <a:buFont typeface="+mj-lt"/>
              <a:buAutoNum type="arabicPeriod"/>
              <a:defRPr/>
            </a:pPr>
            <a:r>
              <a:rPr lang="de-DE" sz="2800" dirty="0">
                <a:solidFill>
                  <a:schemeClr val="tx1">
                    <a:lumMod val="95000"/>
                    <a:lumOff val="5000"/>
                  </a:schemeClr>
                </a:solidFill>
                <a:latin typeface="Arial" pitchFamily="34" charset="0"/>
                <a:cs typeface="Arial" pitchFamily="34" charset="0"/>
              </a:rPr>
              <a:t>Desimone &amp; Duncan, 1995. Annu Rev Neurosci 18:193-222.</a:t>
            </a:r>
          </a:p>
          <a:p>
            <a:pPr marL="514350" indent="-514350" defTabSz="1152525" eaLnBrk="0" fontAlgn="auto" hangingPunct="0">
              <a:spcBef>
                <a:spcPts val="0"/>
              </a:spcBef>
              <a:spcAft>
                <a:spcPts val="0"/>
              </a:spcAft>
              <a:buFont typeface="+mj-lt"/>
              <a:buAutoNum type="arabicPeriod"/>
              <a:defRPr/>
            </a:pPr>
            <a:r>
              <a:rPr lang="en-GB" sz="2800" dirty="0" err="1">
                <a:solidFill>
                  <a:schemeClr val="tx1">
                    <a:lumMod val="95000"/>
                    <a:lumOff val="5000"/>
                  </a:schemeClr>
                </a:solidFill>
                <a:latin typeface="Arial" pitchFamily="34" charset="0"/>
                <a:cs typeface="Arial" pitchFamily="34" charset="0"/>
              </a:rPr>
              <a:t>McAlonan</a:t>
            </a:r>
            <a:r>
              <a:rPr lang="en-GB" sz="2800" dirty="0">
                <a:solidFill>
                  <a:schemeClr val="tx1">
                    <a:lumMod val="95000"/>
                    <a:lumOff val="5000"/>
                  </a:schemeClr>
                </a:solidFill>
                <a:latin typeface="Arial" pitchFamily="34" charset="0"/>
                <a:cs typeface="Arial" pitchFamily="34" charset="0"/>
              </a:rPr>
              <a:t> et al., 2008. Nature 456:391-394.</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6596</TotalTime>
  <Words>884</Words>
  <Application>Microsoft Office PowerPoint</Application>
  <PresentationFormat>Custom</PresentationFormat>
  <Paragraphs>67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University of York</dc:creator>
  <cp:lastModifiedBy>mark</cp:lastModifiedBy>
  <cp:revision>528</cp:revision>
  <dcterms:created xsi:type="dcterms:W3CDTF">2010-11-08T18:24:00Z</dcterms:created>
  <dcterms:modified xsi:type="dcterms:W3CDTF">2013-06-13T13:41:19Z</dcterms:modified>
</cp:coreProperties>
</file>