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20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23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46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37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56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06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28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597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61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24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74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7E2D1-84D1-4490-9EE6-59D1AA3166D1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E80B9-7198-4E23-BC1C-3E3EA9EA5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802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cs.ynic.york.ac.uk/ynic-public/forms/-/raw/master/YNICDPIA183.pdf" TargetMode="External"/><Relationship Id="rId2" Type="http://schemas.openxmlformats.org/officeDocument/2006/relationships/hyperlink" Target="https://vcs.ynic.york.ac.uk/ynic-public/forms/-/raw/master/AppropriateDataUsageDeclaration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rk.ac.uk/records-management/dp/dataprivacyimpactassessments/" TargetMode="External"/><Relationship Id="rId5" Type="http://schemas.openxmlformats.org/officeDocument/2006/relationships/hyperlink" Target="https://vcs.ynic.york.ac.uk/ynic-public/forms/-/raw/master/Open_Data_Sharing_YNiC_guidance.pdf" TargetMode="External"/><Relationship Id="rId4" Type="http://schemas.openxmlformats.org/officeDocument/2006/relationships/hyperlink" Target="https://www.york.ac.uk/psychology/research/york-neuroimaging-centre/form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72787" y="4816126"/>
            <a:ext cx="19867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YNIC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50418" y="4205881"/>
            <a:ext cx="3658601" cy="2560889"/>
            <a:chOff x="102274" y="209890"/>
            <a:chExt cx="3658601" cy="2560889"/>
          </a:xfrm>
        </p:grpSpPr>
        <p:sp>
          <p:nvSpPr>
            <p:cNvPr id="5" name="Right Arrow 4"/>
            <p:cNvSpPr/>
            <p:nvPr/>
          </p:nvSpPr>
          <p:spPr>
            <a:xfrm>
              <a:off x="3316778" y="1065476"/>
              <a:ext cx="444097" cy="40405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2275" y="256737"/>
              <a:ext cx="3248728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u="sng" dirty="0"/>
                <a:t>Data collected elsewhere and being transferred onto YNIC servers</a:t>
              </a:r>
            </a:p>
            <a:p>
              <a:pPr algn="ctr"/>
              <a:endParaRPr lang="en-GB" u="sng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/>
                <a:t>Complete and submit a DPIA. Andre can provide a template.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/>
                <a:t>If there are any agreements to sign, HOD approval will be needed.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2274" y="209890"/>
              <a:ext cx="3209049" cy="256088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169098" y="182615"/>
            <a:ext cx="58648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/>
              <a:t>Sharing data with external collaborators</a:t>
            </a:r>
          </a:p>
          <a:p>
            <a:pPr algn="ctr"/>
            <a:endParaRPr lang="en-GB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Complete and submit a DPIA. Andre can provide a template.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An external collaborator agreement is also needed. Andre can provide a template and let you know the procedure for obtaining approval from the HOD and the contracts office.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Everyone who will be able to access the data needs to sign the </a:t>
            </a:r>
            <a:r>
              <a:rPr lang="en-GB" sz="1600" i="1" dirty="0">
                <a:hlinkClick r:id="rId2"/>
              </a:rPr>
              <a:t>Appropriate Data Usage Declaration</a:t>
            </a:r>
            <a:r>
              <a:rPr lang="en-GB" sz="1600" dirty="0"/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69098" y="179823"/>
            <a:ext cx="5846006" cy="26669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Arrow 22"/>
          <p:cNvSpPr/>
          <p:nvPr/>
        </p:nvSpPr>
        <p:spPr>
          <a:xfrm>
            <a:off x="5255248" y="5053587"/>
            <a:ext cx="704673" cy="404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212709" y="3093650"/>
            <a:ext cx="58023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/>
              <a:t>Sharing data with former staff / students</a:t>
            </a:r>
          </a:p>
          <a:p>
            <a:pPr algn="ctr"/>
            <a:endParaRPr lang="en-GB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 same as for external collaborators, but the agreement will be slightly different (a template for this is coming soon, and will be available from Andre).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73030" y="3093650"/>
            <a:ext cx="5842074" cy="15922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Arrow 23"/>
          <p:cNvSpPr/>
          <p:nvPr/>
        </p:nvSpPr>
        <p:spPr>
          <a:xfrm rot="18746830">
            <a:off x="5200455" y="4294744"/>
            <a:ext cx="1221878" cy="404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192415" y="4858259"/>
            <a:ext cx="5822689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/>
              <a:t>Sharing data publicly</a:t>
            </a:r>
          </a:p>
          <a:p>
            <a:pPr algn="ctr"/>
            <a:endParaRPr lang="en-GB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This is fine if it is covered by </a:t>
            </a:r>
            <a:r>
              <a:rPr lang="en-GB" sz="1600" i="1" dirty="0">
                <a:hlinkClick r:id="rId3"/>
              </a:rPr>
              <a:t>DPIA_183 v2 </a:t>
            </a:r>
            <a:r>
              <a:rPr lang="en-GB" sz="1600" dirty="0"/>
              <a:t>(make sure you use </a:t>
            </a:r>
            <a:r>
              <a:rPr lang="en-GB" sz="1600" dirty="0">
                <a:hlinkClick r:id="rId4"/>
              </a:rPr>
              <a:t>version 9 of the information sheet</a:t>
            </a:r>
            <a:r>
              <a:rPr lang="en-GB" sz="1600" dirty="0"/>
              <a:t> and </a:t>
            </a:r>
            <a:r>
              <a:rPr lang="en-GB" sz="1600" dirty="0">
                <a:hlinkClick r:id="rId4"/>
              </a:rPr>
              <a:t>version 9 of the consent form</a:t>
            </a:r>
            <a:r>
              <a:rPr lang="en-GB" sz="1600" dirty="0"/>
              <a:t>).  There’s a guidance document </a:t>
            </a:r>
            <a:r>
              <a:rPr lang="en-GB" sz="1600" dirty="0">
                <a:hlinkClick r:id="rId5"/>
              </a:rPr>
              <a:t>here</a:t>
            </a:r>
            <a:r>
              <a:rPr lang="en-GB" sz="16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If it is not covered, you will need to complete and submit your own DPIA.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69099" y="4858259"/>
            <a:ext cx="5864894" cy="1888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ight Arrow 24"/>
          <p:cNvSpPr/>
          <p:nvPr/>
        </p:nvSpPr>
        <p:spPr>
          <a:xfrm rot="17457605">
            <a:off x="4062512" y="3206522"/>
            <a:ext cx="3234490" cy="4811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5A0A27-F5A7-E0DC-D545-A7ED2FB29B3F}"/>
              </a:ext>
            </a:extLst>
          </p:cNvPr>
          <p:cNvSpPr txBox="1"/>
          <p:nvPr/>
        </p:nvSpPr>
        <p:spPr>
          <a:xfrm>
            <a:off x="206057" y="182482"/>
            <a:ext cx="531741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u="sng" dirty="0"/>
              <a:t>Data collected at YNIC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Check whether you need your own DPIA, or are covered by </a:t>
            </a:r>
            <a:r>
              <a:rPr lang="en-GB" sz="1600" i="1" dirty="0">
                <a:hlinkClick r:id="rId3"/>
              </a:rPr>
              <a:t>DPIA_183 v2</a:t>
            </a:r>
            <a:r>
              <a:rPr lang="en-GB" sz="1600" dirty="0">
                <a:hlinkClick r:id="rId3"/>
              </a:rPr>
              <a:t> </a:t>
            </a:r>
            <a:r>
              <a:rPr lang="en-GB" sz="1600" i="1" dirty="0"/>
              <a:t>(found on the </a:t>
            </a:r>
            <a:r>
              <a:rPr lang="en-GB" sz="1600" i="1" dirty="0">
                <a:hlinkClick r:id="rId4"/>
              </a:rPr>
              <a:t>new YNIC forms webpage</a:t>
            </a:r>
            <a:r>
              <a:rPr lang="en-GB" sz="1600" i="1" dirty="0"/>
              <a:t>),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48AB27-0388-FA48-1C7F-1AF349A25A43}"/>
              </a:ext>
            </a:extLst>
          </p:cNvPr>
          <p:cNvSpPr txBox="1"/>
          <p:nvPr/>
        </p:nvSpPr>
        <p:spPr>
          <a:xfrm>
            <a:off x="147240" y="1528877"/>
            <a:ext cx="58756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If covered by </a:t>
            </a:r>
            <a:r>
              <a:rPr lang="en-GB" sz="1600" i="1" dirty="0">
                <a:hlinkClick r:id="rId3"/>
              </a:rPr>
              <a:t>DPIA_183 v2</a:t>
            </a:r>
            <a:r>
              <a:rPr lang="en-GB" sz="1600" dirty="0"/>
              <a:t>, follow the procedures outlined in </a:t>
            </a:r>
            <a:r>
              <a:rPr lang="en-GB" sz="1600" i="1" dirty="0">
                <a:hlinkClick r:id="rId3"/>
              </a:rPr>
              <a:t>DPIA_183 v2</a:t>
            </a:r>
            <a:r>
              <a:rPr lang="en-GB" sz="1600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Everyone with access to the data must make sure they have signed and submitted the </a:t>
            </a:r>
            <a:r>
              <a:rPr lang="en-GB" sz="1600" i="1" dirty="0">
                <a:hlinkClick r:id="rId2"/>
              </a:rPr>
              <a:t>Appropriate Data Usage Declaration</a:t>
            </a:r>
            <a:r>
              <a:rPr lang="en-GB" sz="1600" dirty="0"/>
              <a:t>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33CD002-A60D-B3A5-F576-AC880ADA7E12}"/>
              </a:ext>
            </a:extLst>
          </p:cNvPr>
          <p:cNvSpPr/>
          <p:nvPr/>
        </p:nvSpPr>
        <p:spPr>
          <a:xfrm>
            <a:off x="146813" y="182481"/>
            <a:ext cx="5636149" cy="2560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787C10A-146F-6B01-D606-CE72AF136E9F}"/>
              </a:ext>
            </a:extLst>
          </p:cNvPr>
          <p:cNvSpPr txBox="1"/>
          <p:nvPr/>
        </p:nvSpPr>
        <p:spPr>
          <a:xfrm>
            <a:off x="457551" y="1121333"/>
            <a:ext cx="3451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There’s a screening tool </a:t>
            </a:r>
            <a:r>
              <a:rPr lang="en-GB" dirty="0">
                <a:hlinkClick r:id="rId6"/>
              </a:rPr>
              <a:t>here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1515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268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York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McNab</dc:creator>
  <cp:lastModifiedBy>Fiona McNab</cp:lastModifiedBy>
  <cp:revision>10</cp:revision>
  <dcterms:created xsi:type="dcterms:W3CDTF">2023-03-13T13:37:08Z</dcterms:created>
  <dcterms:modified xsi:type="dcterms:W3CDTF">2023-09-15T10:02:42Z</dcterms:modified>
</cp:coreProperties>
</file>